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593" r:id="rId2"/>
    <p:sldId id="671" r:id="rId3"/>
    <p:sldId id="692" r:id="rId4"/>
    <p:sldId id="678" r:id="rId5"/>
    <p:sldId id="681" r:id="rId6"/>
    <p:sldId id="682" r:id="rId7"/>
    <p:sldId id="683" r:id="rId8"/>
    <p:sldId id="712" r:id="rId9"/>
    <p:sldId id="662" r:id="rId10"/>
    <p:sldId id="584" r:id="rId11"/>
    <p:sldId id="300" r:id="rId12"/>
    <p:sldId id="660" r:id="rId13"/>
    <p:sldId id="697" r:id="rId14"/>
    <p:sldId id="673" r:id="rId15"/>
    <p:sldId id="674" r:id="rId16"/>
    <p:sldId id="714" r:id="rId17"/>
    <p:sldId id="698" r:id="rId18"/>
    <p:sldId id="702" r:id="rId19"/>
    <p:sldId id="704" r:id="rId20"/>
    <p:sldId id="713" r:id="rId21"/>
    <p:sldId id="663" r:id="rId22"/>
    <p:sldId id="661" r:id="rId23"/>
    <p:sldId id="690" r:id="rId24"/>
    <p:sldId id="597" r:id="rId25"/>
    <p:sldId id="634" r:id="rId26"/>
    <p:sldId id="636" r:id="rId27"/>
    <p:sldId id="606" r:id="rId28"/>
    <p:sldId id="601" r:id="rId29"/>
    <p:sldId id="655" r:id="rId30"/>
    <p:sldId id="607" r:id="rId31"/>
    <p:sldId id="604" r:id="rId32"/>
    <p:sldId id="633" r:id="rId33"/>
    <p:sldId id="622" r:id="rId34"/>
    <p:sldId id="705" r:id="rId35"/>
    <p:sldId id="691" r:id="rId36"/>
    <p:sldId id="715" r:id="rId37"/>
    <p:sldId id="684" r:id="rId38"/>
    <p:sldId id="688" r:id="rId39"/>
    <p:sldId id="687" r:id="rId40"/>
    <p:sldId id="689" r:id="rId41"/>
    <p:sldId id="613" r:id="rId42"/>
    <p:sldId id="594" r:id="rId43"/>
  </p:sldIdLst>
  <p:sldSz cx="9144000" cy="6858000" type="screen4x3"/>
  <p:notesSz cx="6858000" cy="9144000"/>
  <p:defaultTextStyle>
    <a:defPPr>
      <a:defRPr lang="en-US"/>
    </a:defPPr>
    <a:lvl1pPr algn="ctr" rtl="0" eaLnBrk="0" fontAlgn="base" hangingPunct="0">
      <a:spcBef>
        <a:spcPct val="0"/>
      </a:spcBef>
      <a:spcAft>
        <a:spcPct val="0"/>
      </a:spcAft>
      <a:defRPr sz="3200" kern="1200">
        <a:solidFill>
          <a:schemeClr val="tx1"/>
        </a:solidFill>
        <a:latin typeface="Comic Sans MS" charset="0"/>
        <a:ea typeface="ＭＳ Ｐゴシック" charset="0"/>
        <a:cs typeface="ＭＳ Ｐゴシック" charset="0"/>
      </a:defRPr>
    </a:lvl1pPr>
    <a:lvl2pPr marL="457200" algn="ctr" rtl="0" eaLnBrk="0" fontAlgn="base" hangingPunct="0">
      <a:spcBef>
        <a:spcPct val="0"/>
      </a:spcBef>
      <a:spcAft>
        <a:spcPct val="0"/>
      </a:spcAft>
      <a:defRPr sz="3200" kern="1200">
        <a:solidFill>
          <a:schemeClr val="tx1"/>
        </a:solidFill>
        <a:latin typeface="Comic Sans MS" charset="0"/>
        <a:ea typeface="ＭＳ Ｐゴシック" charset="0"/>
        <a:cs typeface="ＭＳ Ｐゴシック" charset="0"/>
      </a:defRPr>
    </a:lvl2pPr>
    <a:lvl3pPr marL="914400" algn="ctr" rtl="0" eaLnBrk="0" fontAlgn="base" hangingPunct="0">
      <a:spcBef>
        <a:spcPct val="0"/>
      </a:spcBef>
      <a:spcAft>
        <a:spcPct val="0"/>
      </a:spcAft>
      <a:defRPr sz="3200" kern="1200">
        <a:solidFill>
          <a:schemeClr val="tx1"/>
        </a:solidFill>
        <a:latin typeface="Comic Sans MS" charset="0"/>
        <a:ea typeface="ＭＳ Ｐゴシック" charset="0"/>
        <a:cs typeface="ＭＳ Ｐゴシック" charset="0"/>
      </a:defRPr>
    </a:lvl3pPr>
    <a:lvl4pPr marL="1371600" algn="ctr" rtl="0" eaLnBrk="0" fontAlgn="base" hangingPunct="0">
      <a:spcBef>
        <a:spcPct val="0"/>
      </a:spcBef>
      <a:spcAft>
        <a:spcPct val="0"/>
      </a:spcAft>
      <a:defRPr sz="3200" kern="1200">
        <a:solidFill>
          <a:schemeClr val="tx1"/>
        </a:solidFill>
        <a:latin typeface="Comic Sans MS" charset="0"/>
        <a:ea typeface="ＭＳ Ｐゴシック" charset="0"/>
        <a:cs typeface="ＭＳ Ｐゴシック" charset="0"/>
      </a:defRPr>
    </a:lvl4pPr>
    <a:lvl5pPr marL="1828800" algn="ctr" rtl="0" eaLnBrk="0" fontAlgn="base" hangingPunct="0">
      <a:spcBef>
        <a:spcPct val="0"/>
      </a:spcBef>
      <a:spcAft>
        <a:spcPct val="0"/>
      </a:spcAft>
      <a:defRPr sz="32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32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32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32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32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200">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5F4"/>
    <a:srgbClr val="009900"/>
    <a:srgbClr val="66FF33"/>
    <a:srgbClr val="FFCCCC"/>
    <a:srgbClr val="FF33CC"/>
    <a:srgbClr val="FF35D8"/>
    <a:srgbClr val="33CC3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75"/>
    <p:restoredTop sz="94915"/>
  </p:normalViewPr>
  <p:slideViewPr>
    <p:cSldViewPr>
      <p:cViewPr varScale="1">
        <p:scale>
          <a:sx n="85" d="100"/>
          <a:sy n="85" d="100"/>
        </p:scale>
        <p:origin x="192" y="632"/>
      </p:cViewPr>
      <p:guideLst>
        <p:guide orient="horz" pos="1200"/>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4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Unicode MS" charset="0"/>
                <a:ea typeface="+mn-ea"/>
                <a:cs typeface="+mn-cs"/>
              </a:defRPr>
            </a:lvl1pPr>
          </a:lstStyle>
          <a:p>
            <a:pPr>
              <a:defRPr/>
            </a:pPr>
            <a:endParaRPr lang="en-US"/>
          </a:p>
        </p:txBody>
      </p:sp>
      <p:sp>
        <p:nvSpPr>
          <p:cNvPr id="614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Unicode MS"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Unicode MS" charset="0"/>
                <a:ea typeface="+mn-ea"/>
                <a:cs typeface="+mn-cs"/>
              </a:defRPr>
            </a:lvl1pPr>
          </a:lstStyle>
          <a:p>
            <a:pPr>
              <a:defRPr/>
            </a:pPr>
            <a:endParaRPr lang="en-US"/>
          </a:p>
        </p:txBody>
      </p:sp>
      <p:sp>
        <p:nvSpPr>
          <p:cNvPr id="614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Unicode MS" charset="0"/>
              </a:defRPr>
            </a:lvl1pPr>
          </a:lstStyle>
          <a:p>
            <a:pPr>
              <a:defRPr/>
            </a:pPr>
            <a:fld id="{7C6E2125-244C-D445-9A01-8D2BF3C28E12}" type="slidenum">
              <a:rPr lang="en-US"/>
              <a:pPr>
                <a:defRPr/>
              </a:pPr>
              <a:t>‹#›</a:t>
            </a:fld>
            <a:endParaRPr lang="en-US"/>
          </a:p>
        </p:txBody>
      </p:sp>
    </p:spTree>
    <p:extLst>
      <p:ext uri="{BB962C8B-B14F-4D97-AF65-F5344CB8AC3E}">
        <p14:creationId xmlns:p14="http://schemas.microsoft.com/office/powerpoint/2010/main" val="1828921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Unicode MS"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Unicode MS"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Unicode MS"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Unicode MS"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75D96CD-B9AC-9D4B-B249-5462A8A3835E}"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Arial Unicode M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E75D96CD-B9AC-9D4B-B249-5462A8A3835E}" type="slidenum">
              <a:rPr lang="en-US" sz="1200">
                <a:latin typeface="Arial Unicode MS" charset="0"/>
              </a:rPr>
              <a:pPr/>
              <a:t>10</a:t>
            </a:fld>
            <a:endParaRPr lang="en-US" sz="1200">
              <a:latin typeface="Arial Unicode MS" charset="0"/>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xfrm>
            <a:off x="914400" y="4343400"/>
            <a:ext cx="5029200"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68506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A060817-C4BB-2249-B292-459A1D7CE7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Comic Sans MS" panose="030F0902030302020204" pitchFamily="66" charset="0"/>
                <a:ea typeface="ＭＳ Ｐゴシック" panose="020B0600070205080204" pitchFamily="34" charset="-128"/>
              </a:defRPr>
            </a:lvl1pPr>
            <a:lvl2pPr marL="37931725" indent="-37474525" eaLnBrk="0" hangingPunct="0">
              <a:defRPr sz="3200">
                <a:solidFill>
                  <a:schemeClr val="bg1"/>
                </a:solidFill>
                <a:latin typeface="Comic Sans MS" panose="030F0902030302020204" pitchFamily="66" charset="0"/>
                <a:ea typeface="ＭＳ Ｐゴシック" panose="020B0600070205080204" pitchFamily="34" charset="-128"/>
              </a:defRPr>
            </a:lvl2pPr>
            <a:lvl3pPr eaLnBrk="0" hangingPunct="0">
              <a:defRPr sz="3200">
                <a:solidFill>
                  <a:schemeClr val="bg1"/>
                </a:solidFill>
                <a:latin typeface="Comic Sans MS" panose="030F0902030302020204" pitchFamily="66" charset="0"/>
                <a:ea typeface="ＭＳ Ｐゴシック" panose="020B0600070205080204" pitchFamily="34" charset="-128"/>
              </a:defRPr>
            </a:lvl3pPr>
            <a:lvl4pPr eaLnBrk="0" hangingPunct="0">
              <a:defRPr sz="3200">
                <a:solidFill>
                  <a:schemeClr val="bg1"/>
                </a:solidFill>
                <a:latin typeface="Comic Sans MS" panose="030F0902030302020204" pitchFamily="66" charset="0"/>
                <a:ea typeface="ＭＳ Ｐゴシック" panose="020B0600070205080204" pitchFamily="34" charset="-128"/>
              </a:defRPr>
            </a:lvl4pPr>
            <a:lvl5pPr eaLnBrk="0" hangingPunct="0">
              <a:defRPr sz="3200">
                <a:solidFill>
                  <a:schemeClr val="bg1"/>
                </a:solidFill>
                <a:latin typeface="Comic Sans MS" panose="030F0902030302020204" pitchFamily="66" charset="0"/>
                <a:ea typeface="ＭＳ Ｐゴシック" panose="020B0600070205080204" pitchFamily="34" charset="-128"/>
              </a:defRPr>
            </a:lvl5pPr>
            <a:lvl6pPr marL="457200" eaLnBrk="0" fontAlgn="base" hangingPunct="0">
              <a:spcBef>
                <a:spcPct val="0"/>
              </a:spcBef>
              <a:spcAft>
                <a:spcPct val="0"/>
              </a:spcAft>
              <a:defRPr sz="3200">
                <a:solidFill>
                  <a:schemeClr val="bg1"/>
                </a:solidFill>
                <a:latin typeface="Comic Sans MS" panose="030F0902030302020204" pitchFamily="66" charset="0"/>
                <a:ea typeface="ＭＳ Ｐゴシック" panose="020B0600070205080204" pitchFamily="34" charset="-128"/>
              </a:defRPr>
            </a:lvl6pPr>
            <a:lvl7pPr marL="914400" eaLnBrk="0" fontAlgn="base" hangingPunct="0">
              <a:spcBef>
                <a:spcPct val="0"/>
              </a:spcBef>
              <a:spcAft>
                <a:spcPct val="0"/>
              </a:spcAft>
              <a:defRPr sz="3200">
                <a:solidFill>
                  <a:schemeClr val="bg1"/>
                </a:solidFill>
                <a:latin typeface="Comic Sans MS" panose="030F0902030302020204" pitchFamily="66" charset="0"/>
                <a:ea typeface="ＭＳ Ｐゴシック" panose="020B0600070205080204" pitchFamily="34" charset="-128"/>
              </a:defRPr>
            </a:lvl7pPr>
            <a:lvl8pPr marL="1371600" eaLnBrk="0" fontAlgn="base" hangingPunct="0">
              <a:spcBef>
                <a:spcPct val="0"/>
              </a:spcBef>
              <a:spcAft>
                <a:spcPct val="0"/>
              </a:spcAft>
              <a:defRPr sz="3200">
                <a:solidFill>
                  <a:schemeClr val="bg1"/>
                </a:solidFill>
                <a:latin typeface="Comic Sans MS" panose="030F0902030302020204" pitchFamily="66" charset="0"/>
                <a:ea typeface="ＭＳ Ｐゴシック" panose="020B0600070205080204" pitchFamily="34" charset="-128"/>
              </a:defRPr>
            </a:lvl8pPr>
            <a:lvl9pPr marL="1828800" eaLnBrk="0" fontAlgn="base" hangingPunct="0">
              <a:spcBef>
                <a:spcPct val="0"/>
              </a:spcBef>
              <a:spcAft>
                <a:spcPct val="0"/>
              </a:spcAft>
              <a:defRPr sz="3200">
                <a:solidFill>
                  <a:schemeClr val="bg1"/>
                </a:solidFill>
                <a:latin typeface="Comic Sans MS" panose="030F0902030302020204" pitchFamily="66" charset="0"/>
                <a:ea typeface="ＭＳ Ｐゴシック" panose="020B0600070205080204" pitchFamily="34" charset="-128"/>
              </a:defRPr>
            </a:lvl9pPr>
          </a:lstStyle>
          <a:p>
            <a:pPr eaLnBrk="1" hangingPunct="1"/>
            <a:fld id="{D9DEC2E0-21F7-B241-9F02-5B737D3F195F}" type="slidenum">
              <a:rPr lang="en-US" altLang="en-US" sz="1200"/>
              <a:pPr eaLnBrk="1" hangingPunct="1"/>
              <a:t>11</a:t>
            </a:fld>
            <a:endParaRPr lang="en-US" altLang="en-US" sz="1200"/>
          </a:p>
        </p:txBody>
      </p:sp>
      <p:sp>
        <p:nvSpPr>
          <p:cNvPr id="49155" name="Rectangle 2">
            <a:extLst>
              <a:ext uri="{FF2B5EF4-FFF2-40B4-BE49-F238E27FC236}">
                <a16:creationId xmlns:a16="http://schemas.microsoft.com/office/drawing/2014/main" id="{BD2ABD61-BB1C-F64B-BE80-44D93FA14493}"/>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EF831D7-F0B2-CB4F-83FF-752B4F9FCF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87264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Trying to get around </a:t>
            </a:r>
            <a:r>
              <a:rPr lang="en-US" dirty="0" err="1">
                <a:latin typeface="Arial Unicode MS" charset="0"/>
                <a:ea typeface="ＭＳ Ｐゴシック" charset="0"/>
                <a:cs typeface="ＭＳ Ｐゴシック" charset="0"/>
              </a:rPr>
              <a:t>Godel’s</a:t>
            </a:r>
            <a:r>
              <a:rPr lang="en-US" dirty="0">
                <a:latin typeface="Arial Unicode MS" charset="0"/>
                <a:ea typeface="ＭＳ Ｐゴシック" charset="0"/>
                <a:cs typeface="ＭＳ Ｐゴシック" charset="0"/>
              </a:rPr>
              <a:t> incompleteness. Gave 1 lecture in 2 years</a:t>
            </a:r>
          </a:p>
        </p:txBody>
      </p:sp>
    </p:spTree>
    <p:extLst>
      <p:ext uri="{BB962C8B-B14F-4D97-AF65-F5344CB8AC3E}">
        <p14:creationId xmlns:p14="http://schemas.microsoft.com/office/powerpoint/2010/main" val="2042241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04301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10031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399267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318981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354294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70198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Sequential analysis (Wald…- quality control during WWII)) –On0line statistics (where sample size is not fixed)</a:t>
            </a:r>
          </a:p>
        </p:txBody>
      </p:sp>
    </p:spTree>
    <p:extLst>
      <p:ext uri="{BB962C8B-B14F-4D97-AF65-F5344CB8AC3E}">
        <p14:creationId xmlns:p14="http://schemas.microsoft.com/office/powerpoint/2010/main" val="243160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2</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Morphogenesis</a:t>
            </a:r>
          </a:p>
        </p:txBody>
      </p:sp>
    </p:spTree>
    <p:extLst>
      <p:ext uri="{BB962C8B-B14F-4D97-AF65-F5344CB8AC3E}">
        <p14:creationId xmlns:p14="http://schemas.microsoft.com/office/powerpoint/2010/main" val="1128794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035309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64534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4050649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57094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046722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26</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572381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27</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512875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30</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002170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32</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653517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74345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343781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885726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6484273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718438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Simplest possible model, two </a:t>
            </a:r>
            <a:r>
              <a:rPr lang="en-US" dirty="0" err="1">
                <a:latin typeface="Arial Unicode MS" charset="0"/>
                <a:ea typeface="ＭＳ Ｐゴシック" charset="0"/>
                <a:cs typeface="ＭＳ Ｐゴシック" charset="0"/>
              </a:rPr>
              <a:t>morphogenes</a:t>
            </a:r>
            <a:r>
              <a:rPr lang="en-US" dirty="0">
                <a:latin typeface="Arial Unicode MS" charset="0"/>
                <a:ea typeface="ＭＳ Ｐゴシック" charset="0"/>
                <a:cs typeface="ＭＳ Ｐゴシック" charset="0"/>
              </a:rPr>
              <a:t>, with different diffusion rates</a:t>
            </a:r>
          </a:p>
        </p:txBody>
      </p:sp>
    </p:spTree>
    <p:extLst>
      <p:ext uri="{BB962C8B-B14F-4D97-AF65-F5344CB8AC3E}">
        <p14:creationId xmlns:p14="http://schemas.microsoft.com/office/powerpoint/2010/main" val="1700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5568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300618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fld id="{A1825B20-F61D-A640-8885-2B94CD053E26}" type="slidenum">
              <a:rPr lang="en-US" sz="1200">
                <a:latin typeface="Arial Unicode MS" charset="0"/>
              </a:rPr>
              <a:pPr/>
              <a:t>41</a:t>
            </a:fld>
            <a:endParaRPr lang="en-US" sz="1200">
              <a:latin typeface="Arial Unicode MS"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8884327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a:extLst>
              <a:ext uri="{FF2B5EF4-FFF2-40B4-BE49-F238E27FC236}">
                <a16:creationId xmlns:a16="http://schemas.microsoft.com/office/drawing/2014/main" id="{FD9A94EF-870D-0449-A9BB-D7C57DB946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Notes Placeholder 2">
            <a:extLst>
              <a:ext uri="{FF2B5EF4-FFF2-40B4-BE49-F238E27FC236}">
                <a16:creationId xmlns:a16="http://schemas.microsoft.com/office/drawing/2014/main" id="{FE6C1D08-CACD-D640-9C83-1B4AD843ED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7171" name="Slide Number Placeholder 3">
            <a:extLst>
              <a:ext uri="{FF2B5EF4-FFF2-40B4-BE49-F238E27FC236}">
                <a16:creationId xmlns:a16="http://schemas.microsoft.com/office/drawing/2014/main" id="{54EC80CA-CE91-3E46-8237-571B792505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535C14-CB3A-0C4A-8375-276A41C4CE4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34" charset="-128"/>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56255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Turing’s paper scooped a similar TM model of Post (w/out Universal computer or Decision problem)</a:t>
            </a:r>
          </a:p>
        </p:txBody>
      </p:sp>
    </p:spTree>
    <p:extLst>
      <p:ext uri="{BB962C8B-B14F-4D97-AF65-F5344CB8AC3E}">
        <p14:creationId xmlns:p14="http://schemas.microsoft.com/office/powerpoint/2010/main" val="77608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Turing disappointed – only 2 requests for offprints. The paper took time to be </a:t>
            </a:r>
            <a:r>
              <a:rPr lang="en-US" dirty="0" err="1">
                <a:latin typeface="Arial Unicode MS" charset="0"/>
                <a:ea typeface="ＭＳ Ｐゴシック" charset="0"/>
                <a:cs typeface="ＭＳ Ｐゴシック" charset="0"/>
              </a:rPr>
              <a:t>dijested</a:t>
            </a:r>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4188113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Turing disappointed – only 2 requests for offprints. The paper took time to be </a:t>
            </a:r>
            <a:r>
              <a:rPr lang="en-US" dirty="0" err="1">
                <a:latin typeface="Arial Unicode MS" charset="0"/>
                <a:ea typeface="ＭＳ Ｐゴシック" charset="0"/>
                <a:cs typeface="ＭＳ Ｐゴシック" charset="0"/>
              </a:rPr>
              <a:t>dijested</a:t>
            </a:r>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402075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Turing disappointed – only 2 requests for offprints. The paper took time to be </a:t>
            </a:r>
            <a:r>
              <a:rPr lang="en-US" dirty="0" err="1">
                <a:latin typeface="Arial Unicode MS" charset="0"/>
                <a:ea typeface="ＭＳ Ｐゴシック" charset="0"/>
                <a:cs typeface="ＭＳ Ｐゴシック" charset="0"/>
              </a:rPr>
              <a:t>dijested</a:t>
            </a:r>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350972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Unicode MS" charset="0"/>
                <a:ea typeface="ＭＳ Ｐゴシック" charset="0"/>
                <a:cs typeface="ＭＳ Ｐゴシック" charset="0"/>
              </a:rPr>
              <a:t>Turing disappointed – only 2 requests for offprints. The paper took time to be </a:t>
            </a:r>
            <a:r>
              <a:rPr lang="en-US" dirty="0" err="1">
                <a:latin typeface="Arial Unicode MS" charset="0"/>
                <a:ea typeface="ＭＳ Ｐゴシック" charset="0"/>
                <a:cs typeface="ＭＳ Ｐゴシック" charset="0"/>
              </a:rPr>
              <a:t>dijested</a:t>
            </a:r>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120953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825B20-F61D-A640-8885-2B94CD053E26}" type="slidenum">
              <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Unicode MS" charset="0"/>
              <a:ea typeface="ＭＳ Ｐゴシック" charset="0"/>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Unicode MS" charset="0"/>
              <a:ea typeface="ＭＳ Ｐゴシック" charset="0"/>
              <a:cs typeface="ＭＳ Ｐゴシック" charset="0"/>
            </a:endParaRPr>
          </a:p>
        </p:txBody>
      </p:sp>
    </p:spTree>
    <p:extLst>
      <p:ext uri="{BB962C8B-B14F-4D97-AF65-F5344CB8AC3E}">
        <p14:creationId xmlns:p14="http://schemas.microsoft.com/office/powerpoint/2010/main" val="2935372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D4782-70DC-6A4C-AF3B-6A1555642064}" type="slidenum">
              <a:rPr lang="en-US"/>
              <a:pPr>
                <a:defRPr/>
              </a:pPr>
              <a:t>‹#›</a:t>
            </a:fld>
            <a:endParaRPr lang="en-US"/>
          </a:p>
        </p:txBody>
      </p:sp>
    </p:spTree>
    <p:extLst>
      <p:ext uri="{BB962C8B-B14F-4D97-AF65-F5344CB8AC3E}">
        <p14:creationId xmlns:p14="http://schemas.microsoft.com/office/powerpoint/2010/main" val="2541076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01D35-6033-2C4A-8C01-CE0043DB956E}" type="slidenum">
              <a:rPr lang="en-US"/>
              <a:pPr>
                <a:defRPr/>
              </a:pPr>
              <a:t>‹#›</a:t>
            </a:fld>
            <a:endParaRPr lang="en-US"/>
          </a:p>
        </p:txBody>
      </p:sp>
    </p:spTree>
    <p:extLst>
      <p:ext uri="{BB962C8B-B14F-4D97-AF65-F5344CB8AC3E}">
        <p14:creationId xmlns:p14="http://schemas.microsoft.com/office/powerpoint/2010/main" val="59310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ADBCCB-7D69-1A48-A8B3-C9D409837B0E}" type="slidenum">
              <a:rPr lang="en-US"/>
              <a:pPr>
                <a:defRPr/>
              </a:pPr>
              <a:t>‹#›</a:t>
            </a:fld>
            <a:endParaRPr lang="en-US"/>
          </a:p>
        </p:txBody>
      </p:sp>
    </p:spTree>
    <p:extLst>
      <p:ext uri="{BB962C8B-B14F-4D97-AF65-F5344CB8AC3E}">
        <p14:creationId xmlns:p14="http://schemas.microsoft.com/office/powerpoint/2010/main" val="73226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0BF63D-40C5-E843-98CB-A6FD62C68B32}" type="slidenum">
              <a:rPr lang="en-US"/>
              <a:pPr>
                <a:defRPr/>
              </a:pPr>
              <a:t>‹#›</a:t>
            </a:fld>
            <a:endParaRPr lang="en-US"/>
          </a:p>
        </p:txBody>
      </p:sp>
    </p:spTree>
    <p:extLst>
      <p:ext uri="{BB962C8B-B14F-4D97-AF65-F5344CB8AC3E}">
        <p14:creationId xmlns:p14="http://schemas.microsoft.com/office/powerpoint/2010/main" val="363361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177B6E-448B-AA42-BC04-C6DC240581BB}" type="slidenum">
              <a:rPr lang="en-US"/>
              <a:pPr>
                <a:defRPr/>
              </a:pPr>
              <a:t>‹#›</a:t>
            </a:fld>
            <a:endParaRPr lang="en-US"/>
          </a:p>
        </p:txBody>
      </p:sp>
    </p:spTree>
    <p:extLst>
      <p:ext uri="{BB962C8B-B14F-4D97-AF65-F5344CB8AC3E}">
        <p14:creationId xmlns:p14="http://schemas.microsoft.com/office/powerpoint/2010/main" val="135165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DC37EC-BB14-3A4C-A91E-832A3198C9BE}" type="slidenum">
              <a:rPr lang="en-US"/>
              <a:pPr>
                <a:defRPr/>
              </a:pPr>
              <a:t>‹#›</a:t>
            </a:fld>
            <a:endParaRPr lang="en-US"/>
          </a:p>
        </p:txBody>
      </p:sp>
    </p:spTree>
    <p:extLst>
      <p:ext uri="{BB962C8B-B14F-4D97-AF65-F5344CB8AC3E}">
        <p14:creationId xmlns:p14="http://schemas.microsoft.com/office/powerpoint/2010/main" val="145147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1B0B26-78AD-AD40-8995-6BF0FFA88B77}" type="slidenum">
              <a:rPr lang="en-US"/>
              <a:pPr>
                <a:defRPr/>
              </a:pPr>
              <a:t>‹#›</a:t>
            </a:fld>
            <a:endParaRPr lang="en-US"/>
          </a:p>
        </p:txBody>
      </p:sp>
    </p:spTree>
    <p:extLst>
      <p:ext uri="{BB962C8B-B14F-4D97-AF65-F5344CB8AC3E}">
        <p14:creationId xmlns:p14="http://schemas.microsoft.com/office/powerpoint/2010/main" val="66574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511E825-5991-F64F-A9EA-A0E4301A1B46}" type="slidenum">
              <a:rPr lang="en-US"/>
              <a:pPr>
                <a:defRPr/>
              </a:pPr>
              <a:t>‹#›</a:t>
            </a:fld>
            <a:endParaRPr lang="en-US"/>
          </a:p>
        </p:txBody>
      </p:sp>
    </p:spTree>
    <p:extLst>
      <p:ext uri="{BB962C8B-B14F-4D97-AF65-F5344CB8AC3E}">
        <p14:creationId xmlns:p14="http://schemas.microsoft.com/office/powerpoint/2010/main" val="1638738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EA168F-A45C-B34C-B28A-24696E1C7A9D}" type="slidenum">
              <a:rPr lang="en-US"/>
              <a:pPr>
                <a:defRPr/>
              </a:pPr>
              <a:t>‹#›</a:t>
            </a:fld>
            <a:endParaRPr lang="en-US"/>
          </a:p>
        </p:txBody>
      </p:sp>
    </p:spTree>
    <p:extLst>
      <p:ext uri="{BB962C8B-B14F-4D97-AF65-F5344CB8AC3E}">
        <p14:creationId xmlns:p14="http://schemas.microsoft.com/office/powerpoint/2010/main" val="384984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7C7799-57A9-4B4A-8BA2-D1018250AFE9}" type="slidenum">
              <a:rPr lang="en-US"/>
              <a:pPr>
                <a:defRPr/>
              </a:pPr>
              <a:t>‹#›</a:t>
            </a:fld>
            <a:endParaRPr lang="en-US"/>
          </a:p>
        </p:txBody>
      </p:sp>
    </p:spTree>
    <p:extLst>
      <p:ext uri="{BB962C8B-B14F-4D97-AF65-F5344CB8AC3E}">
        <p14:creationId xmlns:p14="http://schemas.microsoft.com/office/powerpoint/2010/main" val="56338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329BAC-80B8-EC40-AAE8-CB630A89A4C9}" type="slidenum">
              <a:rPr lang="en-US"/>
              <a:pPr>
                <a:defRPr/>
              </a:pPr>
              <a:t>‹#›</a:t>
            </a:fld>
            <a:endParaRPr lang="en-US"/>
          </a:p>
        </p:txBody>
      </p:sp>
    </p:spTree>
    <p:extLst>
      <p:ext uri="{BB962C8B-B14F-4D97-AF65-F5344CB8AC3E}">
        <p14:creationId xmlns:p14="http://schemas.microsoft.com/office/powerpoint/2010/main" val="216032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Unicode M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Unicode M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Unicode MS" charset="0"/>
              </a:defRPr>
            </a:lvl1pPr>
          </a:lstStyle>
          <a:p>
            <a:pPr>
              <a:defRPr/>
            </a:pPr>
            <a:fld id="{329459A6-48A7-2742-A475-82A68D8A1E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Arial Unicode MS" pitchFamily="-106" charset="0"/>
        </a:defRPr>
      </a:lvl6pPr>
      <a:lvl7pPr marL="914400" algn="ctr" rtl="0" eaLnBrk="0" fontAlgn="base" hangingPunct="0">
        <a:spcBef>
          <a:spcPct val="0"/>
        </a:spcBef>
        <a:spcAft>
          <a:spcPct val="0"/>
        </a:spcAft>
        <a:defRPr sz="4400">
          <a:solidFill>
            <a:schemeClr val="tx2"/>
          </a:solidFill>
          <a:latin typeface="Arial Unicode MS" pitchFamily="-106" charset="0"/>
        </a:defRPr>
      </a:lvl7pPr>
      <a:lvl8pPr marL="1371600" algn="ctr" rtl="0" eaLnBrk="0" fontAlgn="base" hangingPunct="0">
        <a:spcBef>
          <a:spcPct val="0"/>
        </a:spcBef>
        <a:spcAft>
          <a:spcPct val="0"/>
        </a:spcAft>
        <a:defRPr sz="4400">
          <a:solidFill>
            <a:schemeClr val="tx2"/>
          </a:solidFill>
          <a:latin typeface="Arial Unicode MS" pitchFamily="-106" charset="0"/>
        </a:defRPr>
      </a:lvl8pPr>
      <a:lvl9pPr marL="1828800" algn="ctr" rtl="0" eaLnBrk="0" fontAlgn="base" hangingPunct="0">
        <a:spcBef>
          <a:spcPct val="0"/>
        </a:spcBef>
        <a:spcAft>
          <a:spcPct val="0"/>
        </a:spcAft>
        <a:defRPr sz="4400">
          <a:solidFill>
            <a:schemeClr val="tx2"/>
          </a:solidFill>
          <a:latin typeface="Arial Unicode MS" pitchFamily="-10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0.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4.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0.emf"/><Relationship Id="rId4" Type="http://schemas.openxmlformats.org/officeDocument/2006/relationships/oleObject" Target="../embeddings/oleObject2.bin"/><Relationship Id="rId9"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04800" y="762000"/>
            <a:ext cx="8458200" cy="2209800"/>
          </a:xfrm>
          <a:noFill/>
        </p:spPr>
        <p:txBody>
          <a:bodyPr/>
          <a:lstStyle/>
          <a:p>
            <a:r>
              <a:rPr lang="en-US" b="1" dirty="0">
                <a:solidFill>
                  <a:schemeClr val="hlink"/>
                </a:solidFill>
                <a:latin typeface="Calibri" panose="020F0502020204030204" pitchFamily="34" charset="0"/>
                <a:ea typeface="ＭＳ Ｐゴシック" charset="0"/>
                <a:cs typeface="Calibri" panose="020F0502020204030204" pitchFamily="34" charset="0"/>
              </a:rPr>
              <a:t>Reading Alan Turing’s papers </a:t>
            </a:r>
            <a:endParaRPr lang="en-US" b="1" dirty="0">
              <a:latin typeface="Calibri" panose="020F0502020204030204" pitchFamily="34" charset="0"/>
              <a:ea typeface="ＭＳ Ｐゴシック" charset="0"/>
              <a:cs typeface="Calibri" panose="020F0502020204030204" pitchFamily="34" charset="0"/>
            </a:endParaRPr>
          </a:p>
        </p:txBody>
      </p:sp>
      <p:sp>
        <p:nvSpPr>
          <p:cNvPr id="14338" name="Rectangle 3"/>
          <p:cNvSpPr>
            <a:spLocks noGrp="1" noChangeArrowheads="1"/>
          </p:cNvSpPr>
          <p:nvPr>
            <p:ph type="subTitle" idx="1"/>
          </p:nvPr>
        </p:nvSpPr>
        <p:spPr>
          <a:xfrm>
            <a:off x="1219200" y="3048000"/>
            <a:ext cx="6629400" cy="2286000"/>
          </a:xfrm>
        </p:spPr>
        <p:txBody>
          <a:bodyPr/>
          <a:lstStyle/>
          <a:p>
            <a:r>
              <a:rPr lang="en-US" b="1" dirty="0">
                <a:latin typeface="Calibri" panose="020F0502020204030204" pitchFamily="34" charset="0"/>
                <a:ea typeface="ＭＳ Ｐゴシック" charset="0"/>
                <a:cs typeface="Calibri" panose="020F0502020204030204" pitchFamily="34" charset="0"/>
              </a:rPr>
              <a:t>  </a:t>
            </a:r>
            <a:r>
              <a:rPr lang="en-US" b="1" dirty="0" err="1">
                <a:solidFill>
                  <a:srgbClr val="1315F4"/>
                </a:solidFill>
                <a:latin typeface="Calibri" panose="020F0502020204030204" pitchFamily="34" charset="0"/>
                <a:ea typeface="ＭＳ Ｐゴシック" charset="0"/>
                <a:cs typeface="Calibri" panose="020F0502020204030204" pitchFamily="34" charset="0"/>
              </a:rPr>
              <a:t>Avi</a:t>
            </a:r>
            <a:r>
              <a:rPr lang="en-US" b="1" dirty="0">
                <a:solidFill>
                  <a:srgbClr val="1315F4"/>
                </a:solidFill>
                <a:latin typeface="Calibri" panose="020F0502020204030204" pitchFamily="34" charset="0"/>
                <a:ea typeface="ＭＳ Ｐゴシック" charset="0"/>
                <a:cs typeface="Calibri" panose="020F0502020204030204" pitchFamily="34" charset="0"/>
              </a:rPr>
              <a:t> </a:t>
            </a:r>
            <a:r>
              <a:rPr lang="en-US" b="1" dirty="0" err="1">
                <a:solidFill>
                  <a:srgbClr val="1315F4"/>
                </a:solidFill>
                <a:latin typeface="Calibri" panose="020F0502020204030204" pitchFamily="34" charset="0"/>
                <a:ea typeface="ＭＳ Ｐゴシック" charset="0"/>
                <a:cs typeface="Calibri" panose="020F0502020204030204" pitchFamily="34" charset="0"/>
              </a:rPr>
              <a:t>Wigderson</a:t>
            </a:r>
            <a:endParaRPr lang="en-US" b="1" dirty="0">
              <a:solidFill>
                <a:srgbClr val="1315F4"/>
              </a:solidFill>
              <a:latin typeface="Calibri" panose="020F0502020204030204" pitchFamily="34" charset="0"/>
              <a:ea typeface="ＭＳ Ｐゴシック" charset="0"/>
              <a:cs typeface="Calibri" panose="020F0502020204030204" pitchFamily="34" charset="0"/>
            </a:endParaRPr>
          </a:p>
          <a:p>
            <a:r>
              <a:rPr lang="en-US" b="1" dirty="0">
                <a:solidFill>
                  <a:srgbClr val="009900"/>
                </a:solidFill>
                <a:latin typeface="Calibri" panose="020F0502020204030204" pitchFamily="34" charset="0"/>
                <a:ea typeface="ＭＳ Ｐゴシック" charset="0"/>
                <a:cs typeface="Calibri" panose="020F0502020204030204" pitchFamily="34" charset="0"/>
              </a:rPr>
              <a:t>Institute for Advanced Study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FD57733-0ED0-BE4E-9EFA-BABDAC67D7C3}"/>
                  </a:ext>
                </a:extLst>
              </p:cNvPr>
              <p:cNvSpPr txBox="1">
                <a:spLocks noChangeArrowheads="1"/>
              </p:cNvSpPr>
              <p:nvPr/>
            </p:nvSpPr>
            <p:spPr bwMode="auto">
              <a:xfrm>
                <a:off x="76200" y="1140386"/>
                <a:ext cx="8915400" cy="526041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lnSpc>
                    <a:spcPts val="3080"/>
                  </a:lnSpc>
                </a:pPr>
                <a:r>
                  <a:rPr lang="en-US" sz="2800" dirty="0">
                    <a:solidFill>
                      <a:srgbClr val="009900"/>
                    </a:solidFill>
                    <a:latin typeface="Calibri" panose="020F0502020204030204" pitchFamily="34" charset="0"/>
                    <a:cs typeface="Calibri" panose="020F0502020204030204" pitchFamily="34" charset="0"/>
                  </a:rPr>
                  <a:t>[Cook’72]</a:t>
                </a:r>
                <a:r>
                  <a:rPr lang="en-US" sz="2800" dirty="0">
                    <a:latin typeface="Calibri" panose="020F0502020204030204" pitchFamily="34" charset="0"/>
                    <a:cs typeface="Calibri" panose="020F0502020204030204" pitchFamily="34" charset="0"/>
                  </a:rPr>
                  <a:t>: The complexity of </a:t>
                </a:r>
                <a:r>
                  <a:rPr lang="en-US" sz="2800" dirty="0">
                    <a:solidFill>
                      <a:srgbClr val="7030A0"/>
                    </a:solidFill>
                    <a:latin typeface="Calibri" panose="020F0502020204030204" pitchFamily="34" charset="0"/>
                    <a:cs typeface="Calibri" panose="020F0502020204030204" pitchFamily="34" charset="0"/>
                  </a:rPr>
                  <a:t>theorem-proving</a:t>
                </a:r>
                <a:r>
                  <a:rPr lang="en-US" sz="2800" dirty="0">
                    <a:latin typeface="Calibri" panose="020F0502020204030204" pitchFamily="34" charset="0"/>
                    <a:cs typeface="Calibri" panose="020F0502020204030204" pitchFamily="34" charset="0"/>
                  </a:rPr>
                  <a:t> procedures</a:t>
                </a:r>
              </a:p>
              <a:p>
                <a:pPr algn="l">
                  <a:lnSpc>
                    <a:spcPts val="3080"/>
                  </a:lnSpc>
                </a:pPr>
                <a:r>
                  <a:rPr lang="en-US" sz="2800" dirty="0">
                    <a:solidFill>
                      <a:srgbClr val="009900"/>
                    </a:solidFill>
                    <a:latin typeface="Calibri" panose="020F0502020204030204" pitchFamily="34" charset="0"/>
                    <a:cs typeface="Calibri" panose="020F0502020204030204" pitchFamily="34" charset="0"/>
                  </a:rPr>
                  <a:t>[Cook-Reckhow’79]</a:t>
                </a:r>
                <a:r>
                  <a:rPr lang="en-US" sz="2800" dirty="0">
                    <a:latin typeface="Calibri" panose="020F0502020204030204" pitchFamily="34" charset="0"/>
                    <a:cs typeface="Calibri" panose="020F0502020204030204" pitchFamily="34" charset="0"/>
                  </a:rPr>
                  <a:t>: The relative efficiency of propositional</a:t>
                </a:r>
              </a:p>
              <a:p>
                <a:pPr algn="l">
                  <a:lnSpc>
                    <a:spcPts val="3080"/>
                  </a:lnSpc>
                </a:pPr>
                <a:r>
                  <a:rPr lang="en-US" sz="2800" dirty="0">
                    <a:latin typeface="Calibri" panose="020F0502020204030204" pitchFamily="34" charset="0"/>
                    <a:cs typeface="Calibri" panose="020F0502020204030204" pitchFamily="34" charset="0"/>
                  </a:rPr>
                  <a:t>proof systems  [</a:t>
                </a:r>
                <a:r>
                  <a:rPr lang="en-US" sz="2800" dirty="0">
                    <a:solidFill>
                      <a:schemeClr val="tx2"/>
                    </a:solidFill>
                    <a:latin typeface="Calibri" panose="020F0502020204030204" pitchFamily="34" charset="0"/>
                    <a:cs typeface="Calibri" panose="020F0502020204030204" pitchFamily="34" charset="0"/>
                  </a:rPr>
                  <a:t>proof complexity, efficient verification</a:t>
                </a:r>
                <a:r>
                  <a:rPr lang="en-US" sz="2800" dirty="0">
                    <a:latin typeface="Calibri" panose="020F0502020204030204" pitchFamily="34" charset="0"/>
                    <a:cs typeface="Calibri" panose="020F0502020204030204" pitchFamily="34" charset="0"/>
                  </a:rPr>
                  <a:t>]</a:t>
                </a:r>
              </a:p>
              <a:p>
                <a:pPr algn="l">
                  <a:lnSpc>
                    <a:spcPts val="3080"/>
                  </a:lnSpc>
                </a:pPr>
                <a:endParaRPr lang="en-US" sz="2800" dirty="0">
                  <a:latin typeface="Calibri" panose="020F0502020204030204" pitchFamily="34" charset="0"/>
                  <a:cs typeface="Calibri" panose="020F0502020204030204" pitchFamily="34" charset="0"/>
                </a:endParaRPr>
              </a:p>
              <a:p>
                <a:pPr algn="l">
                  <a:lnSpc>
                    <a:spcPts val="3080"/>
                  </a:lnSpc>
                </a:pPr>
                <a:r>
                  <a:rPr lang="en-US" sz="2800" dirty="0">
                    <a:solidFill>
                      <a:srgbClr val="FF0000"/>
                    </a:solidFill>
                    <a:latin typeface="Calibri" panose="020F0502020204030204" pitchFamily="34" charset="0"/>
                    <a:cs typeface="Calibri" panose="020F0502020204030204" pitchFamily="34" charset="0"/>
                  </a:rPr>
                  <a:t>R</a:t>
                </a:r>
                <a:r>
                  <a:rPr lang="en-US" sz="2800" dirty="0">
                    <a:latin typeface="Calibri" panose="020F0502020204030204" pitchFamily="34" charset="0"/>
                    <a:cs typeface="Calibri" panose="020F0502020204030204" pitchFamily="34" charset="0"/>
                  </a:rPr>
                  <a:t> = {</a:t>
                </a:r>
                <a:r>
                  <a:rPr lang="en-US" sz="2800" dirty="0">
                    <a:solidFill>
                      <a:srgbClr val="7030A0"/>
                    </a:solidFill>
                    <a:latin typeface="Calibri" panose="020F0502020204030204" pitchFamily="34" charset="0"/>
                    <a:cs typeface="Calibri" panose="020F0502020204030204" pitchFamily="34" charset="0"/>
                  </a:rPr>
                  <a:t>Sets</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computable</a:t>
                </a:r>
                <a:r>
                  <a:rPr lang="en-US" sz="2800" dirty="0">
                    <a:latin typeface="Calibri" panose="020F0502020204030204" pitchFamily="34" charset="0"/>
                    <a:cs typeface="Calibri" panose="020F0502020204030204" pitchFamily="34" charset="0"/>
                  </a:rPr>
                  <a:t> by </a:t>
                </a:r>
                <a:r>
                  <a:rPr lang="en-US" sz="2800" dirty="0">
                    <a:solidFill>
                      <a:schemeClr val="tx2"/>
                    </a:solidFill>
                    <a:latin typeface="Calibri" panose="020F0502020204030204" pitchFamily="34" charset="0"/>
                    <a:cs typeface="Calibri" panose="020F0502020204030204" pitchFamily="34" charset="0"/>
                  </a:rPr>
                  <a:t>finite</a:t>
                </a:r>
                <a:r>
                  <a:rPr lang="en-US" sz="2800" dirty="0">
                    <a:latin typeface="Calibri" panose="020F0502020204030204" pitchFamily="34" charset="0"/>
                    <a:cs typeface="Calibri" panose="020F0502020204030204" pitchFamily="34" charset="0"/>
                  </a:rPr>
                  <a:t> algorithms}</a:t>
                </a:r>
              </a:p>
              <a:p>
                <a:pPr algn="l">
                  <a:lnSpc>
                    <a:spcPts val="3080"/>
                  </a:lnSpc>
                </a:pPr>
                <a:r>
                  <a:rPr lang="en-US" sz="2800" dirty="0">
                    <a:solidFill>
                      <a:srgbClr val="FF0000"/>
                    </a:solidFill>
                    <a:latin typeface="Calibri" panose="020F0502020204030204" pitchFamily="34" charset="0"/>
                    <a:cs typeface="Calibri" panose="020F0502020204030204" pitchFamily="34" charset="0"/>
                  </a:rPr>
                  <a:t>RE</a:t>
                </a:r>
                <a:r>
                  <a:rPr lang="en-US" sz="2800" dirty="0">
                    <a:latin typeface="Calibri" panose="020F0502020204030204" pitchFamily="34" charset="0"/>
                    <a:cs typeface="Calibri" panose="020F0502020204030204" pitchFamily="34" charset="0"/>
                  </a:rPr>
                  <a:t> = {</a:t>
                </a:r>
                <a:r>
                  <a:rPr lang="en-US" sz="2800" dirty="0">
                    <a:solidFill>
                      <a:srgbClr val="7030A0"/>
                    </a:solidFill>
                    <a:latin typeface="Calibri" panose="020F0502020204030204" pitchFamily="34" charset="0"/>
                    <a:cs typeface="Calibri" panose="020F0502020204030204" pitchFamily="34" charset="0"/>
                  </a:rPr>
                  <a:t>Sets</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verifiable by </a:t>
                </a:r>
                <a:r>
                  <a:rPr lang="en-US" sz="2800" dirty="0">
                    <a:solidFill>
                      <a:schemeClr val="tx2"/>
                    </a:solidFill>
                    <a:latin typeface="Calibri" panose="020F0502020204030204" pitchFamily="34" charset="0"/>
                    <a:cs typeface="Calibri" panose="020F0502020204030204" pitchFamily="34" charset="0"/>
                  </a:rPr>
                  <a:t>finite</a:t>
                </a:r>
                <a:r>
                  <a:rPr lang="en-US" sz="2800" dirty="0">
                    <a:latin typeface="Calibri" panose="020F0502020204030204" pitchFamily="34" charset="0"/>
                    <a:cs typeface="Calibri" panose="020F0502020204030204" pitchFamily="34" charset="0"/>
                  </a:rPr>
                  <a:t> algorithms}</a:t>
                </a:r>
              </a:p>
              <a:p>
                <a:pPr algn="l">
                  <a:lnSpc>
                    <a:spcPts val="3080"/>
                  </a:lnSpc>
                </a:pPr>
                <a:r>
                  <a:rPr lang="en-US" sz="2800" dirty="0">
                    <a:solidFill>
                      <a:srgbClr val="009900"/>
                    </a:solidFill>
                    <a:latin typeface="Calibri" panose="020F0502020204030204" pitchFamily="34" charset="0"/>
                    <a:cs typeface="Calibri" panose="020F0502020204030204" pitchFamily="34" charset="0"/>
                  </a:rPr>
                  <a:t>[Turing’36]</a:t>
                </a:r>
                <a:r>
                  <a:rPr lang="en-US" sz="2800" dirty="0">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R </a:t>
                </a:r>
                <a14:m>
                  <m:oMath xmlns:m="http://schemas.openxmlformats.org/officeDocument/2006/math">
                    <m:r>
                      <a:rPr lang="en-US" sz="2800" i="1" dirty="0">
                        <a:latin typeface="Cambria Math" panose="02040503050406030204" pitchFamily="18" charset="0"/>
                        <a:ea typeface="Cambria Math" panose="02040503050406030204" pitchFamily="18" charset="0"/>
                      </a:rPr>
                      <m:t>≠</m:t>
                    </m:r>
                  </m:oMath>
                </a14:m>
                <a:r>
                  <a:rPr lang="en-US" sz="2800" dirty="0">
                    <a:solidFill>
                      <a:srgbClr val="FF0000"/>
                    </a:solidFill>
                    <a:latin typeface="Calibri" panose="020F0502020204030204" pitchFamily="34" charset="0"/>
                    <a:cs typeface="Calibri" panose="020F0502020204030204" pitchFamily="34" charset="0"/>
                  </a:rPr>
                  <a:t> RE </a:t>
                </a:r>
                <a:r>
                  <a:rPr lang="en-US" sz="2800" dirty="0">
                    <a:solidFill>
                      <a:srgbClr val="C00000"/>
                    </a:solidFill>
                    <a:latin typeface="Calibri" panose="020F0502020204030204" pitchFamily="34" charset="0"/>
                    <a:cs typeface="Calibri" panose="020F0502020204030204" pitchFamily="34" charset="0"/>
                  </a:rPr>
                  <a:t>[can verify sets that we cannot compute]</a:t>
                </a:r>
              </a:p>
              <a:p>
                <a:pPr algn="l">
                  <a:lnSpc>
                    <a:spcPts val="3080"/>
                  </a:lnSpc>
                </a:pPr>
                <a:endParaRPr lang="en-US" sz="2800" dirty="0">
                  <a:solidFill>
                    <a:srgbClr val="FF0000"/>
                  </a:solidFill>
                  <a:latin typeface="Calibri" panose="020F0502020204030204" pitchFamily="34" charset="0"/>
                  <a:cs typeface="Calibri" panose="020F0502020204030204" pitchFamily="34" charset="0"/>
                </a:endParaRPr>
              </a:p>
              <a:p>
                <a:pPr algn="l">
                  <a:lnSpc>
                    <a:spcPts val="3080"/>
                  </a:lnSpc>
                </a:pPr>
                <a:r>
                  <a:rPr lang="en-US" sz="2800" dirty="0">
                    <a:solidFill>
                      <a:srgbClr val="FF000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 = {</a:t>
                </a:r>
                <a:r>
                  <a:rPr lang="en-US" sz="2800" dirty="0">
                    <a:solidFill>
                      <a:srgbClr val="7030A0"/>
                    </a:solidFill>
                    <a:latin typeface="Calibri" panose="020F0502020204030204" pitchFamily="34" charset="0"/>
                    <a:cs typeface="Calibri" panose="020F0502020204030204" pitchFamily="34" charset="0"/>
                  </a:rPr>
                  <a:t>Sets</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computable</a:t>
                </a:r>
                <a:r>
                  <a:rPr lang="en-US" sz="2800" dirty="0">
                    <a:latin typeface="Calibri" panose="020F0502020204030204" pitchFamily="34" charset="0"/>
                    <a:cs typeface="Calibri" panose="020F0502020204030204" pitchFamily="34" charset="0"/>
                  </a:rPr>
                  <a:t> by </a:t>
                </a:r>
                <a:r>
                  <a:rPr lang="en-US" sz="2800" dirty="0">
                    <a:solidFill>
                      <a:schemeClr val="tx2"/>
                    </a:solidFill>
                    <a:latin typeface="Calibri" panose="020F0502020204030204" pitchFamily="34" charset="0"/>
                    <a:cs typeface="Calibri" panose="020F0502020204030204" pitchFamily="34" charset="0"/>
                  </a:rPr>
                  <a:t>efficient</a:t>
                </a:r>
                <a:r>
                  <a:rPr lang="en-US" sz="2800" dirty="0">
                    <a:latin typeface="Calibri" panose="020F0502020204030204" pitchFamily="34" charset="0"/>
                    <a:cs typeface="Calibri" panose="020F0502020204030204" pitchFamily="34" charset="0"/>
                  </a:rPr>
                  <a:t> algorithms}</a:t>
                </a:r>
              </a:p>
              <a:p>
                <a:pPr algn="l">
                  <a:lnSpc>
                    <a:spcPts val="3080"/>
                  </a:lnSpc>
                </a:pPr>
                <a:r>
                  <a:rPr lang="en-US" sz="2800" dirty="0">
                    <a:solidFill>
                      <a:srgbClr val="FF0000"/>
                    </a:solidFill>
                    <a:latin typeface="Calibri" panose="020F0502020204030204" pitchFamily="34" charset="0"/>
                    <a:cs typeface="Calibri" panose="020F0502020204030204" pitchFamily="34" charset="0"/>
                  </a:rPr>
                  <a:t>NP</a:t>
                </a:r>
                <a:r>
                  <a:rPr lang="en-US" sz="2800" dirty="0">
                    <a:latin typeface="Calibri" panose="020F0502020204030204" pitchFamily="34" charset="0"/>
                    <a:cs typeface="Calibri" panose="020F0502020204030204" pitchFamily="34" charset="0"/>
                  </a:rPr>
                  <a:t> = {</a:t>
                </a:r>
                <a:r>
                  <a:rPr lang="en-US" sz="2800" dirty="0">
                    <a:solidFill>
                      <a:srgbClr val="7030A0"/>
                    </a:solidFill>
                    <a:latin typeface="Calibri" panose="020F0502020204030204" pitchFamily="34" charset="0"/>
                    <a:cs typeface="Calibri" panose="020F0502020204030204" pitchFamily="34" charset="0"/>
                  </a:rPr>
                  <a:t>Sets</a:t>
                </a:r>
                <a:r>
                  <a:rPr lang="en-US" sz="2800" dirty="0">
                    <a:latin typeface="Calibri" panose="020F0502020204030204" pitchFamily="34" charset="0"/>
                    <a:cs typeface="Calibri" panose="020F0502020204030204" pitchFamily="34" charset="0"/>
                  </a:rPr>
                  <a:t> </a:t>
                </a:r>
                <a:r>
                  <a:rPr lang="en-US" sz="2800" i="1" dirty="0">
                    <a:latin typeface="Calibri" panose="020F0502020204030204" pitchFamily="34" charset="0"/>
                    <a:cs typeface="Calibri" panose="020F0502020204030204" pitchFamily="34" charset="0"/>
                  </a:rPr>
                  <a:t>verifiable by </a:t>
                </a:r>
                <a:r>
                  <a:rPr lang="en-US" sz="2800" dirty="0">
                    <a:solidFill>
                      <a:schemeClr val="tx2"/>
                    </a:solidFill>
                    <a:latin typeface="Calibri" panose="020F0502020204030204" pitchFamily="34" charset="0"/>
                    <a:cs typeface="Calibri" panose="020F0502020204030204" pitchFamily="34" charset="0"/>
                  </a:rPr>
                  <a:t>efficient</a:t>
                </a:r>
                <a:r>
                  <a:rPr lang="en-US" sz="2800" dirty="0">
                    <a:latin typeface="Calibri" panose="020F0502020204030204" pitchFamily="34" charset="0"/>
                    <a:cs typeface="Calibri" panose="020F0502020204030204" pitchFamily="34" charset="0"/>
                  </a:rPr>
                  <a:t> algorithms}</a:t>
                </a:r>
              </a:p>
              <a:p>
                <a:pPr algn="l">
                  <a:lnSpc>
                    <a:spcPts val="3080"/>
                  </a:lnSpc>
                </a:pPr>
                <a:r>
                  <a:rPr lang="en-US" sz="2800" dirty="0">
                    <a:solidFill>
                      <a:srgbClr val="009900"/>
                    </a:solidFill>
                    <a:latin typeface="Calibri" panose="020F0502020204030204" pitchFamily="34" charset="0"/>
                    <a:cs typeface="Calibri" panose="020F0502020204030204" pitchFamily="34" charset="0"/>
                  </a:rPr>
                  <a:t>Open</a:t>
                </a:r>
                <a:r>
                  <a:rPr lang="en-US" sz="2800" dirty="0">
                    <a:latin typeface="Calibri" panose="020F0502020204030204" pitchFamily="34" charset="0"/>
                    <a:cs typeface="Calibri" panose="020F0502020204030204" pitchFamily="34" charset="0"/>
                  </a:rPr>
                  <a:t>: </a:t>
                </a:r>
                <a:r>
                  <a:rPr lang="en-US" sz="2800" dirty="0">
                    <a:solidFill>
                      <a:srgbClr val="FF0000"/>
                    </a:solidFill>
                    <a:latin typeface="Calibri" panose="020F0502020204030204" pitchFamily="34" charset="0"/>
                    <a:cs typeface="Calibri" panose="020F0502020204030204" pitchFamily="34" charset="0"/>
                  </a:rPr>
                  <a:t>P </a:t>
                </a:r>
                <a14:m>
                  <m:oMath xmlns:m="http://schemas.openxmlformats.org/officeDocument/2006/math">
                    <m:r>
                      <a:rPr lang="en-US" sz="2800" i="1">
                        <a:latin typeface="Cambria Math" panose="02040503050406030204" pitchFamily="18" charset="0"/>
                        <a:ea typeface="Cambria Math" panose="02040503050406030204" pitchFamily="18" charset="0"/>
                      </a:rPr>
                      <m:t>≠</m:t>
                    </m:r>
                  </m:oMath>
                </a14:m>
                <a:r>
                  <a:rPr lang="en-US" sz="2800" dirty="0">
                    <a:solidFill>
                      <a:srgbClr val="FF0000"/>
                    </a:solidFill>
                    <a:latin typeface="Calibri" panose="020F0502020204030204" pitchFamily="34" charset="0"/>
                    <a:cs typeface="Calibri" panose="020F0502020204030204" pitchFamily="34" charset="0"/>
                  </a:rPr>
                  <a:t> NP? </a:t>
                </a:r>
                <a:r>
                  <a:rPr lang="en-US" sz="2800" dirty="0">
                    <a:solidFill>
                      <a:srgbClr val="C00000"/>
                    </a:solidFill>
                    <a:latin typeface="Calibri" panose="020F0502020204030204" pitchFamily="34" charset="0"/>
                    <a:cs typeface="Calibri" panose="020F0502020204030204" pitchFamily="34" charset="0"/>
                  </a:rPr>
                  <a:t>[can we efficiently compute everything </a:t>
                </a:r>
              </a:p>
              <a:p>
                <a:pPr algn="l">
                  <a:lnSpc>
                    <a:spcPts val="3080"/>
                  </a:lnSpc>
                </a:pPr>
                <a:r>
                  <a:rPr lang="en-US" sz="2800" dirty="0">
                    <a:solidFill>
                      <a:srgbClr val="C00000"/>
                    </a:solidFill>
                    <a:latin typeface="Calibri" panose="020F0502020204030204" pitchFamily="34" charset="0"/>
                    <a:cs typeface="Calibri" panose="020F0502020204030204" pitchFamily="34" charset="0"/>
                  </a:rPr>
                  <a:t>                             that we can efficiently verify?]</a:t>
                </a:r>
              </a:p>
              <a:p>
                <a:pPr algn="l">
                  <a:lnSpc>
                    <a:spcPts val="3080"/>
                  </a:lnSpc>
                </a:pPr>
                <a:endParaRPr lang="en-US" sz="28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EFD57733-0ED0-BE4E-9EFA-BABDAC67D7C3}"/>
                  </a:ext>
                </a:extLst>
              </p:cNvPr>
              <p:cNvSpPr txBox="1">
                <a:spLocks noRot="1" noChangeAspect="1" noMove="1" noResize="1" noEditPoints="1" noAdjustHandles="1" noChangeArrowheads="1" noChangeShapeType="1" noTextEdit="1"/>
              </p:cNvSpPr>
              <p:nvPr/>
            </p:nvSpPr>
            <p:spPr bwMode="auto">
              <a:xfrm>
                <a:off x="76200" y="1140386"/>
                <a:ext cx="8915400" cy="5260414"/>
              </a:xfrm>
              <a:prstGeom prst="rect">
                <a:avLst/>
              </a:prstGeom>
              <a:blipFill>
                <a:blip r:embed="rId3"/>
                <a:stretch>
                  <a:fillRect l="-1425" t="-1683" r="-142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Rectangle 2">
            <a:extLst>
              <a:ext uri="{FF2B5EF4-FFF2-40B4-BE49-F238E27FC236}">
                <a16:creationId xmlns:a16="http://schemas.microsoft.com/office/drawing/2014/main" id="{465EE5FB-DA67-E281-3FD2-D1525B29ABBE}"/>
              </a:ext>
            </a:extLst>
          </p:cNvPr>
          <p:cNvSpPr txBox="1">
            <a:spLocks noChangeArrowheads="1"/>
          </p:cNvSpPr>
          <p:nvPr/>
        </p:nvSpPr>
        <p:spPr bwMode="auto">
          <a:xfrm>
            <a:off x="304800" y="228600"/>
            <a:ext cx="80010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Arial Unicode MS" pitchFamily="-106" charset="0"/>
              </a:defRPr>
            </a:lvl6pPr>
            <a:lvl7pPr marL="914400" algn="ctr" rtl="0" eaLnBrk="0" fontAlgn="base" hangingPunct="0">
              <a:spcBef>
                <a:spcPct val="0"/>
              </a:spcBef>
              <a:spcAft>
                <a:spcPct val="0"/>
              </a:spcAft>
              <a:defRPr sz="4400">
                <a:solidFill>
                  <a:schemeClr val="tx2"/>
                </a:solidFill>
                <a:latin typeface="Arial Unicode MS" pitchFamily="-106" charset="0"/>
              </a:defRPr>
            </a:lvl7pPr>
            <a:lvl8pPr marL="1371600" algn="ctr" rtl="0" eaLnBrk="0" fontAlgn="base" hangingPunct="0">
              <a:spcBef>
                <a:spcPct val="0"/>
              </a:spcBef>
              <a:spcAft>
                <a:spcPct val="0"/>
              </a:spcAft>
              <a:defRPr sz="4400">
                <a:solidFill>
                  <a:schemeClr val="tx2"/>
                </a:solidFill>
                <a:latin typeface="Arial Unicode MS" pitchFamily="-106" charset="0"/>
              </a:defRPr>
            </a:lvl8pPr>
            <a:lvl9pPr marL="1828800" algn="ctr" rtl="0" eaLnBrk="0" fontAlgn="base" hangingPunct="0">
              <a:spcBef>
                <a:spcPct val="0"/>
              </a:spcBef>
              <a:spcAft>
                <a:spcPct val="0"/>
              </a:spcAft>
              <a:defRPr sz="4400">
                <a:solidFill>
                  <a:schemeClr val="tx2"/>
                </a:solidFill>
                <a:latin typeface="Arial Unicode MS" pitchFamily="-106" charset="0"/>
              </a:defRPr>
            </a:lvl9pPr>
          </a:lstStyle>
          <a:p>
            <a:pPr eaLnBrk="1" hangingPunct="1"/>
            <a:r>
              <a:rPr lang="en-US" altLang="en-US" sz="4000" b="1" kern="0" dirty="0">
                <a:solidFill>
                  <a:srgbClr val="FF3300"/>
                </a:solidFill>
                <a:latin typeface="Calibri" panose="020F0502020204030204" pitchFamily="34" charset="0"/>
                <a:ea typeface="ＭＳ Ｐゴシック" panose="020B0600070205080204" pitchFamily="34" charset="-128"/>
                <a:cs typeface="Calibri" panose="020F0502020204030204" pitchFamily="34" charset="0"/>
              </a:rPr>
              <a:t>Verification vs. Computation</a:t>
            </a:r>
          </a:p>
        </p:txBody>
      </p:sp>
    </p:spTree>
    <p:extLst>
      <p:ext uri="{BB962C8B-B14F-4D97-AF65-F5344CB8AC3E}">
        <p14:creationId xmlns:p14="http://schemas.microsoft.com/office/powerpoint/2010/main" val="356743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44EADFE-7835-0845-BD8C-FD5F3462AE82}"/>
              </a:ext>
            </a:extLst>
          </p:cNvPr>
          <p:cNvSpPr>
            <a:spLocks noGrp="1" noChangeArrowheads="1"/>
          </p:cNvSpPr>
          <p:nvPr>
            <p:ph type="title"/>
          </p:nvPr>
        </p:nvSpPr>
        <p:spPr>
          <a:xfrm>
            <a:off x="685800" y="-76200"/>
            <a:ext cx="8001000" cy="838200"/>
          </a:xfrm>
        </p:spPr>
        <p:txBody>
          <a:bodyPr/>
          <a:lstStyle/>
          <a:p>
            <a:pPr eaLnBrk="1" hangingPunct="1"/>
            <a:r>
              <a:rPr lang="en-US" altLang="en-US" sz="4000" b="1" dirty="0">
                <a:solidFill>
                  <a:srgbClr val="FF3300"/>
                </a:solidFill>
                <a:latin typeface="Calibri" panose="020F0502020204030204" pitchFamily="34" charset="0"/>
                <a:ea typeface="ＭＳ Ｐゴシック" panose="020B0600070205080204" pitchFamily="34" charset="-128"/>
                <a:cs typeface="Calibri" panose="020F0502020204030204" pitchFamily="34" charset="0"/>
              </a:rPr>
              <a:t>Efficient verification galore</a:t>
            </a:r>
          </a:p>
        </p:txBody>
      </p:sp>
      <p:sp>
        <p:nvSpPr>
          <p:cNvPr id="48131" name="Rectangle 3">
            <a:extLst>
              <a:ext uri="{FF2B5EF4-FFF2-40B4-BE49-F238E27FC236}">
                <a16:creationId xmlns:a16="http://schemas.microsoft.com/office/drawing/2014/main" id="{4E42F90C-6E2B-1643-8091-CF310A4837C6}"/>
              </a:ext>
            </a:extLst>
          </p:cNvPr>
          <p:cNvSpPr>
            <a:spLocks noGrp="1" noChangeArrowheads="1"/>
          </p:cNvSpPr>
          <p:nvPr>
            <p:ph type="body" idx="1"/>
          </p:nvPr>
        </p:nvSpPr>
        <p:spPr>
          <a:xfrm>
            <a:off x="152400" y="685800"/>
            <a:ext cx="8991600" cy="6096000"/>
          </a:xfrm>
        </p:spPr>
        <p:txBody>
          <a:bodyPr/>
          <a:lstStyle/>
          <a:p>
            <a:pPr eaLnBrk="1" hangingPunct="1">
              <a:buNone/>
            </a:pP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[Cook,Karp,Levin’72]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NP</a:t>
            </a:r>
            <a:endPar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None/>
            </a:pP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[Arora-Lund-Motwani-Safra-Sudan-Szegedy’92]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NP </a:t>
            </a:r>
            <a:r>
              <a:rPr lang="en-US" altLang="en-US" sz="2400"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 PCP</a:t>
            </a:r>
          </a:p>
          <a:p>
            <a:pPr eaLnBrk="1" hangingPunct="1">
              <a:buFontTx/>
              <a:buNone/>
            </a:pPr>
            <a:endPar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pP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sz="2400" dirty="0" err="1">
                <a:solidFill>
                  <a:srgbClr val="009900"/>
                </a:solidFill>
                <a:latin typeface="Calibri" panose="020F0502020204030204" pitchFamily="34" charset="0"/>
                <a:ea typeface="ＭＳ Ｐゴシック" panose="020B0600070205080204" pitchFamily="34" charset="-128"/>
                <a:cs typeface="Calibri" panose="020F0502020204030204" pitchFamily="34" charset="0"/>
              </a:rPr>
              <a:t>Babai</a:t>
            </a: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Goldwasser-Micali-Rackoff’85]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IP</a:t>
            </a:r>
            <a:endPar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FontTx/>
              <a:buNone/>
            </a:pP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[Lund-</a:t>
            </a:r>
            <a:r>
              <a:rPr lang="en-US" altLang="en-US" sz="2400" dirty="0" err="1">
                <a:solidFill>
                  <a:srgbClr val="009900"/>
                </a:solidFill>
                <a:latin typeface="Calibri" panose="020F0502020204030204" pitchFamily="34" charset="0"/>
                <a:ea typeface="ＭＳ Ｐゴシック" panose="020B0600070205080204" pitchFamily="34" charset="-128"/>
                <a:cs typeface="Calibri" panose="020F0502020204030204" pitchFamily="34" charset="0"/>
              </a:rPr>
              <a:t>Fortnow</a:t>
            </a: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-Karloff-Nisan, Shamir ’90]</a:t>
            </a:r>
            <a:r>
              <a:rPr lang="en-US" altLang="en-US" sz="24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IP </a:t>
            </a:r>
            <a:r>
              <a:rPr lang="en-US" altLang="en-US" sz="2400" dirty="0">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 PSPACE</a:t>
            </a:r>
          </a:p>
          <a:p>
            <a:pPr eaLnBrk="1" hangingPunct="1">
              <a:buNone/>
            </a:pPr>
            <a:endPar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eaLnBrk="1" hangingPunct="1">
              <a:buNone/>
            </a:pPr>
            <a:r>
              <a:rPr lang="en-US" altLang="en-US" sz="2400" dirty="0">
                <a:solidFill>
                  <a:srgbClr val="009900"/>
                </a:solidFill>
                <a:latin typeface="Calibri" panose="020F0502020204030204" pitchFamily="34" charset="0"/>
                <a:cs typeface="Calibri" panose="020F0502020204030204" pitchFamily="34" charset="0"/>
              </a:rPr>
              <a:t>[</a:t>
            </a:r>
            <a:r>
              <a:rPr lang="en-US" altLang="en-US" sz="2400" dirty="0" err="1">
                <a:solidFill>
                  <a:srgbClr val="009900"/>
                </a:solidFill>
                <a:latin typeface="Calibri" panose="020F0502020204030204" pitchFamily="34" charset="0"/>
                <a:cs typeface="Calibri" panose="020F0502020204030204" pitchFamily="34" charset="0"/>
              </a:rPr>
              <a:t>BenOr</a:t>
            </a:r>
            <a:r>
              <a:rPr lang="en-US" altLang="en-US" sz="2400" dirty="0">
                <a:solidFill>
                  <a:srgbClr val="009900"/>
                </a:solidFill>
                <a:latin typeface="Calibri" panose="020F0502020204030204" pitchFamily="34" charset="0"/>
                <a:cs typeface="Calibri" panose="020F0502020204030204" pitchFamily="34" charset="0"/>
              </a:rPr>
              <a:t>-Goldwasser-Kilian-</a:t>
            </a:r>
            <a:r>
              <a:rPr lang="en-US" altLang="en-US" sz="2400" dirty="0" err="1">
                <a:solidFill>
                  <a:srgbClr val="009900"/>
                </a:solidFill>
                <a:latin typeface="Calibri" panose="020F0502020204030204" pitchFamily="34" charset="0"/>
                <a:cs typeface="Calibri" panose="020F0502020204030204" pitchFamily="34" charset="0"/>
              </a:rPr>
              <a:t>Wigderson</a:t>
            </a:r>
            <a:r>
              <a:rPr lang="en-US" altLang="en-US" sz="2400" dirty="0">
                <a:solidFill>
                  <a:srgbClr val="009900"/>
                </a:solidFill>
                <a:latin typeface="Calibri" panose="020F0502020204030204" pitchFamily="34" charset="0"/>
                <a:cs typeface="Calibri" panose="020F0502020204030204" pitchFamily="34" charset="0"/>
              </a:rPr>
              <a:t> ‘89].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MIP</a:t>
            </a:r>
          </a:p>
          <a:p>
            <a:pPr eaLnBrk="1" hangingPunct="1">
              <a:buNone/>
            </a:pP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sz="2400" dirty="0" err="1">
                <a:solidFill>
                  <a:srgbClr val="009900"/>
                </a:solidFill>
                <a:latin typeface="Calibri" panose="020F0502020204030204" pitchFamily="34" charset="0"/>
                <a:ea typeface="ＭＳ Ｐゴシック" panose="020B0600070205080204" pitchFamily="34" charset="-128"/>
                <a:cs typeface="Calibri" panose="020F0502020204030204" pitchFamily="34" charset="0"/>
              </a:rPr>
              <a:t>Babai</a:t>
            </a: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r>
              <a:rPr lang="en-US" altLang="en-US" sz="2400" dirty="0" err="1">
                <a:solidFill>
                  <a:srgbClr val="009900"/>
                </a:solidFill>
                <a:latin typeface="Calibri" panose="020F0502020204030204" pitchFamily="34" charset="0"/>
                <a:ea typeface="ＭＳ Ｐゴシック" panose="020B0600070205080204" pitchFamily="34" charset="-128"/>
                <a:cs typeface="Calibri" panose="020F0502020204030204" pitchFamily="34" charset="0"/>
              </a:rPr>
              <a:t>Fortnow</a:t>
            </a:r>
            <a:r>
              <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-Lund ’91]                                          </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MIP </a:t>
            </a:r>
            <a:r>
              <a:rPr lang="en-US" altLang="en-US" sz="2400" dirty="0">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a:t>
            </a:r>
            <a:r>
              <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rPr>
              <a:t> NEXP</a:t>
            </a:r>
          </a:p>
          <a:p>
            <a:pPr eaLnBrk="1" hangingPunct="1">
              <a:buNone/>
            </a:pPr>
            <a:endParaRPr lang="en-US" altLang="en-US" sz="24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lgn="l">
              <a:buNone/>
            </a:pPr>
            <a:r>
              <a:rPr lang="en-US" sz="2400" dirty="0">
                <a:solidFill>
                  <a:srgbClr val="009900"/>
                </a:solidFill>
                <a:latin typeface="Calibri" panose="020F0502020204030204" pitchFamily="34" charset="0"/>
                <a:cs typeface="Calibri" panose="020F0502020204030204" pitchFamily="34" charset="0"/>
              </a:rPr>
              <a:t>[Watrous’99]</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sym typeface="Wingdings" pitchFamily="2" charset="2"/>
              </a:rPr>
              <a:t>IP*</a:t>
            </a:r>
            <a:endParaRPr lang="en-US" sz="2400" dirty="0">
              <a:solidFill>
                <a:srgbClr val="009900"/>
              </a:solidFill>
              <a:latin typeface="Calibri" panose="020F0502020204030204" pitchFamily="34" charset="0"/>
              <a:cs typeface="Calibri" panose="020F0502020204030204" pitchFamily="34" charset="0"/>
              <a:sym typeface="Wingdings" pitchFamily="2" charset="2"/>
            </a:endParaRPr>
          </a:p>
          <a:p>
            <a:pPr marL="0" indent="0" algn="l">
              <a:buNone/>
            </a:pPr>
            <a:r>
              <a:rPr lang="en-US" sz="2400" dirty="0">
                <a:solidFill>
                  <a:srgbClr val="009900"/>
                </a:solidFill>
                <a:latin typeface="Calibri" panose="020F0502020204030204" pitchFamily="34" charset="0"/>
                <a:cs typeface="Calibri" panose="020F0502020204030204" pitchFamily="34" charset="0"/>
              </a:rPr>
              <a:t>[Jain-Ji-Updahyay-Watrous’09]</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sym typeface="Wingdings" pitchFamily="2" charset="2"/>
              </a:rPr>
              <a:t>IP*</a:t>
            </a:r>
            <a:r>
              <a:rPr lang="en-US" sz="2400" dirty="0">
                <a:solidFill>
                  <a:srgbClr val="000000"/>
                </a:solidFill>
                <a:latin typeface="Calibri" panose="020F0502020204030204" pitchFamily="34" charset="0"/>
                <a:cs typeface="Calibri" panose="020F0502020204030204" pitchFamily="34" charset="0"/>
                <a:sym typeface="Wingdings" pitchFamily="2" charset="2"/>
              </a:rPr>
              <a:t>= </a:t>
            </a:r>
            <a:r>
              <a:rPr lang="en-US" sz="2400" dirty="0">
                <a:solidFill>
                  <a:srgbClr val="FF0000"/>
                </a:solidFill>
                <a:latin typeface="Calibri" panose="020F0502020204030204" pitchFamily="34" charset="0"/>
                <a:cs typeface="Calibri" panose="020F0502020204030204" pitchFamily="34" charset="0"/>
                <a:sym typeface="Wingdings" pitchFamily="2" charset="2"/>
              </a:rPr>
              <a:t>PSPACE</a:t>
            </a:r>
          </a:p>
          <a:p>
            <a:pPr algn="l"/>
            <a:endParaRPr lang="en-US" sz="2400" dirty="0">
              <a:solidFill>
                <a:srgbClr val="009900"/>
              </a:solidFill>
              <a:latin typeface="Calibri" panose="020F0502020204030204" pitchFamily="34" charset="0"/>
              <a:cs typeface="Calibri" panose="020F0502020204030204" pitchFamily="34" charset="0"/>
            </a:endParaRPr>
          </a:p>
          <a:p>
            <a:pPr marL="0" indent="0" algn="l">
              <a:buNone/>
            </a:pPr>
            <a:r>
              <a:rPr lang="en-US" sz="2400" dirty="0">
                <a:solidFill>
                  <a:srgbClr val="009900"/>
                </a:solidFill>
                <a:latin typeface="Calibri" panose="020F0502020204030204" pitchFamily="34" charset="0"/>
                <a:cs typeface="Calibri" panose="020F0502020204030204" pitchFamily="34" charset="0"/>
              </a:rPr>
              <a:t>[Cleve-Hoyer-Toner-Watrous’04] </a:t>
            </a:r>
            <a:r>
              <a:rPr lang="en-US" sz="2400" dirty="0">
                <a:latin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cs typeface="Calibri" panose="020F0502020204030204" pitchFamily="34" charset="0"/>
                <a:sym typeface="Wingdings" pitchFamily="2" charset="2"/>
              </a:rPr>
              <a:t>MIP*</a:t>
            </a:r>
          </a:p>
          <a:p>
            <a:pPr marL="0" indent="0" algn="l">
              <a:buNone/>
            </a:pPr>
            <a:r>
              <a:rPr lang="en-US" sz="2400" dirty="0">
                <a:solidFill>
                  <a:srgbClr val="009900"/>
                </a:solidFill>
                <a:latin typeface="Calibri" panose="020F0502020204030204" pitchFamily="34" charset="0"/>
                <a:cs typeface="Calibri" panose="020F0502020204030204" pitchFamily="34" charset="0"/>
              </a:rPr>
              <a:t>[Ji-Natarajan-Vidick-Wright-Yuen’20]                      </a:t>
            </a:r>
            <a:r>
              <a:rPr lang="en-US" sz="2400" dirty="0">
                <a:solidFill>
                  <a:srgbClr val="FF0000"/>
                </a:solidFill>
                <a:latin typeface="Calibri" panose="020F0502020204030204" pitchFamily="34" charset="0"/>
                <a:cs typeface="Calibri" panose="020F0502020204030204" pitchFamily="34" charset="0"/>
                <a:sym typeface="Wingdings" pitchFamily="2" charset="2"/>
              </a:rPr>
              <a:t>MIP*</a:t>
            </a:r>
            <a:r>
              <a:rPr lang="en-US" sz="2400" dirty="0">
                <a:latin typeface="Calibri" panose="020F0502020204030204" pitchFamily="34" charset="0"/>
                <a:cs typeface="Calibri" panose="020F0502020204030204" pitchFamily="34" charset="0"/>
                <a:sym typeface="Wingdings" pitchFamily="2" charset="2"/>
              </a:rPr>
              <a:t> = </a:t>
            </a:r>
            <a:r>
              <a:rPr lang="en-US" sz="2400" dirty="0">
                <a:solidFill>
                  <a:srgbClr val="FF0000"/>
                </a:solidFill>
                <a:latin typeface="Calibri" panose="020F0502020204030204" pitchFamily="34" charset="0"/>
                <a:cs typeface="Calibri" panose="020F0502020204030204" pitchFamily="34" charset="0"/>
                <a:sym typeface="Wingdings" pitchFamily="2" charset="2"/>
              </a:rPr>
              <a:t>RE </a:t>
            </a:r>
          </a:p>
          <a:p>
            <a:pPr eaLnBrk="1" hangingPunct="1">
              <a:buFontTx/>
              <a:buNone/>
            </a:pPr>
            <a:endParaRPr lang="en-US" altLang="en-US" sz="24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endParaRPr>
          </a:p>
        </p:txBody>
      </p:sp>
    </p:spTree>
    <p:extLst>
      <p:ext uri="{BB962C8B-B14F-4D97-AF65-F5344CB8AC3E}">
        <p14:creationId xmlns:p14="http://schemas.microsoft.com/office/powerpoint/2010/main" val="3837698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370344"/>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Oracles &amp; Relative computation </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2" name="TextBox 1">
            <a:extLst>
              <a:ext uri="{FF2B5EF4-FFF2-40B4-BE49-F238E27FC236}">
                <a16:creationId xmlns:a16="http://schemas.microsoft.com/office/drawing/2014/main" id="{03F3060C-2190-9D85-FD09-62A13472F943}"/>
              </a:ext>
            </a:extLst>
          </p:cNvPr>
          <p:cNvSpPr txBox="1">
            <a:spLocks noChangeArrowheads="1"/>
          </p:cNvSpPr>
          <p:nvPr/>
        </p:nvSpPr>
        <p:spPr bwMode="auto">
          <a:xfrm>
            <a:off x="457200" y="1828800"/>
            <a:ext cx="8305800" cy="3970318"/>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b="1" dirty="0">
                <a:solidFill>
                  <a:srgbClr val="1315F4"/>
                </a:solidFill>
                <a:latin typeface="Calibri" panose="020F0502020204030204" pitchFamily="34" charset="0"/>
                <a:cs typeface="Calibri" panose="020F0502020204030204" pitchFamily="34" charset="0"/>
              </a:rPr>
              <a:t>Princeton University, PhD 1937-38</a:t>
            </a:r>
          </a:p>
          <a:p>
            <a:pPr algn="l"/>
            <a:endParaRPr lang="en-US" sz="2800" b="1" dirty="0">
              <a:solidFill>
                <a:srgbClr val="1315F4"/>
              </a:solidFill>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(Church, Kleene, Rosser, von Neumann, Gödel,…)</a:t>
            </a:r>
          </a:p>
          <a:p>
            <a:pPr algn="l"/>
            <a:endParaRPr lang="en-US" sz="2800" b="1" dirty="0">
              <a:solidFill>
                <a:srgbClr val="1315F4"/>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 ’1939] (PhD thesis)</a:t>
            </a:r>
          </a:p>
          <a:p>
            <a:pPr algn="l"/>
            <a:r>
              <a:rPr lang="en-US" sz="2800" dirty="0">
                <a:latin typeface="Calibri" panose="020F0502020204030204" pitchFamily="34" charset="0"/>
                <a:cs typeface="Calibri" panose="020F0502020204030204" pitchFamily="34" charset="0"/>
              </a:rPr>
              <a:t>Systems of logic based on ordinals</a:t>
            </a:r>
          </a:p>
          <a:p>
            <a:pPr algn="l"/>
            <a:endParaRPr lang="en-US" sz="2800" b="1" dirty="0">
              <a:solidFill>
                <a:srgbClr val="1315F4"/>
              </a:solidFill>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a:p>
            <a:pPr algn="l"/>
            <a:r>
              <a:rPr lang="en-US" sz="28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05216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370344"/>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Oracle machines</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r>
              <a:rPr lang="en-US" sz="4000" b="1" dirty="0">
                <a:solidFill>
                  <a:schemeClr val="hlink"/>
                </a:solidFill>
                <a:latin typeface="Calibri" panose="020F0502020204030204" pitchFamily="34" charset="0"/>
                <a:ea typeface="ＭＳ Ｐゴシック" charset="0"/>
                <a:cs typeface="Calibri" panose="020F0502020204030204" pitchFamily="34" charset="0"/>
              </a:rPr>
              <a:t>(and Turing </a:t>
            </a:r>
            <a:r>
              <a:rPr lang="en-US" sz="4000" b="1" dirty="0" err="1">
                <a:solidFill>
                  <a:schemeClr val="hlink"/>
                </a:solidFill>
                <a:latin typeface="Calibri" panose="020F0502020204030204" pitchFamily="34" charset="0"/>
                <a:ea typeface="ＭＳ Ｐゴシック" charset="0"/>
                <a:cs typeface="Calibri" panose="020F0502020204030204" pitchFamily="34" charset="0"/>
              </a:rPr>
              <a:t>redudctions</a:t>
            </a:r>
            <a:r>
              <a:rPr lang="en-US" sz="4000" b="1" dirty="0">
                <a:solidFill>
                  <a:schemeClr val="hlink"/>
                </a:solidFill>
                <a:latin typeface="Calibri" panose="020F0502020204030204" pitchFamily="34" charset="0"/>
                <a:ea typeface="ＭＳ Ｐゴシック" charset="0"/>
                <a:cs typeface="Calibri" panose="020F0502020204030204" pitchFamily="34" charset="0"/>
              </a:rPr>
              <a:t>)</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1524000"/>
            <a:ext cx="8775700" cy="4893647"/>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400" i="1" dirty="0">
                <a:latin typeface="Calibri" panose="020F0502020204030204" pitchFamily="34" charset="0"/>
                <a:cs typeface="Calibri" panose="020F0502020204030204" pitchFamily="34" charset="0"/>
              </a:rPr>
              <a:t>"Let us suppose that we are supplied with some unspecified means of solving number-theoretic problems; a kind of </a:t>
            </a:r>
            <a:r>
              <a:rPr lang="en-US" sz="2400" i="1" dirty="0">
                <a:solidFill>
                  <a:schemeClr val="tx2"/>
                </a:solidFill>
                <a:latin typeface="Calibri" panose="020F0502020204030204" pitchFamily="34" charset="0"/>
                <a:cs typeface="Calibri" panose="020F0502020204030204" pitchFamily="34" charset="0"/>
              </a:rPr>
              <a:t>oracle</a:t>
            </a:r>
            <a:r>
              <a:rPr lang="en-US" sz="2400" i="1" dirty="0">
                <a:latin typeface="Calibri" panose="020F0502020204030204" pitchFamily="34" charset="0"/>
                <a:cs typeface="Calibri" panose="020F0502020204030204" pitchFamily="34" charset="0"/>
              </a:rPr>
              <a:t> as it were .... With the help of the </a:t>
            </a:r>
            <a:r>
              <a:rPr lang="en-US" sz="2400" i="1" dirty="0">
                <a:solidFill>
                  <a:schemeClr val="tx2"/>
                </a:solidFill>
                <a:latin typeface="Calibri" panose="020F0502020204030204" pitchFamily="34" charset="0"/>
                <a:cs typeface="Calibri" panose="020F0502020204030204" pitchFamily="34" charset="0"/>
              </a:rPr>
              <a:t>oracle</a:t>
            </a:r>
            <a:r>
              <a:rPr lang="en-US" sz="2400" i="1" dirty="0">
                <a:latin typeface="Calibri" panose="020F0502020204030204" pitchFamily="34" charset="0"/>
                <a:cs typeface="Calibri" panose="020F0502020204030204" pitchFamily="34" charset="0"/>
              </a:rPr>
              <a:t> we could form a new kind of machine (call them </a:t>
            </a:r>
            <a:r>
              <a:rPr lang="en-US" sz="2400" i="1" dirty="0">
                <a:solidFill>
                  <a:schemeClr val="tx2"/>
                </a:solidFill>
                <a:latin typeface="Calibri" panose="020F0502020204030204" pitchFamily="34" charset="0"/>
                <a:cs typeface="Calibri" panose="020F0502020204030204" pitchFamily="34" charset="0"/>
              </a:rPr>
              <a:t>o-machines</a:t>
            </a:r>
            <a:r>
              <a:rPr lang="en-US" sz="2400" i="1" dirty="0">
                <a:latin typeface="Calibri" panose="020F0502020204030204" pitchFamily="34" charset="0"/>
                <a:cs typeface="Calibri" panose="020F0502020204030204" pitchFamily="34" charset="0"/>
              </a:rPr>
              <a:t>), having as one of its fundamental processes that of solving a given number-theoretic problem.”</a:t>
            </a:r>
            <a:endParaRPr lang="en-US" sz="2400" b="1" i="1" dirty="0">
              <a:solidFill>
                <a:srgbClr val="7030A0"/>
              </a:solidFill>
              <a:latin typeface="Calibri" panose="020F0502020204030204" pitchFamily="34" charset="0"/>
              <a:cs typeface="Calibri" panose="020F0502020204030204" pitchFamily="34" charset="0"/>
            </a:endParaRPr>
          </a:p>
          <a:p>
            <a:pPr algn="l"/>
            <a:endParaRPr lang="en-US" sz="2400" b="1" dirty="0">
              <a:solidFill>
                <a:srgbClr val="7030A0"/>
              </a:solidFill>
              <a:latin typeface="Calibri" panose="020F0502020204030204" pitchFamily="34" charset="0"/>
              <a:cs typeface="Calibri" panose="020F0502020204030204" pitchFamily="34" charset="0"/>
            </a:endParaRPr>
          </a:p>
          <a:p>
            <a:pPr algn="l"/>
            <a:r>
              <a:rPr lang="en-US" sz="2400" b="1" dirty="0">
                <a:solidFill>
                  <a:srgbClr val="00B050"/>
                </a:solidFill>
                <a:latin typeface="Calibri" panose="020F0502020204030204" pitchFamily="34" charset="0"/>
                <a:cs typeface="Calibri" panose="020F0502020204030204" pitchFamily="34" charset="0"/>
              </a:rPr>
              <a:t>[Post’44] </a:t>
            </a:r>
            <a:r>
              <a:rPr lang="en-US" sz="2400" b="1" dirty="0">
                <a:solidFill>
                  <a:srgbClr val="7030A0"/>
                </a:solidFill>
                <a:latin typeface="Calibri" panose="020F0502020204030204" pitchFamily="34" charset="0"/>
                <a:cs typeface="Calibri" panose="020F0502020204030204" pitchFamily="34" charset="0"/>
              </a:rPr>
              <a:t>Turing degrees </a:t>
            </a:r>
          </a:p>
          <a:p>
            <a:pPr algn="l"/>
            <a:r>
              <a:rPr lang="en-US" sz="2400" i="1" dirty="0">
                <a:latin typeface="Calibri" panose="020F0502020204030204" pitchFamily="34" charset="0"/>
                <a:cs typeface="Calibri" panose="020F0502020204030204" pitchFamily="34" charset="0"/>
              </a:rPr>
              <a:t>``Now in his paper on ordinal logics [26, section 4], Turing presents as a side issue a formulation which can immediately be restated as the general formulation of the "recursive reducibility" of one problem to another, and proves a result which immediately generalizes to the result that for any "recursively given" unsolvable problem there is another of higher degree of </a:t>
            </a:r>
            <a:r>
              <a:rPr lang="en-US" sz="2400" i="1" dirty="0" err="1">
                <a:latin typeface="Calibri" panose="020F0502020204030204" pitchFamily="34" charset="0"/>
                <a:cs typeface="Calibri" panose="020F0502020204030204" pitchFamily="34" charset="0"/>
              </a:rPr>
              <a:t>unsolvability</a:t>
            </a:r>
            <a:r>
              <a:rPr lang="en-US" sz="2400" i="1" dirty="0">
                <a:latin typeface="Calibri" panose="020F0502020204030204" pitchFamily="34" charset="0"/>
                <a:cs typeface="Calibri" panose="020F0502020204030204" pitchFamily="34" charset="0"/>
              </a:rPr>
              <a:t>.’’</a:t>
            </a:r>
            <a:endParaRPr lang="en-US" sz="24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473EA-1C92-ED97-82C1-AD56AFF9C5F8}"/>
              </a:ext>
            </a:extLst>
          </p:cNvPr>
          <p:cNvSpPr txBox="1"/>
          <p:nvPr/>
        </p:nvSpPr>
        <p:spPr>
          <a:xfrm>
            <a:off x="228600" y="2667000"/>
            <a:ext cx="1736885" cy="707886"/>
          </a:xfrm>
          <a:prstGeom prst="rect">
            <a:avLst/>
          </a:prstGeom>
          <a:solidFill>
            <a:srgbClr val="FFFF00"/>
          </a:solidFill>
        </p:spPr>
        <p:txBody>
          <a:bodyPr wrap="square" rtlCol="0">
            <a:spAutoFit/>
          </a:bodyPr>
          <a:lstStyle/>
          <a:p>
            <a:pPr algn="l"/>
            <a:endParaRPr lang="en-US" sz="2000" b="1" dirty="0">
              <a:solidFill>
                <a:srgbClr val="FF0000"/>
              </a:solidFill>
            </a:endParaRPr>
          </a:p>
          <a:p>
            <a:pPr algn="l"/>
            <a:endParaRPr lang="en-US" sz="2000" b="1" dirty="0">
              <a:solidFill>
                <a:srgbClr val="FF0000"/>
              </a:solidFill>
            </a:endParaRPr>
          </a:p>
        </p:txBody>
      </p:sp>
      <p:sp>
        <p:nvSpPr>
          <p:cNvPr id="22529" name="Rectangle 2"/>
          <p:cNvSpPr>
            <a:spLocks noGrp="1" noChangeArrowheads="1"/>
          </p:cNvSpPr>
          <p:nvPr>
            <p:ph type="ctrTitle"/>
          </p:nvPr>
        </p:nvSpPr>
        <p:spPr>
          <a:xfrm>
            <a:off x="228600" y="228600"/>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Relative computation</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r>
              <a:rPr lang="en-US" sz="4000" b="1" dirty="0">
                <a:latin typeface="Calibri" panose="020F0502020204030204" pitchFamily="34" charset="0"/>
                <a:ea typeface="ＭＳ Ｐゴシック" charset="0"/>
                <a:cs typeface="Calibri" panose="020F0502020204030204" pitchFamily="34" charset="0"/>
              </a:rPr>
              <a:t>degrees of </a:t>
            </a:r>
            <a:r>
              <a:rPr lang="en-US" sz="4000" b="1" dirty="0" err="1">
                <a:latin typeface="Calibri" panose="020F0502020204030204" pitchFamily="34" charset="0"/>
                <a:ea typeface="ＭＳ Ｐゴシック" charset="0"/>
                <a:cs typeface="Calibri" panose="020F0502020204030204" pitchFamily="34" charset="0"/>
              </a:rPr>
              <a:t>unsolvability</a:t>
            </a:r>
            <a:endParaRPr lang="en-US" sz="3200" b="1" dirty="0">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1447800"/>
            <a:ext cx="4114800" cy="1015663"/>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eaLnBrk="1" hangingPunct="1">
              <a:buFontTx/>
              <a:buNone/>
            </a:pPr>
            <a:r>
              <a:rPr lang="en-US" altLang="en-US" sz="20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[Kleene’43, Post’44 , Mostowski’46]</a:t>
            </a:r>
          </a:p>
          <a:p>
            <a:pPr algn="l" eaLnBrk="1" hangingPunct="1">
              <a:buFontTx/>
              <a:buNone/>
            </a:pPr>
            <a:r>
              <a:rPr lang="en-US" altLang="en-US" sz="20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Arithmetic hierarchy  </a:t>
            </a:r>
          </a:p>
          <a:p>
            <a:pPr algn="l" eaLnBrk="1" hangingPunct="1">
              <a:buFontTx/>
              <a:buNone/>
            </a:pPr>
            <a:r>
              <a:rPr lang="en-US" altLang="en-US" sz="20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Distinct </a:t>
            </a:r>
            <a:r>
              <a:rPr lang="en-US" altLang="en-US" sz="2000" b="1"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20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         </a:t>
            </a:r>
            <a:endParaRPr lang="en-US" altLang="en-US" sz="20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endParaRPr>
          </a:p>
        </p:txBody>
      </p:sp>
      <p:sp>
        <p:nvSpPr>
          <p:cNvPr id="28" name="TextBox 27">
            <a:extLst>
              <a:ext uri="{FF2B5EF4-FFF2-40B4-BE49-F238E27FC236}">
                <a16:creationId xmlns:a16="http://schemas.microsoft.com/office/drawing/2014/main" id="{5A559419-E7F6-A8AE-07B3-3A1C525F51E9}"/>
              </a:ext>
            </a:extLst>
          </p:cNvPr>
          <p:cNvSpPr txBox="1">
            <a:spLocks noChangeArrowheads="1"/>
          </p:cNvSpPr>
          <p:nvPr/>
        </p:nvSpPr>
        <p:spPr bwMode="auto">
          <a:xfrm>
            <a:off x="4572000" y="1443335"/>
            <a:ext cx="3733800" cy="1015663"/>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eaLnBrk="1" hangingPunct="1">
              <a:buFontTx/>
              <a:buNone/>
            </a:pPr>
            <a:r>
              <a:rPr lang="en-US" altLang="en-US" sz="20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[Meyer-Stockmeyer’76]  </a:t>
            </a:r>
            <a:r>
              <a:rPr lang="en-US" altLang="en-US" sz="2000" dirty="0" err="1">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a:t>
            </a:r>
            <a:r>
              <a:rPr lang="en-US" altLang="en-US" sz="2000" dirty="0" err="1">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r>
              <a:rPr lang="en-US" altLang="en-US" sz="2000" dirty="0" err="1">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a:t>
            </a:r>
            <a:r>
              <a:rPr lang="en-US" altLang="en-US" sz="2000" baseline="30000" dirty="0" err="1">
                <a:latin typeface="Calibri" panose="020F0502020204030204" pitchFamily="34" charset="0"/>
                <a:ea typeface="ＭＳ Ｐゴシック" panose="020B0600070205080204" pitchFamily="34" charset="-128"/>
                <a:cs typeface="Calibri" panose="020F0502020204030204" pitchFamily="34" charset="0"/>
              </a:rPr>
              <a:t>p</a:t>
            </a:r>
            <a:endParaRPr lang="en-US" altLang="en-US" sz="2000" baseline="30000" dirty="0">
              <a:latin typeface="Calibri" panose="020F0502020204030204" pitchFamily="34" charset="0"/>
              <a:ea typeface="ＭＳ Ｐゴシック" panose="020B0600070205080204" pitchFamily="34" charset="-128"/>
              <a:cs typeface="Calibri" panose="020F0502020204030204" pitchFamily="34" charset="0"/>
            </a:endParaRPr>
          </a:p>
          <a:p>
            <a:pPr algn="l" eaLnBrk="1" hangingPunct="1"/>
            <a:r>
              <a:rPr lang="en-US" altLang="en-US" sz="20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Polynomial-time hierarchy   </a:t>
            </a:r>
          </a:p>
          <a:p>
            <a:pPr algn="l" eaLnBrk="1" hangingPunct="1"/>
            <a:r>
              <a:rPr lang="en-US" altLang="en-US" sz="20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          Oracle excuses         </a:t>
            </a:r>
            <a:endParaRPr lang="en-US" altLang="en-US" sz="20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sym typeface="Symbol" pitchFamily="2" charset="2"/>
            </a:endParaRPr>
          </a:p>
        </p:txBody>
      </p:sp>
      <p:cxnSp>
        <p:nvCxnSpPr>
          <p:cNvPr id="16" name="Straight Connector 15">
            <a:extLst>
              <a:ext uri="{FF2B5EF4-FFF2-40B4-BE49-F238E27FC236}">
                <a16:creationId xmlns:a16="http://schemas.microsoft.com/office/drawing/2014/main" id="{BC603498-3CCE-89F4-FB46-B408DCF97611}"/>
              </a:ext>
            </a:extLst>
          </p:cNvPr>
          <p:cNvCxnSpPr>
            <a:cxnSpLocks/>
            <a:stCxn id="6" idx="3"/>
          </p:cNvCxnSpPr>
          <p:nvPr/>
        </p:nvCxnSpPr>
        <p:spPr bwMode="auto">
          <a:xfrm>
            <a:off x="4343400" y="1955632"/>
            <a:ext cx="0" cy="4673768"/>
          </a:xfrm>
          <a:prstGeom prst="line">
            <a:avLst/>
          </a:prstGeom>
          <a:noFill/>
          <a:ln w="79375" cap="flat" cmpd="sng" algn="ctr">
            <a:solidFill>
              <a:schemeClr val="tx1"/>
            </a:solidFill>
            <a:prstDash val="solid"/>
            <a:round/>
            <a:headEnd type="none" w="med" len="med"/>
            <a:tailEnd type="none" w="med" len="med"/>
          </a:ln>
          <a:effectLst/>
        </p:spPr>
      </p:cxnSp>
      <p:grpSp>
        <p:nvGrpSpPr>
          <p:cNvPr id="19" name="Group 18">
            <a:extLst>
              <a:ext uri="{FF2B5EF4-FFF2-40B4-BE49-F238E27FC236}">
                <a16:creationId xmlns:a16="http://schemas.microsoft.com/office/drawing/2014/main" id="{8DB5D3BF-B62A-15ED-C492-9FF29AEC95C2}"/>
              </a:ext>
            </a:extLst>
          </p:cNvPr>
          <p:cNvGrpSpPr>
            <a:grpSpLocks noChangeAspect="1"/>
          </p:cNvGrpSpPr>
          <p:nvPr/>
        </p:nvGrpSpPr>
        <p:grpSpPr>
          <a:xfrm>
            <a:off x="4562392" y="2617587"/>
            <a:ext cx="3972008" cy="3783213"/>
            <a:chOff x="1354314" y="2479185"/>
            <a:chExt cx="4756818" cy="4217314"/>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6232F97-5F42-F307-EE72-4A7141B19CAD}"/>
                    </a:ext>
                  </a:extLst>
                </p:cNvPr>
                <p:cNvSpPr txBox="1"/>
                <p:nvPr/>
              </p:nvSpPr>
              <p:spPr>
                <a:xfrm>
                  <a:off x="3414274" y="6044625"/>
                  <a:ext cx="696024"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sz="3200"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baseline="-25000" dirty="0"/>
                </a:p>
              </p:txBody>
            </p:sp>
          </mc:Choice>
          <mc:Fallback xmlns="">
            <p:sp>
              <p:nvSpPr>
                <p:cNvPr id="20" name="TextBox 19">
                  <a:extLst>
                    <a:ext uri="{FF2B5EF4-FFF2-40B4-BE49-F238E27FC236}">
                      <a16:creationId xmlns:a16="http://schemas.microsoft.com/office/drawing/2014/main" id="{E6232F97-5F42-F307-EE72-4A7141B19CAD}"/>
                    </a:ext>
                  </a:extLst>
                </p:cNvPr>
                <p:cNvSpPr txBox="1">
                  <a:spLocks noRot="1" noChangeAspect="1" noMove="1" noResize="1" noEditPoints="1" noAdjustHandles="1" noChangeArrowheads="1" noChangeShapeType="1" noTextEdit="1"/>
                </p:cNvSpPr>
                <p:nvPr/>
              </p:nvSpPr>
              <p:spPr>
                <a:xfrm>
                  <a:off x="3414274" y="6044625"/>
                  <a:ext cx="696024" cy="573427"/>
                </a:xfrm>
                <a:prstGeom prst="rect">
                  <a:avLst/>
                </a:prstGeom>
                <a:blipFill>
                  <a:blip r:embed="rId3"/>
                  <a:stretch>
                    <a:fillRect l="-17021" b="-16667"/>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BB1C47FA-D2CA-7915-B1B1-DE4F5D0923FF}"/>
                </a:ext>
              </a:extLst>
            </p:cNvPr>
            <p:cNvSpPr txBox="1"/>
            <p:nvPr/>
          </p:nvSpPr>
          <p:spPr>
            <a:xfrm>
              <a:off x="1898390" y="5503666"/>
              <a:ext cx="1052398" cy="651874"/>
            </a:xfrm>
            <a:prstGeom prst="rect">
              <a:avLst/>
            </a:prstGeom>
            <a:noFill/>
          </p:spPr>
          <p:txBody>
            <a:bodyPr wrap="none" rtlCol="0">
              <a:spAutoFit/>
            </a:bodyPr>
            <a:lstStyle/>
            <a:p>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NP</a:t>
              </a:r>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endParaRPr lang="en-US" dirty="0"/>
            </a:p>
          </p:txBody>
        </p:sp>
        <p:sp>
          <p:nvSpPr>
            <p:cNvPr id="22" name="TextBox 21">
              <a:extLst>
                <a:ext uri="{FF2B5EF4-FFF2-40B4-BE49-F238E27FC236}">
                  <a16:creationId xmlns:a16="http://schemas.microsoft.com/office/drawing/2014/main" id="{37A08B96-27BC-2F57-676A-C10D39278E2F}"/>
                </a:ext>
              </a:extLst>
            </p:cNvPr>
            <p:cNvSpPr txBox="1"/>
            <p:nvPr/>
          </p:nvSpPr>
          <p:spPr>
            <a:xfrm>
              <a:off x="4441041" y="5507475"/>
              <a:ext cx="1670091" cy="651874"/>
            </a:xfrm>
            <a:prstGeom prst="rect">
              <a:avLst/>
            </a:prstGeom>
            <a:noFill/>
          </p:spPr>
          <p:txBody>
            <a:bodyPr wrap="none" rtlCol="0">
              <a:spAutoFit/>
            </a:bodyPr>
            <a:lstStyle/>
            <a:p>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co-NP</a:t>
              </a:r>
              <a:endParaRPr lang="en-US" dirty="0">
                <a:solidFill>
                  <a:schemeClr val="tx2"/>
                </a:solidFill>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5A4407-D074-173D-7E1C-62BDDCC93D3C}"/>
                    </a:ext>
                  </a:extLst>
                </p:cNvPr>
                <p:cNvSpPr txBox="1"/>
                <p:nvPr/>
              </p:nvSpPr>
              <p:spPr>
                <a:xfrm>
                  <a:off x="3352800" y="4956809"/>
                  <a:ext cx="73770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23" name="TextBox 22">
                  <a:extLst>
                    <a:ext uri="{FF2B5EF4-FFF2-40B4-BE49-F238E27FC236}">
                      <a16:creationId xmlns:a16="http://schemas.microsoft.com/office/drawing/2014/main" id="{845A4407-D074-173D-7E1C-62BDDCC93D3C}"/>
                    </a:ext>
                  </a:extLst>
                </p:cNvPr>
                <p:cNvSpPr txBox="1">
                  <a:spLocks noRot="1" noChangeAspect="1" noMove="1" noResize="1" noEditPoints="1" noAdjustHandles="1" noChangeArrowheads="1" noChangeShapeType="1" noTextEdit="1"/>
                </p:cNvSpPr>
                <p:nvPr/>
              </p:nvSpPr>
              <p:spPr>
                <a:xfrm>
                  <a:off x="3352800" y="4956809"/>
                  <a:ext cx="737702" cy="584775"/>
                </a:xfrm>
                <a:prstGeom prst="rect">
                  <a:avLst/>
                </a:prstGeom>
                <a:blipFill>
                  <a:blip r:embed="rId4"/>
                  <a:stretch>
                    <a:fillRect l="-16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16F51BAC-20D4-5D46-35EE-1DF4BE231DEA}"/>
                    </a:ext>
                  </a:extLst>
                </p:cNvPr>
                <p:cNvSpPr txBox="1"/>
                <p:nvPr/>
              </p:nvSpPr>
              <p:spPr>
                <a:xfrm>
                  <a:off x="2799305" y="4440616"/>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24" name="TextBox 23">
                  <a:extLst>
                    <a:ext uri="{FF2B5EF4-FFF2-40B4-BE49-F238E27FC236}">
                      <a16:creationId xmlns:a16="http://schemas.microsoft.com/office/drawing/2014/main" id="{16F51BAC-20D4-5D46-35EE-1DF4BE231DEA}"/>
                    </a:ext>
                  </a:extLst>
                </p:cNvPr>
                <p:cNvSpPr txBox="1">
                  <a:spLocks noRot="1" noChangeAspect="1" noMove="1" noResize="1" noEditPoints="1" noAdjustHandles="1" noChangeArrowheads="1" noChangeShapeType="1" noTextEdit="1"/>
                </p:cNvSpPr>
                <p:nvPr/>
              </p:nvSpPr>
              <p:spPr>
                <a:xfrm>
                  <a:off x="2799305" y="4440616"/>
                  <a:ext cx="708848" cy="584775"/>
                </a:xfrm>
                <a:prstGeom prst="rect">
                  <a:avLst/>
                </a:prstGeom>
                <a:blipFill>
                  <a:blip r:embed="rId5"/>
                  <a:stretch>
                    <a:fillRect l="-1702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EFF8CAC-5623-A478-98D4-7954664C9D27}"/>
                    </a:ext>
                  </a:extLst>
                </p:cNvPr>
                <p:cNvSpPr txBox="1"/>
                <p:nvPr/>
              </p:nvSpPr>
              <p:spPr>
                <a:xfrm>
                  <a:off x="3962400" y="4444425"/>
                  <a:ext cx="7713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25" name="TextBox 24">
                  <a:extLst>
                    <a:ext uri="{FF2B5EF4-FFF2-40B4-BE49-F238E27FC236}">
                      <a16:creationId xmlns:a16="http://schemas.microsoft.com/office/drawing/2014/main" id="{AEFF8CAC-5623-A478-98D4-7954664C9D27}"/>
                    </a:ext>
                  </a:extLst>
                </p:cNvPr>
                <p:cNvSpPr txBox="1">
                  <a:spLocks noRot="1" noChangeAspect="1" noMove="1" noResize="1" noEditPoints="1" noAdjustHandles="1" noChangeArrowheads="1" noChangeShapeType="1" noTextEdit="1"/>
                </p:cNvSpPr>
                <p:nvPr/>
              </p:nvSpPr>
              <p:spPr>
                <a:xfrm>
                  <a:off x="3962400" y="4444425"/>
                  <a:ext cx="771365" cy="584775"/>
                </a:xfrm>
                <a:prstGeom prst="rect">
                  <a:avLst/>
                </a:prstGeom>
                <a:blipFill>
                  <a:blip r:embed="rId6"/>
                  <a:stretch>
                    <a:fillRect l="-1538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88767F8-E56E-C118-50BA-29AC824EFEDC}"/>
                    </a:ext>
                  </a:extLst>
                </p:cNvPr>
                <p:cNvSpPr txBox="1"/>
                <p:nvPr/>
              </p:nvSpPr>
              <p:spPr>
                <a:xfrm>
                  <a:off x="3384058" y="3200400"/>
                  <a:ext cx="67518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26" name="TextBox 25">
                  <a:extLst>
                    <a:ext uri="{FF2B5EF4-FFF2-40B4-BE49-F238E27FC236}">
                      <a16:creationId xmlns:a16="http://schemas.microsoft.com/office/drawing/2014/main" id="{E88767F8-E56E-C118-50BA-29AC824EFEDC}"/>
                    </a:ext>
                  </a:extLst>
                </p:cNvPr>
                <p:cNvSpPr txBox="1">
                  <a:spLocks noRot="1" noChangeAspect="1" noMove="1" noResize="1" noEditPoints="1" noAdjustHandles="1" noChangeArrowheads="1" noChangeShapeType="1" noTextEdit="1"/>
                </p:cNvSpPr>
                <p:nvPr/>
              </p:nvSpPr>
              <p:spPr>
                <a:xfrm>
                  <a:off x="3384058" y="3200400"/>
                  <a:ext cx="675185" cy="584775"/>
                </a:xfrm>
                <a:prstGeom prst="rect">
                  <a:avLst/>
                </a:prstGeom>
                <a:blipFill>
                  <a:blip r:embed="rId7"/>
                  <a:stretch>
                    <a:fillRect l="-17391"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CF8E948-53E1-F6F2-FC92-93FDE526A418}"/>
                    </a:ext>
                  </a:extLst>
                </p:cNvPr>
                <p:cNvSpPr txBox="1"/>
                <p:nvPr/>
              </p:nvSpPr>
              <p:spPr>
                <a:xfrm>
                  <a:off x="2895600" y="2743844"/>
                  <a:ext cx="6463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31" name="TextBox 30">
                  <a:extLst>
                    <a:ext uri="{FF2B5EF4-FFF2-40B4-BE49-F238E27FC236}">
                      <a16:creationId xmlns:a16="http://schemas.microsoft.com/office/drawing/2014/main" id="{CCF8E948-53E1-F6F2-FC92-93FDE526A418}"/>
                    </a:ext>
                  </a:extLst>
                </p:cNvPr>
                <p:cNvSpPr txBox="1">
                  <a:spLocks noRot="1" noChangeAspect="1" noMove="1" noResize="1" noEditPoints="1" noAdjustHandles="1" noChangeArrowheads="1" noChangeShapeType="1" noTextEdit="1"/>
                </p:cNvSpPr>
                <p:nvPr/>
              </p:nvSpPr>
              <p:spPr>
                <a:xfrm>
                  <a:off x="2895600" y="2743844"/>
                  <a:ext cx="646331" cy="584775"/>
                </a:xfrm>
                <a:prstGeom prst="rect">
                  <a:avLst/>
                </a:prstGeom>
                <a:blipFill>
                  <a:blip r:embed="rId8"/>
                  <a:stretch>
                    <a:fillRect l="-15909"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AB9B92F-CABD-B487-A2E3-35F56AE70AFD}"/>
                    </a:ext>
                  </a:extLst>
                </p:cNvPr>
                <p:cNvSpPr txBox="1"/>
                <p:nvPr/>
              </p:nvSpPr>
              <p:spPr>
                <a:xfrm>
                  <a:off x="3962400" y="2747009"/>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32" name="TextBox 31">
                  <a:extLst>
                    <a:ext uri="{FF2B5EF4-FFF2-40B4-BE49-F238E27FC236}">
                      <a16:creationId xmlns:a16="http://schemas.microsoft.com/office/drawing/2014/main" id="{3AB9B92F-CABD-B487-A2E3-35F56AE70AFD}"/>
                    </a:ext>
                  </a:extLst>
                </p:cNvPr>
                <p:cNvSpPr txBox="1">
                  <a:spLocks noRot="1" noChangeAspect="1" noMove="1" noResize="1" noEditPoints="1" noAdjustHandles="1" noChangeArrowheads="1" noChangeShapeType="1" noTextEdit="1"/>
                </p:cNvSpPr>
                <p:nvPr/>
              </p:nvSpPr>
              <p:spPr>
                <a:xfrm>
                  <a:off x="3962400" y="2747009"/>
                  <a:ext cx="708848" cy="584775"/>
                </a:xfrm>
                <a:prstGeom prst="rect">
                  <a:avLst/>
                </a:prstGeom>
                <a:blipFill>
                  <a:blip r:embed="rId9"/>
                  <a:stretch>
                    <a:fillRect l="-1666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45FAA5B-8F12-8C7D-F0C7-F5CFFD36B927}"/>
                    </a:ext>
                  </a:extLst>
                </p:cNvPr>
                <p:cNvSpPr txBox="1"/>
                <p:nvPr/>
              </p:nvSpPr>
              <p:spPr>
                <a:xfrm>
                  <a:off x="2828297" y="5511225"/>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dirty="0"/>
                </a:p>
              </p:txBody>
            </p:sp>
          </mc:Choice>
          <mc:Fallback xmlns="">
            <p:sp>
              <p:nvSpPr>
                <p:cNvPr id="33" name="TextBox 32">
                  <a:extLst>
                    <a:ext uri="{FF2B5EF4-FFF2-40B4-BE49-F238E27FC236}">
                      <a16:creationId xmlns:a16="http://schemas.microsoft.com/office/drawing/2014/main" id="{745FAA5B-8F12-8C7D-F0C7-F5CFFD36B927}"/>
                    </a:ext>
                  </a:extLst>
                </p:cNvPr>
                <p:cNvSpPr txBox="1">
                  <a:spLocks noRot="1" noChangeAspect="1" noMove="1" noResize="1" noEditPoints="1" noAdjustHandles="1" noChangeArrowheads="1" noChangeShapeType="1" noTextEdit="1"/>
                </p:cNvSpPr>
                <p:nvPr/>
              </p:nvSpPr>
              <p:spPr>
                <a:xfrm>
                  <a:off x="2828297" y="5511225"/>
                  <a:ext cx="708848" cy="584775"/>
                </a:xfrm>
                <a:prstGeom prst="rect">
                  <a:avLst/>
                </a:prstGeom>
                <a:blipFill>
                  <a:blip r:embed="rId10"/>
                  <a:stretch>
                    <a:fillRect l="-1702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29F1C3B-3EAB-E806-BB58-71001687779D}"/>
                    </a:ext>
                  </a:extLst>
                </p:cNvPr>
                <p:cNvSpPr txBox="1"/>
                <p:nvPr/>
              </p:nvSpPr>
              <p:spPr>
                <a:xfrm>
                  <a:off x="3962400" y="5511225"/>
                  <a:ext cx="7713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dirty="0"/>
                </a:p>
              </p:txBody>
            </p:sp>
          </mc:Choice>
          <mc:Fallback xmlns="">
            <p:sp>
              <p:nvSpPr>
                <p:cNvPr id="34" name="TextBox 33">
                  <a:extLst>
                    <a:ext uri="{FF2B5EF4-FFF2-40B4-BE49-F238E27FC236}">
                      <a16:creationId xmlns:a16="http://schemas.microsoft.com/office/drawing/2014/main" id="{029F1C3B-3EAB-E806-BB58-71001687779D}"/>
                    </a:ext>
                  </a:extLst>
                </p:cNvPr>
                <p:cNvSpPr txBox="1">
                  <a:spLocks noRot="1" noChangeAspect="1" noMove="1" noResize="1" noEditPoints="1" noAdjustHandles="1" noChangeArrowheads="1" noChangeShapeType="1" noTextEdit="1"/>
                </p:cNvSpPr>
                <p:nvPr/>
              </p:nvSpPr>
              <p:spPr>
                <a:xfrm>
                  <a:off x="3962400" y="5511225"/>
                  <a:ext cx="771365" cy="584775"/>
                </a:xfrm>
                <a:prstGeom prst="rect">
                  <a:avLst/>
                </a:prstGeom>
                <a:blipFill>
                  <a:blip r:embed="rId11"/>
                  <a:stretch>
                    <a:fillRect l="-15385" b="-1666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E8C43413-A013-B087-B071-E6C2F528AA7E}"/>
                </a:ext>
              </a:extLst>
            </p:cNvPr>
            <p:cNvSpPr txBox="1"/>
            <p:nvPr/>
          </p:nvSpPr>
          <p:spPr>
            <a:xfrm>
              <a:off x="2859673" y="6044625"/>
              <a:ext cx="727964" cy="651874"/>
            </a:xfrm>
            <a:prstGeom prst="rect">
              <a:avLst/>
            </a:prstGeom>
            <a:noFill/>
          </p:spPr>
          <p:txBody>
            <a:bodyPr wrap="none" rtlCol="0">
              <a:spAutoFit/>
            </a:bodyPr>
            <a:lstStyle/>
            <a:p>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P</a:t>
              </a:r>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endParaRPr lang="en-US" dirty="0"/>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6F8191F-5C8F-64E2-9854-3E2E8EF5E31C}"/>
                    </a:ext>
                  </a:extLst>
                </p:cNvPr>
                <p:cNvSpPr txBox="1"/>
                <p:nvPr/>
              </p:nvSpPr>
              <p:spPr>
                <a:xfrm>
                  <a:off x="1354314" y="2706103"/>
                  <a:ext cx="1609274" cy="651874"/>
                </a:xfrm>
                <a:prstGeom prst="rect">
                  <a:avLst/>
                </a:prstGeom>
                <a:noFill/>
              </p:spPr>
              <p:txBody>
                <a:bodyPr wrap="square" rtlCol="0">
                  <a:spAutoFit/>
                </a:bodyPr>
                <a:lstStyle/>
                <a:p>
                  <a14:m>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altLang="en-US" sz="32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𝟏</m:t>
                      </m:r>
                    </m:oMath>
                  </a14:m>
                  <a:r>
                    <a:rPr lang="en-US" altLang="en-US" b="1"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b="1" dirty="0">
                      <a:latin typeface="Calibri" panose="020F0502020204030204" pitchFamily="34" charset="0"/>
                      <a:ea typeface="ＭＳ Ｐゴシック" panose="020B0600070205080204" pitchFamily="34" charset="-128"/>
                      <a:cs typeface="Calibri" panose="020F0502020204030204" pitchFamily="34" charset="0"/>
                    </a:rPr>
                    <a:t> =</a:t>
                  </a:r>
                  <a:endParaRPr lang="en-US" dirty="0"/>
                </a:p>
              </p:txBody>
            </p:sp>
          </mc:Choice>
          <mc:Fallback xmlns="">
            <p:sp>
              <p:nvSpPr>
                <p:cNvPr id="36" name="TextBox 35">
                  <a:extLst>
                    <a:ext uri="{FF2B5EF4-FFF2-40B4-BE49-F238E27FC236}">
                      <a16:creationId xmlns:a16="http://schemas.microsoft.com/office/drawing/2014/main" id="{A6F8191F-5C8F-64E2-9854-3E2E8EF5E31C}"/>
                    </a:ext>
                  </a:extLst>
                </p:cNvPr>
                <p:cNvSpPr txBox="1">
                  <a:spLocks noRot="1" noChangeAspect="1" noMove="1" noResize="1" noEditPoints="1" noAdjustHandles="1" noChangeArrowheads="1" noChangeShapeType="1" noTextEdit="1"/>
                </p:cNvSpPr>
                <p:nvPr/>
              </p:nvSpPr>
              <p:spPr>
                <a:xfrm>
                  <a:off x="1354314" y="2706103"/>
                  <a:ext cx="1609274" cy="651874"/>
                </a:xfrm>
                <a:prstGeom prst="rect">
                  <a:avLst/>
                </a:prstGeom>
                <a:blipFill>
                  <a:blip r:embed="rId12"/>
                  <a:stretch>
                    <a:fillRect l="-4673" t="-12766" r="-6542"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2936D780-B0E4-5698-3192-F65E15315650}"/>
                    </a:ext>
                  </a:extLst>
                </p:cNvPr>
                <p:cNvSpPr txBox="1"/>
                <p:nvPr/>
              </p:nvSpPr>
              <p:spPr>
                <a:xfrm>
                  <a:off x="1902778" y="2479185"/>
                  <a:ext cx="950652" cy="505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24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sz="24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 </m:t>
                        </m:r>
                        <m:r>
                          <a:rPr lang="en-US" altLang="en-US" sz="2400" b="1" i="1" baseline="-25000" dirty="0">
                            <a:solidFill>
                              <a:srgbClr val="7030A0"/>
                            </a:solidFill>
                            <a:latin typeface="Cambria Math" panose="02040503050406030204" pitchFamily="18" charset="0"/>
                            <a:ea typeface="Cambria Math" panose="02040503050406030204" pitchFamily="18" charset="0"/>
                            <a:cs typeface="Calibri" panose="020F0502020204030204" pitchFamily="34" charset="0"/>
                          </a:rPr>
                          <m:t>𝒊</m:t>
                        </m:r>
                        <m:r>
                          <a:rPr lang="en-US" altLang="en-US" sz="2400"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m:t>
                        </m:r>
                        <m:r>
                          <a:rPr lang="en-US" altLang="en-US" sz="2400"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sz="2400" baseline="-25000" dirty="0">
                    <a:solidFill>
                      <a:srgbClr val="7030A0"/>
                    </a:solidFill>
                  </a:endParaRPr>
                </a:p>
              </p:txBody>
            </p:sp>
          </mc:Choice>
          <mc:Fallback xmlns="">
            <p:sp>
              <p:nvSpPr>
                <p:cNvPr id="37" name="TextBox 36">
                  <a:extLst>
                    <a:ext uri="{FF2B5EF4-FFF2-40B4-BE49-F238E27FC236}">
                      <a16:creationId xmlns:a16="http://schemas.microsoft.com/office/drawing/2014/main" id="{2936D780-B0E4-5698-3192-F65E15315650}"/>
                    </a:ext>
                  </a:extLst>
                </p:cNvPr>
                <p:cNvSpPr txBox="1">
                  <a:spLocks noRot="1" noChangeAspect="1" noMove="1" noResize="1" noEditPoints="1" noAdjustHandles="1" noChangeArrowheads="1" noChangeShapeType="1" noTextEdit="1"/>
                </p:cNvSpPr>
                <p:nvPr/>
              </p:nvSpPr>
              <p:spPr>
                <a:xfrm>
                  <a:off x="1902778" y="2479185"/>
                  <a:ext cx="950652" cy="505132"/>
                </a:xfrm>
                <a:prstGeom prst="rect">
                  <a:avLst/>
                </a:prstGeom>
                <a:blipFill>
                  <a:blip r:embed="rId13"/>
                  <a:stretch>
                    <a:fillRect l="-1587" b="-24324"/>
                  </a:stretch>
                </a:blipFill>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F790EEE6-F9FF-ACF5-9DE7-C73EDEF9EA4E}"/>
              </a:ext>
            </a:extLst>
          </p:cNvPr>
          <p:cNvGrpSpPr>
            <a:grpSpLocks noChangeAspect="1"/>
          </p:cNvGrpSpPr>
          <p:nvPr/>
        </p:nvGrpSpPr>
        <p:grpSpPr>
          <a:xfrm>
            <a:off x="218992" y="2617587"/>
            <a:ext cx="3895808" cy="3783213"/>
            <a:chOff x="1354314" y="2479185"/>
            <a:chExt cx="4665562" cy="4217314"/>
          </a:xfrm>
        </p:grpSpPr>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66DA5A20-4980-AEC7-4263-669D2257163E}"/>
                    </a:ext>
                  </a:extLst>
                </p:cNvPr>
                <p:cNvSpPr txBox="1"/>
                <p:nvPr/>
              </p:nvSpPr>
              <p:spPr>
                <a:xfrm>
                  <a:off x="3414274" y="6044625"/>
                  <a:ext cx="696024" cy="573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sz="3200"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baseline="-25000" dirty="0"/>
                </a:p>
              </p:txBody>
            </p:sp>
          </mc:Choice>
          <mc:Fallback xmlns="">
            <p:sp>
              <p:nvSpPr>
                <p:cNvPr id="39" name="TextBox 38">
                  <a:extLst>
                    <a:ext uri="{FF2B5EF4-FFF2-40B4-BE49-F238E27FC236}">
                      <a16:creationId xmlns:a16="http://schemas.microsoft.com/office/drawing/2014/main" id="{66DA5A20-4980-AEC7-4263-669D2257163E}"/>
                    </a:ext>
                  </a:extLst>
                </p:cNvPr>
                <p:cNvSpPr txBox="1">
                  <a:spLocks noRot="1" noChangeAspect="1" noMove="1" noResize="1" noEditPoints="1" noAdjustHandles="1" noChangeArrowheads="1" noChangeShapeType="1" noTextEdit="1"/>
                </p:cNvSpPr>
                <p:nvPr/>
              </p:nvSpPr>
              <p:spPr>
                <a:xfrm>
                  <a:off x="3414274" y="6044625"/>
                  <a:ext cx="696024" cy="573427"/>
                </a:xfrm>
                <a:prstGeom prst="rect">
                  <a:avLst/>
                </a:prstGeom>
                <a:blipFill>
                  <a:blip r:embed="rId3"/>
                  <a:stretch>
                    <a:fillRect l="-17021" b="-16667"/>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id="{9DEA06A3-220C-0267-F02B-0F9DC6A36E96}"/>
                </a:ext>
              </a:extLst>
            </p:cNvPr>
            <p:cNvSpPr txBox="1"/>
            <p:nvPr/>
          </p:nvSpPr>
          <p:spPr>
            <a:xfrm>
              <a:off x="1932945" y="5503666"/>
              <a:ext cx="983288" cy="651874"/>
            </a:xfrm>
            <a:prstGeom prst="rect">
              <a:avLst/>
            </a:prstGeom>
            <a:noFill/>
          </p:spPr>
          <p:txBody>
            <a:bodyPr wrap="none" rtlCol="0">
              <a:spAutoFit/>
            </a:bodyPr>
            <a:lstStyle/>
            <a:p>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RE</a:t>
              </a:r>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endParaRPr lang="en-US" dirty="0"/>
            </a:p>
          </p:txBody>
        </p:sp>
        <p:sp>
          <p:nvSpPr>
            <p:cNvPr id="41" name="TextBox 40">
              <a:extLst>
                <a:ext uri="{FF2B5EF4-FFF2-40B4-BE49-F238E27FC236}">
                  <a16:creationId xmlns:a16="http://schemas.microsoft.com/office/drawing/2014/main" id="{638DABA4-D360-83C8-5314-2FCD306B3307}"/>
                </a:ext>
              </a:extLst>
            </p:cNvPr>
            <p:cNvSpPr txBox="1"/>
            <p:nvPr/>
          </p:nvSpPr>
          <p:spPr>
            <a:xfrm>
              <a:off x="4418895" y="5507475"/>
              <a:ext cx="1600981" cy="651874"/>
            </a:xfrm>
            <a:prstGeom prst="rect">
              <a:avLst/>
            </a:prstGeom>
            <a:noFill/>
          </p:spPr>
          <p:txBody>
            <a:bodyPr wrap="none" rtlCol="0">
              <a:spAutoFit/>
            </a:bodyPr>
            <a:lstStyle/>
            <a:p>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co-RE</a:t>
              </a:r>
              <a:endParaRPr lang="en-US" dirty="0">
                <a:solidFill>
                  <a:schemeClr val="tx2"/>
                </a:solidFill>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7739E65-1A30-32E1-6E14-37EAF391A3FC}"/>
                    </a:ext>
                  </a:extLst>
                </p:cNvPr>
                <p:cNvSpPr txBox="1"/>
                <p:nvPr/>
              </p:nvSpPr>
              <p:spPr>
                <a:xfrm>
                  <a:off x="3352800" y="4956809"/>
                  <a:ext cx="737702"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42" name="TextBox 41">
                  <a:extLst>
                    <a:ext uri="{FF2B5EF4-FFF2-40B4-BE49-F238E27FC236}">
                      <a16:creationId xmlns:a16="http://schemas.microsoft.com/office/drawing/2014/main" id="{87739E65-1A30-32E1-6E14-37EAF391A3FC}"/>
                    </a:ext>
                  </a:extLst>
                </p:cNvPr>
                <p:cNvSpPr txBox="1">
                  <a:spLocks noRot="1" noChangeAspect="1" noMove="1" noResize="1" noEditPoints="1" noAdjustHandles="1" noChangeArrowheads="1" noChangeShapeType="1" noTextEdit="1"/>
                </p:cNvSpPr>
                <p:nvPr/>
              </p:nvSpPr>
              <p:spPr>
                <a:xfrm>
                  <a:off x="3352800" y="4956809"/>
                  <a:ext cx="737702" cy="584775"/>
                </a:xfrm>
                <a:prstGeom prst="rect">
                  <a:avLst/>
                </a:prstGeom>
                <a:blipFill>
                  <a:blip r:embed="rId4"/>
                  <a:stretch>
                    <a:fillRect l="-16000"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114F667-6D7B-0631-66D0-3C4788858424}"/>
                    </a:ext>
                  </a:extLst>
                </p:cNvPr>
                <p:cNvSpPr txBox="1"/>
                <p:nvPr/>
              </p:nvSpPr>
              <p:spPr>
                <a:xfrm>
                  <a:off x="2799305" y="4440616"/>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43" name="TextBox 42">
                  <a:extLst>
                    <a:ext uri="{FF2B5EF4-FFF2-40B4-BE49-F238E27FC236}">
                      <a16:creationId xmlns:a16="http://schemas.microsoft.com/office/drawing/2014/main" id="{B114F667-6D7B-0631-66D0-3C4788858424}"/>
                    </a:ext>
                  </a:extLst>
                </p:cNvPr>
                <p:cNvSpPr txBox="1">
                  <a:spLocks noRot="1" noChangeAspect="1" noMove="1" noResize="1" noEditPoints="1" noAdjustHandles="1" noChangeArrowheads="1" noChangeShapeType="1" noTextEdit="1"/>
                </p:cNvSpPr>
                <p:nvPr/>
              </p:nvSpPr>
              <p:spPr>
                <a:xfrm>
                  <a:off x="2799305" y="4440616"/>
                  <a:ext cx="708848" cy="584775"/>
                </a:xfrm>
                <a:prstGeom prst="rect">
                  <a:avLst/>
                </a:prstGeom>
                <a:blipFill>
                  <a:blip r:embed="rId5"/>
                  <a:stretch>
                    <a:fillRect l="-1702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75C2B95-3B87-4B73-6CD9-7346DB848BC7}"/>
                    </a:ext>
                  </a:extLst>
                </p:cNvPr>
                <p:cNvSpPr txBox="1"/>
                <p:nvPr/>
              </p:nvSpPr>
              <p:spPr>
                <a:xfrm>
                  <a:off x="3962400" y="4444425"/>
                  <a:ext cx="7713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𝟐</m:t>
                        </m:r>
                      </m:oMath>
                    </m:oMathPara>
                  </a14:m>
                  <a:endParaRPr lang="en-US" dirty="0"/>
                </a:p>
              </p:txBody>
            </p:sp>
          </mc:Choice>
          <mc:Fallback xmlns="">
            <p:sp>
              <p:nvSpPr>
                <p:cNvPr id="44" name="TextBox 43">
                  <a:extLst>
                    <a:ext uri="{FF2B5EF4-FFF2-40B4-BE49-F238E27FC236}">
                      <a16:creationId xmlns:a16="http://schemas.microsoft.com/office/drawing/2014/main" id="{475C2B95-3B87-4B73-6CD9-7346DB848BC7}"/>
                    </a:ext>
                  </a:extLst>
                </p:cNvPr>
                <p:cNvSpPr txBox="1">
                  <a:spLocks noRot="1" noChangeAspect="1" noMove="1" noResize="1" noEditPoints="1" noAdjustHandles="1" noChangeArrowheads="1" noChangeShapeType="1" noTextEdit="1"/>
                </p:cNvSpPr>
                <p:nvPr/>
              </p:nvSpPr>
              <p:spPr>
                <a:xfrm>
                  <a:off x="3962400" y="4444425"/>
                  <a:ext cx="771365" cy="584775"/>
                </a:xfrm>
                <a:prstGeom prst="rect">
                  <a:avLst/>
                </a:prstGeom>
                <a:blipFill>
                  <a:blip r:embed="rId6"/>
                  <a:stretch>
                    <a:fillRect l="-15385"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9C78E45-1C50-631A-4978-947C4039FE12}"/>
                    </a:ext>
                  </a:extLst>
                </p:cNvPr>
                <p:cNvSpPr txBox="1"/>
                <p:nvPr/>
              </p:nvSpPr>
              <p:spPr>
                <a:xfrm>
                  <a:off x="3384058" y="3200400"/>
                  <a:ext cx="67518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𝚫</m:t>
                        </m:r>
                        <m:r>
                          <a:rPr lang="en-US" altLang="en-US" b="1" i="1" baseline="-25000"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45" name="TextBox 44">
                  <a:extLst>
                    <a:ext uri="{FF2B5EF4-FFF2-40B4-BE49-F238E27FC236}">
                      <a16:creationId xmlns:a16="http://schemas.microsoft.com/office/drawing/2014/main" id="{D9C78E45-1C50-631A-4978-947C4039FE12}"/>
                    </a:ext>
                  </a:extLst>
                </p:cNvPr>
                <p:cNvSpPr txBox="1">
                  <a:spLocks noRot="1" noChangeAspect="1" noMove="1" noResize="1" noEditPoints="1" noAdjustHandles="1" noChangeArrowheads="1" noChangeShapeType="1" noTextEdit="1"/>
                </p:cNvSpPr>
                <p:nvPr/>
              </p:nvSpPr>
              <p:spPr>
                <a:xfrm>
                  <a:off x="3384058" y="3200400"/>
                  <a:ext cx="675185" cy="584775"/>
                </a:xfrm>
                <a:prstGeom prst="rect">
                  <a:avLst/>
                </a:prstGeom>
                <a:blipFill>
                  <a:blip r:embed="rId14"/>
                  <a:stretch>
                    <a:fillRect l="-15556"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9C8FEAB-2D66-DEE6-E106-E214F9970B21}"/>
                    </a:ext>
                  </a:extLst>
                </p:cNvPr>
                <p:cNvSpPr txBox="1"/>
                <p:nvPr/>
              </p:nvSpPr>
              <p:spPr>
                <a:xfrm>
                  <a:off x="2895600" y="2743844"/>
                  <a:ext cx="64633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46" name="TextBox 45">
                  <a:extLst>
                    <a:ext uri="{FF2B5EF4-FFF2-40B4-BE49-F238E27FC236}">
                      <a16:creationId xmlns:a16="http://schemas.microsoft.com/office/drawing/2014/main" id="{99C8FEAB-2D66-DEE6-E106-E214F9970B21}"/>
                    </a:ext>
                  </a:extLst>
                </p:cNvPr>
                <p:cNvSpPr txBox="1">
                  <a:spLocks noRot="1" noChangeAspect="1" noMove="1" noResize="1" noEditPoints="1" noAdjustHandles="1" noChangeArrowheads="1" noChangeShapeType="1" noTextEdit="1"/>
                </p:cNvSpPr>
                <p:nvPr/>
              </p:nvSpPr>
              <p:spPr>
                <a:xfrm>
                  <a:off x="2895600" y="2743844"/>
                  <a:ext cx="646331" cy="584775"/>
                </a:xfrm>
                <a:prstGeom prst="rect">
                  <a:avLst/>
                </a:prstGeom>
                <a:blipFill>
                  <a:blip r:embed="rId15"/>
                  <a:stretch>
                    <a:fillRect l="-1818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EF25585-203A-7634-432E-BBFB117BC6FB}"/>
                    </a:ext>
                  </a:extLst>
                </p:cNvPr>
                <p:cNvSpPr txBox="1"/>
                <p:nvPr/>
              </p:nvSpPr>
              <p:spPr>
                <a:xfrm>
                  <a:off x="3962400" y="2747009"/>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𝒊</m:t>
                        </m:r>
                      </m:oMath>
                    </m:oMathPara>
                  </a14:m>
                  <a:endParaRPr lang="en-US" dirty="0"/>
                </a:p>
              </p:txBody>
            </p:sp>
          </mc:Choice>
          <mc:Fallback xmlns="">
            <p:sp>
              <p:nvSpPr>
                <p:cNvPr id="47" name="TextBox 46">
                  <a:extLst>
                    <a:ext uri="{FF2B5EF4-FFF2-40B4-BE49-F238E27FC236}">
                      <a16:creationId xmlns:a16="http://schemas.microsoft.com/office/drawing/2014/main" id="{4EF25585-203A-7634-432E-BBFB117BC6FB}"/>
                    </a:ext>
                  </a:extLst>
                </p:cNvPr>
                <p:cNvSpPr txBox="1">
                  <a:spLocks noRot="1" noChangeAspect="1" noMove="1" noResize="1" noEditPoints="1" noAdjustHandles="1" noChangeArrowheads="1" noChangeShapeType="1" noTextEdit="1"/>
                </p:cNvSpPr>
                <p:nvPr/>
              </p:nvSpPr>
              <p:spPr>
                <a:xfrm>
                  <a:off x="3962400" y="2747009"/>
                  <a:ext cx="708848" cy="584775"/>
                </a:xfrm>
                <a:prstGeom prst="rect">
                  <a:avLst/>
                </a:prstGeom>
                <a:blipFill>
                  <a:blip r:embed="rId9"/>
                  <a:stretch>
                    <a:fillRect l="-16667"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A61C8BC4-E1C1-B62C-7953-C8EFA927E244}"/>
                    </a:ext>
                  </a:extLst>
                </p:cNvPr>
                <p:cNvSpPr txBox="1"/>
                <p:nvPr/>
              </p:nvSpPr>
              <p:spPr>
                <a:xfrm>
                  <a:off x="2828297" y="5511225"/>
                  <a:ext cx="70884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dirty="0"/>
                </a:p>
              </p:txBody>
            </p:sp>
          </mc:Choice>
          <mc:Fallback xmlns="">
            <p:sp>
              <p:nvSpPr>
                <p:cNvPr id="48" name="TextBox 47">
                  <a:extLst>
                    <a:ext uri="{FF2B5EF4-FFF2-40B4-BE49-F238E27FC236}">
                      <a16:creationId xmlns:a16="http://schemas.microsoft.com/office/drawing/2014/main" id="{A61C8BC4-E1C1-B62C-7953-C8EFA927E244}"/>
                    </a:ext>
                  </a:extLst>
                </p:cNvPr>
                <p:cNvSpPr txBox="1">
                  <a:spLocks noRot="1" noChangeAspect="1" noMove="1" noResize="1" noEditPoints="1" noAdjustHandles="1" noChangeArrowheads="1" noChangeShapeType="1" noTextEdit="1"/>
                </p:cNvSpPr>
                <p:nvPr/>
              </p:nvSpPr>
              <p:spPr>
                <a:xfrm>
                  <a:off x="2828297" y="5511225"/>
                  <a:ext cx="708848" cy="584775"/>
                </a:xfrm>
                <a:prstGeom prst="rect">
                  <a:avLst/>
                </a:prstGeom>
                <a:blipFill>
                  <a:blip r:embed="rId10"/>
                  <a:stretch>
                    <a:fillRect l="-17021"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323A0DBB-8A59-60BC-E39C-7F2688CDEB73}"/>
                    </a:ext>
                  </a:extLst>
                </p:cNvPr>
                <p:cNvSpPr txBox="1"/>
                <p:nvPr/>
              </p:nvSpPr>
              <p:spPr>
                <a:xfrm>
                  <a:off x="3962400" y="5511225"/>
                  <a:ext cx="7713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𝚷</m:t>
                        </m:r>
                        <m:r>
                          <a:rPr lang="en-US" altLang="en-US" b="1" i="1" baseline="-25000" dirty="0">
                            <a:solidFill>
                              <a:srgbClr val="FF000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dirty="0"/>
                </a:p>
              </p:txBody>
            </p:sp>
          </mc:Choice>
          <mc:Fallback xmlns="">
            <p:sp>
              <p:nvSpPr>
                <p:cNvPr id="49" name="TextBox 48">
                  <a:extLst>
                    <a:ext uri="{FF2B5EF4-FFF2-40B4-BE49-F238E27FC236}">
                      <a16:creationId xmlns:a16="http://schemas.microsoft.com/office/drawing/2014/main" id="{323A0DBB-8A59-60BC-E39C-7F2688CDEB73}"/>
                    </a:ext>
                  </a:extLst>
                </p:cNvPr>
                <p:cNvSpPr txBox="1">
                  <a:spLocks noRot="1" noChangeAspect="1" noMove="1" noResize="1" noEditPoints="1" noAdjustHandles="1" noChangeArrowheads="1" noChangeShapeType="1" noTextEdit="1"/>
                </p:cNvSpPr>
                <p:nvPr/>
              </p:nvSpPr>
              <p:spPr>
                <a:xfrm>
                  <a:off x="3962400" y="5511225"/>
                  <a:ext cx="771365" cy="584775"/>
                </a:xfrm>
                <a:prstGeom prst="rect">
                  <a:avLst/>
                </a:prstGeom>
                <a:blipFill>
                  <a:blip r:embed="rId11"/>
                  <a:stretch>
                    <a:fillRect l="-15385" b="-16667"/>
                  </a:stretch>
                </a:blipFill>
              </p:spPr>
              <p:txBody>
                <a:bodyPr/>
                <a:lstStyle/>
                <a:p>
                  <a:r>
                    <a:rPr lang="en-US">
                      <a:noFill/>
                    </a:rPr>
                    <a:t> </a:t>
                  </a:r>
                </a:p>
              </p:txBody>
            </p:sp>
          </mc:Fallback>
        </mc:AlternateContent>
        <p:sp>
          <p:nvSpPr>
            <p:cNvPr id="50" name="TextBox 49">
              <a:extLst>
                <a:ext uri="{FF2B5EF4-FFF2-40B4-BE49-F238E27FC236}">
                  <a16:creationId xmlns:a16="http://schemas.microsoft.com/office/drawing/2014/main" id="{2FB64033-6462-A872-CAD0-337530687916}"/>
                </a:ext>
              </a:extLst>
            </p:cNvPr>
            <p:cNvSpPr txBox="1"/>
            <p:nvPr/>
          </p:nvSpPr>
          <p:spPr>
            <a:xfrm>
              <a:off x="2851995" y="6044625"/>
              <a:ext cx="743321" cy="651874"/>
            </a:xfrm>
            <a:prstGeom prst="rect">
              <a:avLst/>
            </a:prstGeom>
            <a:noFill/>
          </p:spPr>
          <p:txBody>
            <a:bodyPr wrap="none" rtlCol="0">
              <a:spAutoFit/>
            </a:bodyPr>
            <a:lstStyle/>
            <a:p>
              <a:r>
                <a:rPr lang="en-US" altLang="en-US" sz="3200" b="1"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R</a:t>
              </a:r>
              <a:r>
                <a:rPr lang="en-US" altLang="en-US" sz="3200" b="1" dirty="0">
                  <a:latin typeface="Calibri" panose="020F0502020204030204" pitchFamily="34" charset="0"/>
                  <a:ea typeface="ＭＳ Ｐゴシック" panose="020B0600070205080204" pitchFamily="34" charset="-128"/>
                  <a:cs typeface="Calibri" panose="020F0502020204030204" pitchFamily="34" charset="0"/>
                </a:rPr>
                <a:t>=</a:t>
              </a:r>
              <a:endParaRPr lang="en-US" dirty="0"/>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62155B8-92CF-3B45-0DFB-1D46E21951F4}"/>
                    </a:ext>
                  </a:extLst>
                </p:cNvPr>
                <p:cNvSpPr txBox="1"/>
                <p:nvPr/>
              </p:nvSpPr>
              <p:spPr>
                <a:xfrm>
                  <a:off x="1354314" y="2706103"/>
                  <a:ext cx="1609274" cy="651874"/>
                </a:xfrm>
                <a:prstGeom prst="rect">
                  <a:avLst/>
                </a:prstGeom>
                <a:noFill/>
              </p:spPr>
              <p:txBody>
                <a:bodyPr wrap="square" rtlCol="0">
                  <a:spAutoFit/>
                </a:bodyPr>
                <a:lstStyle/>
                <a:p>
                  <a14:m>
                    <m:oMath xmlns:m="http://schemas.openxmlformats.org/officeDocument/2006/math">
                      <m:r>
                        <a:rPr lang="en-US" altLang="en-US" sz="3200" b="1" i="1" dirty="0"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r>
                        <a:rPr lang="en-US" altLang="en-US" sz="32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𝟏</m:t>
                      </m:r>
                    </m:oMath>
                  </a14:m>
                  <a:r>
                    <a:rPr lang="en-US" altLang="en-US" b="1"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b="1" dirty="0">
                      <a:latin typeface="Calibri" panose="020F0502020204030204" pitchFamily="34" charset="0"/>
                      <a:ea typeface="ＭＳ Ｐゴシック" panose="020B0600070205080204" pitchFamily="34" charset="-128"/>
                      <a:cs typeface="Calibri" panose="020F0502020204030204" pitchFamily="34" charset="0"/>
                    </a:rPr>
                    <a:t> =</a:t>
                  </a:r>
                  <a:endParaRPr lang="en-US" dirty="0"/>
                </a:p>
              </p:txBody>
            </p:sp>
          </mc:Choice>
          <mc:Fallback xmlns="">
            <p:sp>
              <p:nvSpPr>
                <p:cNvPr id="51" name="TextBox 50">
                  <a:extLst>
                    <a:ext uri="{FF2B5EF4-FFF2-40B4-BE49-F238E27FC236}">
                      <a16:creationId xmlns:a16="http://schemas.microsoft.com/office/drawing/2014/main" id="{C62155B8-92CF-3B45-0DFB-1D46E21951F4}"/>
                    </a:ext>
                  </a:extLst>
                </p:cNvPr>
                <p:cNvSpPr txBox="1">
                  <a:spLocks noRot="1" noChangeAspect="1" noMove="1" noResize="1" noEditPoints="1" noAdjustHandles="1" noChangeArrowheads="1" noChangeShapeType="1" noTextEdit="1"/>
                </p:cNvSpPr>
                <p:nvPr/>
              </p:nvSpPr>
              <p:spPr>
                <a:xfrm>
                  <a:off x="1354314" y="2706103"/>
                  <a:ext cx="1609274" cy="651874"/>
                </a:xfrm>
                <a:prstGeom prst="rect">
                  <a:avLst/>
                </a:prstGeom>
                <a:blipFill>
                  <a:blip r:embed="rId16"/>
                  <a:stretch>
                    <a:fillRect l="-4717" t="-12766" r="-8491" b="-319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C1E08FE6-2663-5356-81CA-BA3DBCD61788}"/>
                    </a:ext>
                  </a:extLst>
                </p:cNvPr>
                <p:cNvSpPr txBox="1"/>
                <p:nvPr/>
              </p:nvSpPr>
              <p:spPr>
                <a:xfrm>
                  <a:off x="1902778" y="2479185"/>
                  <a:ext cx="950652" cy="505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en-US" sz="24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𝚺</m:t>
                        </m:r>
                        <m:r>
                          <a:rPr lang="en-US" altLang="en-US" sz="2400" b="1" i="1"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 </m:t>
                        </m:r>
                        <m:r>
                          <a:rPr lang="en-US" altLang="en-US" sz="2400" b="1" i="1" baseline="-25000" dirty="0">
                            <a:solidFill>
                              <a:srgbClr val="7030A0"/>
                            </a:solidFill>
                            <a:latin typeface="Cambria Math" panose="02040503050406030204" pitchFamily="18" charset="0"/>
                            <a:ea typeface="Cambria Math" panose="02040503050406030204" pitchFamily="18" charset="0"/>
                            <a:cs typeface="Calibri" panose="020F0502020204030204" pitchFamily="34" charset="0"/>
                          </a:rPr>
                          <m:t>𝒊</m:t>
                        </m:r>
                        <m:r>
                          <a:rPr lang="en-US" altLang="en-US" sz="2400"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m:t>
                        </m:r>
                        <m:r>
                          <a:rPr lang="en-US" altLang="en-US" sz="2400" b="1" i="1" baseline="-25000" dirty="0"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𝟏</m:t>
                        </m:r>
                      </m:oMath>
                    </m:oMathPara>
                  </a14:m>
                  <a:endParaRPr lang="en-US" sz="2400" baseline="-25000" dirty="0">
                    <a:solidFill>
                      <a:srgbClr val="7030A0"/>
                    </a:solidFill>
                  </a:endParaRPr>
                </a:p>
              </p:txBody>
            </p:sp>
          </mc:Choice>
          <mc:Fallback xmlns="">
            <p:sp>
              <p:nvSpPr>
                <p:cNvPr id="52" name="TextBox 51">
                  <a:extLst>
                    <a:ext uri="{FF2B5EF4-FFF2-40B4-BE49-F238E27FC236}">
                      <a16:creationId xmlns:a16="http://schemas.microsoft.com/office/drawing/2014/main" id="{C1E08FE6-2663-5356-81CA-BA3DBCD61788}"/>
                    </a:ext>
                  </a:extLst>
                </p:cNvPr>
                <p:cNvSpPr txBox="1">
                  <a:spLocks noRot="1" noChangeAspect="1" noMove="1" noResize="1" noEditPoints="1" noAdjustHandles="1" noChangeArrowheads="1" noChangeShapeType="1" noTextEdit="1"/>
                </p:cNvSpPr>
                <p:nvPr/>
              </p:nvSpPr>
              <p:spPr>
                <a:xfrm>
                  <a:off x="1902778" y="2479185"/>
                  <a:ext cx="950652" cy="505132"/>
                </a:xfrm>
                <a:prstGeom prst="rect">
                  <a:avLst/>
                </a:prstGeom>
                <a:blipFill>
                  <a:blip r:embed="rId13"/>
                  <a:stretch>
                    <a:fillRect l="-1587" b="-24324"/>
                  </a:stretch>
                </a:blipFill>
              </p:spPr>
              <p:txBody>
                <a:bodyPr/>
                <a:lstStyle/>
                <a:p>
                  <a:r>
                    <a:rPr lang="en-US">
                      <a:noFill/>
                    </a:rPr>
                    <a:t> </a:t>
                  </a:r>
                </a:p>
              </p:txBody>
            </p:sp>
          </mc:Fallback>
        </mc:AlternateContent>
      </p:grpSp>
    </p:spTree>
    <p:extLst>
      <p:ext uri="{BB962C8B-B14F-4D97-AF65-F5344CB8AC3E}">
        <p14:creationId xmlns:p14="http://schemas.microsoft.com/office/powerpoint/2010/main" val="5217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370344"/>
            <a:ext cx="8763000" cy="1077456"/>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Relativization – limits on diagonalization</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r>
              <a:rPr lang="en-US" sz="4000" b="1" dirty="0">
                <a:latin typeface="Calibri" panose="020F0502020204030204" pitchFamily="34" charset="0"/>
                <a:ea typeface="ＭＳ Ｐゴシック" charset="0"/>
                <a:cs typeface="Calibri" panose="020F0502020204030204" pitchFamily="34" charset="0"/>
              </a:rPr>
              <a:t>Barrier results, introspection</a:t>
            </a:r>
            <a:endParaRPr lang="en-US" sz="3200" b="1" dirty="0">
              <a:latin typeface="Calibri" panose="020F0502020204030204" pitchFamily="34" charset="0"/>
              <a:ea typeface="ＭＳ Ｐゴシック"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1752600"/>
                <a:ext cx="8458200" cy="4832092"/>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eaLnBrk="1" hangingPunct="1">
                  <a:buFontTx/>
                  <a:buNone/>
                </a:pP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[Baker-Gill-Solovay’75]</a:t>
                </a:r>
              </a:p>
              <a:p>
                <a:pPr algn="l" eaLnBrk="1" hangingPunct="1">
                  <a:buFontTx/>
                  <a:buNone/>
                </a:pPr>
                <a:r>
                  <a:rPr lang="en-US" altLang="en-US" sz="2800" dirty="0">
                    <a:solidFill>
                      <a:schemeClr val="tx1"/>
                    </a:solidFill>
                    <a:ea typeface="Cambria Math" panose="02040503050406030204" pitchFamily="18" charset="0"/>
                    <a:cs typeface="Calibri" panose="020F0502020204030204" pitchFamily="34" charset="0"/>
                  </a:rPr>
                  <a:t>     </a:t>
                </a:r>
                <a14:m>
                  <m:oMath xmlns:m="http://schemas.openxmlformats.org/officeDocument/2006/math">
                    <m:r>
                      <a:rPr lang="en-US" altLang="en-US" sz="2800"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oMath>
                </a14:m>
                <a:r>
                  <a:rPr lang="en-US" altLang="en-US"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A,B:   </a:t>
                </a:r>
                <a:r>
                  <a:rPr lang="en-US" alt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P</a:t>
                </a:r>
                <a:r>
                  <a:rPr lang="en-US" altLang="en-US" sz="2800" baseline="300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A </a:t>
                </a:r>
                <a:r>
                  <a:rPr lang="en-US" altLang="en-US"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NP</a:t>
                </a:r>
                <a:r>
                  <a:rPr lang="en-US" altLang="en-US" sz="2800" baseline="300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A</a:t>
                </a:r>
              </a:p>
              <a:p>
                <a:pPr algn="l" eaLnBrk="1" hangingPunct="1">
                  <a:buFontTx/>
                  <a:buNone/>
                </a:pPr>
                <a:r>
                  <a:rPr lang="en-US" altLang="en-US" sz="2800" baseline="30000"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P</a:t>
                </a:r>
                <a:r>
                  <a:rPr lang="en-US" altLang="en-US" sz="2800" baseline="300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B </a:t>
                </a:r>
                <a14:m>
                  <m:oMath xmlns:m="http://schemas.openxmlformats.org/officeDocument/2006/math">
                    <m:r>
                      <a:rPr lang="en-US" altLang="en-US" sz="2800" b="0" i="1" dirty="0"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oMath>
                </a14:m>
                <a:r>
                  <a:rPr lang="en-US" altLang="en-US" sz="28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NP</a:t>
                </a:r>
                <a:r>
                  <a:rPr lang="en-US" altLang="en-US" sz="2800" baseline="30000" dirty="0">
                    <a:solidFill>
                      <a:schemeClr val="tx1"/>
                    </a:solidFill>
                    <a:latin typeface="Calibri" panose="020F0502020204030204" pitchFamily="34" charset="0"/>
                    <a:ea typeface="ＭＳ Ｐゴシック" panose="020B0600070205080204" pitchFamily="34" charset="-128"/>
                    <a:cs typeface="Calibri" panose="020F0502020204030204" pitchFamily="34" charset="0"/>
                  </a:rPr>
                  <a:t>B</a:t>
                </a:r>
                <a:endPar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algn="l" eaLnBrk="1" hangingPunct="1">
                  <a:buFontTx/>
                  <a:buNone/>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Limits on simulation/diagonalization proofs, like </a:t>
                </a:r>
              </a:p>
              <a:p>
                <a:pPr algn="l" eaLnBrk="1" hangingPunct="1">
                  <a:buFontTx/>
                  <a:buNone/>
                </a:pP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[Hartmanis-Stearns’64, Cook’72]</a:t>
                </a:r>
              </a:p>
              <a:p>
                <a:pPr algn="l" eaLnBrk="1" hangingPunct="1"/>
                <a:endPar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endParaRPr>
              </a:p>
              <a:p>
                <a:pPr algn="l" eaLnBrk="1" hangingPunct="1"/>
                <a:r>
                  <a:rPr lang="en-US" altLang="en-US" sz="2800"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Barrier results</a:t>
                </a:r>
              </a:p>
              <a:p>
                <a:pPr algn="l" eaLnBrk="1" hangingPunct="1"/>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    </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Natural proof barrier </a:t>
                </a: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[Razborov-Rudich’94]</a:t>
                </a: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457200" indent="-457200" algn="l" eaLnBrk="1" hangingPunct="1">
                  <a:buFontTx/>
                  <a:buChar char="-"/>
                </a:pPr>
                <a:r>
                  <a:rPr lang="en-US" altLang="en-US" sz="2800" dirty="0" err="1">
                    <a:latin typeface="Calibri" panose="020F0502020204030204" pitchFamily="34" charset="0"/>
                    <a:ea typeface="ＭＳ Ｐゴシック" panose="020B0600070205080204" pitchFamily="34" charset="-128"/>
                    <a:cs typeface="Calibri" panose="020F0502020204030204" pitchFamily="34" charset="0"/>
                  </a:rPr>
                  <a:t>Algebrization</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 barrier </a:t>
                </a: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[Aaronson-W’08]</a:t>
                </a: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a:p>
                <a:pPr marL="457200" indent="-457200" algn="l" eaLnBrk="1" hangingPunct="1">
                  <a:buFontTx/>
                  <a:buChar char="-"/>
                </a:pPr>
                <a:r>
                  <a:rPr lang="en-US" altLang="en-US" sz="2800" dirty="0">
                    <a:latin typeface="Calibri" panose="020F0502020204030204" pitchFamily="34" charset="0"/>
                    <a:ea typeface="ＭＳ Ｐゴシック" panose="020B0600070205080204" pitchFamily="34" charset="-128"/>
                    <a:cs typeface="Calibri" panose="020F0502020204030204" pitchFamily="34" charset="0"/>
                  </a:rPr>
                  <a:t>Bypassing barriers </a:t>
                </a: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[Williams’11,…]</a:t>
                </a:r>
              </a:p>
              <a:p>
                <a:pPr marL="457200" indent="-457200" algn="l" eaLnBrk="1" hangingPunct="1">
                  <a:buFontTx/>
                  <a:buChar char="-"/>
                </a:pPr>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t>
                </a:r>
                <a:endParaRPr lang="en-US" altLang="en-US" sz="2800" dirty="0">
                  <a:latin typeface="Calibri" panose="020F0502020204030204" pitchFamily="34" charset="0"/>
                  <a:ea typeface="ＭＳ Ｐゴシック" panose="020B0600070205080204" pitchFamily="34" charset="-128"/>
                  <a:cs typeface="Calibri" panose="020F0502020204030204" pitchFamily="34" charset="0"/>
                </a:endParaRPr>
              </a:p>
            </p:txBody>
          </p:sp>
        </mc:Choice>
        <mc:Fallback>
          <p:sp>
            <p:nvSpPr>
              <p:cNvPr id="6" name="TextBox 5">
                <a:extLst>
                  <a:ext uri="{FF2B5EF4-FFF2-40B4-BE49-F238E27FC236}">
                    <a16:creationId xmlns:a16="http://schemas.microsoft.com/office/drawing/2014/main" id="{D0B7E6AD-8693-1E43-8C87-90E55EB63331}"/>
                  </a:ext>
                </a:extLst>
              </p:cNvPr>
              <p:cNvSpPr txBox="1">
                <a:spLocks noRot="1" noChangeAspect="1" noMove="1" noResize="1" noEditPoints="1" noAdjustHandles="1" noChangeArrowheads="1" noChangeShapeType="1" noTextEdit="1"/>
              </p:cNvSpPr>
              <p:nvPr/>
            </p:nvSpPr>
            <p:spPr bwMode="auto">
              <a:xfrm>
                <a:off x="228600" y="1752600"/>
                <a:ext cx="8458200" cy="4832092"/>
              </a:xfrm>
              <a:prstGeom prst="rect">
                <a:avLst/>
              </a:prstGeom>
              <a:blipFill>
                <a:blip r:embed="rId3"/>
                <a:stretch>
                  <a:fillRect l="-1502" t="-1575" b="-262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5847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0" y="1371600"/>
            <a:ext cx="9144000" cy="5262979"/>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b="1" dirty="0">
                <a:solidFill>
                  <a:schemeClr val="tx2"/>
                </a:solidFill>
                <a:latin typeface="Calibri" panose="020F0502020204030204" pitchFamily="34" charset="0"/>
                <a:cs typeface="Calibri" panose="020F0502020204030204" pitchFamily="34" charset="0"/>
              </a:rPr>
              <a:t>                       1939-1945 Hut 8, Bletchley Park</a:t>
            </a: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b="1" dirty="0">
              <a:solidFill>
                <a:schemeClr val="tx2"/>
              </a:solidFill>
              <a:latin typeface="Calibri" panose="020F0502020204030204" pitchFamily="34" charset="0"/>
              <a:cs typeface="Calibri" panose="020F0502020204030204" pitchFamily="34" charset="0"/>
            </a:endParaRP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Churchill: </a:t>
            </a:r>
            <a:r>
              <a:rPr lang="en-US" sz="2800" dirty="0">
                <a:latin typeface="Calibri" panose="020F0502020204030204" pitchFamily="34" charset="0"/>
                <a:cs typeface="Calibri" panose="020F0502020204030204" pitchFamily="34" charset="0"/>
              </a:rPr>
              <a:t>The greatest single contribution to victory in WWII </a:t>
            </a:r>
          </a:p>
        </p:txBody>
      </p:sp>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1524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Code breaking</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pic>
        <p:nvPicPr>
          <p:cNvPr id="1026" name="Picture 2" descr="Bombe (Turing)">
            <a:extLst>
              <a:ext uri="{FF2B5EF4-FFF2-40B4-BE49-F238E27FC236}">
                <a16:creationId xmlns:a16="http://schemas.microsoft.com/office/drawing/2014/main" id="{B8A34282-D48C-92B2-3891-F72F436DA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519" y="2362200"/>
            <a:ext cx="3427082" cy="25571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igma machine - Wikipedia">
            <a:extLst>
              <a:ext uri="{FF2B5EF4-FFF2-40B4-BE49-F238E27FC236}">
                <a16:creationId xmlns:a16="http://schemas.microsoft.com/office/drawing/2014/main" id="{4360BD21-16BD-7BA9-DA6C-1B7E374D8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7397"/>
            <a:ext cx="2349500" cy="2557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6A8C01-1581-F65F-1726-F368B8A6D8D7}"/>
              </a:ext>
            </a:extLst>
          </p:cNvPr>
          <p:cNvSpPr txBox="1"/>
          <p:nvPr/>
        </p:nvSpPr>
        <p:spPr>
          <a:xfrm>
            <a:off x="1371600" y="4981617"/>
            <a:ext cx="1143000" cy="400110"/>
          </a:xfrm>
          <a:prstGeom prst="rect">
            <a:avLst/>
          </a:prstGeom>
          <a:solidFill>
            <a:srgbClr val="FFFF00"/>
          </a:solidFill>
        </p:spPr>
        <p:txBody>
          <a:bodyPr wrap="square" rtlCol="0">
            <a:spAutoFit/>
          </a:bodyPr>
          <a:lstStyle/>
          <a:p>
            <a:pPr algn="l"/>
            <a:r>
              <a:rPr lang="en-US" sz="2000" b="1" dirty="0">
                <a:solidFill>
                  <a:srgbClr val="FF0000"/>
                </a:solidFill>
              </a:rPr>
              <a:t> </a:t>
            </a:r>
            <a:r>
              <a:rPr lang="en-US" sz="2000" b="1" dirty="0">
                <a:solidFill>
                  <a:srgbClr val="FF0000"/>
                </a:solidFill>
                <a:latin typeface="Calibri" panose="020F0502020204030204" pitchFamily="34" charset="0"/>
                <a:cs typeface="Calibri" panose="020F0502020204030204" pitchFamily="34" charset="0"/>
              </a:rPr>
              <a:t>Enigma</a:t>
            </a:r>
          </a:p>
        </p:txBody>
      </p:sp>
      <p:sp>
        <p:nvSpPr>
          <p:cNvPr id="7" name="TextBox 6">
            <a:extLst>
              <a:ext uri="{FF2B5EF4-FFF2-40B4-BE49-F238E27FC236}">
                <a16:creationId xmlns:a16="http://schemas.microsoft.com/office/drawing/2014/main" id="{520EC3D0-521F-D1CD-B235-31942B4CA50B}"/>
              </a:ext>
            </a:extLst>
          </p:cNvPr>
          <p:cNvSpPr txBox="1"/>
          <p:nvPr/>
        </p:nvSpPr>
        <p:spPr>
          <a:xfrm>
            <a:off x="5562600" y="4981617"/>
            <a:ext cx="1143000" cy="400110"/>
          </a:xfrm>
          <a:prstGeom prst="rect">
            <a:avLst/>
          </a:prstGeom>
          <a:solidFill>
            <a:srgbClr val="FFFF00"/>
          </a:solidFill>
        </p:spPr>
        <p:txBody>
          <a:bodyPr wrap="square" rtlCol="0">
            <a:spAutoFit/>
          </a:bodyPr>
          <a:lstStyle/>
          <a:p>
            <a:pPr algn="l"/>
            <a:r>
              <a:rPr lang="en-US" sz="2000" b="1" dirty="0">
                <a:solidFill>
                  <a:srgbClr val="FF0000"/>
                </a:solidFill>
                <a:latin typeface="Calibri" panose="020F0502020204030204" pitchFamily="34" charset="0"/>
                <a:cs typeface="Calibri" panose="020F0502020204030204" pitchFamily="34" charset="0"/>
              </a:rPr>
              <a:t>Bombe</a:t>
            </a:r>
          </a:p>
        </p:txBody>
      </p:sp>
      <p:sp>
        <p:nvSpPr>
          <p:cNvPr id="3" name="TextBox 2">
            <a:extLst>
              <a:ext uri="{FF2B5EF4-FFF2-40B4-BE49-F238E27FC236}">
                <a16:creationId xmlns:a16="http://schemas.microsoft.com/office/drawing/2014/main" id="{AD5DEB77-E347-C7B6-1EBC-40AFE02E1700}"/>
              </a:ext>
            </a:extLst>
          </p:cNvPr>
          <p:cNvSpPr txBox="1"/>
          <p:nvPr/>
        </p:nvSpPr>
        <p:spPr>
          <a:xfrm>
            <a:off x="4419599" y="5444013"/>
            <a:ext cx="3581401" cy="400110"/>
          </a:xfrm>
          <a:prstGeom prst="rect">
            <a:avLst/>
          </a:prstGeom>
          <a:solidFill>
            <a:schemeClr val="accent2"/>
          </a:solidFill>
        </p:spPr>
        <p:txBody>
          <a:bodyPr wrap="square" rtlCol="0">
            <a:spAutoFit/>
          </a:bodyPr>
          <a:lstStyle/>
          <a:p>
            <a:pPr algn="l"/>
            <a:r>
              <a:rPr lang="en-US" sz="2000" b="1" dirty="0">
                <a:solidFill>
                  <a:srgbClr val="FF0000"/>
                </a:solidFill>
                <a:latin typeface="Calibri" panose="020F0502020204030204" pitchFamily="34" charset="0"/>
                <a:cs typeface="Calibri" panose="020F0502020204030204" pitchFamily="34" charset="0"/>
              </a:rPr>
              <a:t>Brute force search for the key</a:t>
            </a:r>
          </a:p>
        </p:txBody>
      </p:sp>
      <p:sp>
        <p:nvSpPr>
          <p:cNvPr id="4" name="TextBox 3">
            <a:extLst>
              <a:ext uri="{FF2B5EF4-FFF2-40B4-BE49-F238E27FC236}">
                <a16:creationId xmlns:a16="http://schemas.microsoft.com/office/drawing/2014/main" id="{2590CF4C-218F-A88B-F8EE-401A6DBD3B9F}"/>
              </a:ext>
            </a:extLst>
          </p:cNvPr>
          <p:cNvSpPr txBox="1"/>
          <p:nvPr/>
        </p:nvSpPr>
        <p:spPr>
          <a:xfrm>
            <a:off x="7698697" y="5444013"/>
            <a:ext cx="1371601" cy="400110"/>
          </a:xfrm>
          <a:prstGeom prst="rect">
            <a:avLst/>
          </a:prstGeom>
          <a:solidFill>
            <a:schemeClr val="accent2"/>
          </a:solidFill>
        </p:spPr>
        <p:txBody>
          <a:bodyPr wrap="square" rtlCol="0">
            <a:spAutoFit/>
          </a:bodyPr>
          <a:lstStyle/>
          <a:p>
            <a:pPr algn="l"/>
            <a:r>
              <a:rPr lang="en-US" sz="2000" b="1" dirty="0">
                <a:solidFill>
                  <a:srgbClr val="FF0000"/>
                </a:solidFill>
                <a:latin typeface="Calibri" panose="020F0502020204030204" pitchFamily="34" charset="0"/>
                <a:cs typeface="Calibri" panose="020F0502020204030204" pitchFamily="34" charset="0"/>
              </a:rPr>
              <a:t>+ Theory</a:t>
            </a:r>
          </a:p>
        </p:txBody>
      </p:sp>
    </p:spTree>
    <p:extLst>
      <p:ext uri="{BB962C8B-B14F-4D97-AF65-F5344CB8AC3E}">
        <p14:creationId xmlns:p14="http://schemas.microsoft.com/office/powerpoint/2010/main" val="33148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302932" y="1905466"/>
            <a:ext cx="8845550" cy="4832092"/>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009900"/>
                </a:solidFill>
                <a:latin typeface="Calibri" panose="020F0502020204030204" pitchFamily="34" charset="0"/>
                <a:cs typeface="Calibri" panose="020F0502020204030204" pitchFamily="34" charset="0"/>
              </a:rPr>
              <a:t>[Good’1950] </a:t>
            </a:r>
            <a:r>
              <a:rPr lang="en-US" sz="2800" dirty="0">
                <a:latin typeface="Calibri" panose="020F0502020204030204" pitchFamily="34" charset="0"/>
                <a:cs typeface="Calibri" panose="020F0502020204030204" pitchFamily="34" charset="0"/>
              </a:rPr>
              <a:t> Probability and the </a:t>
            </a:r>
            <a:r>
              <a:rPr lang="en-US" sz="2800" dirty="0">
                <a:solidFill>
                  <a:srgbClr val="7030A0"/>
                </a:solidFill>
                <a:latin typeface="Calibri" panose="020F0502020204030204" pitchFamily="34" charset="0"/>
                <a:cs typeface="Calibri" panose="020F0502020204030204" pitchFamily="34" charset="0"/>
              </a:rPr>
              <a:t>weight of evidence</a:t>
            </a:r>
          </a:p>
          <a:p>
            <a:pPr algn="l"/>
            <a:r>
              <a:rPr lang="en-US" sz="2800" dirty="0">
                <a:solidFill>
                  <a:srgbClr val="009900"/>
                </a:solidFill>
                <a:latin typeface="Calibri" panose="020F0502020204030204" pitchFamily="34" charset="0"/>
                <a:cs typeface="Calibri" panose="020F0502020204030204" pitchFamily="34" charset="0"/>
              </a:rPr>
              <a:t>[Good’1953] </a:t>
            </a:r>
            <a:r>
              <a:rPr lang="en-US" sz="2800" dirty="0">
                <a:latin typeface="Calibri" panose="020F0502020204030204" pitchFamily="34" charset="0"/>
                <a:cs typeface="Calibri" panose="020F0502020204030204" pitchFamily="34" charset="0"/>
              </a:rPr>
              <a:t>The </a:t>
            </a:r>
            <a:r>
              <a:rPr lang="en-US" sz="2800" dirty="0">
                <a:solidFill>
                  <a:srgbClr val="7030A0"/>
                </a:solidFill>
                <a:latin typeface="Calibri" panose="020F0502020204030204" pitchFamily="34" charset="0"/>
                <a:cs typeface="Calibri" panose="020F0502020204030204" pitchFamily="34" charset="0"/>
              </a:rPr>
              <a:t>population frequencies</a:t>
            </a:r>
            <a:r>
              <a:rPr lang="en-US" sz="2800" dirty="0">
                <a:latin typeface="Calibri" panose="020F0502020204030204" pitchFamily="34" charset="0"/>
                <a:cs typeface="Calibri" panose="020F0502020204030204" pitchFamily="34" charset="0"/>
              </a:rPr>
              <a:t> of species</a:t>
            </a:r>
          </a:p>
          <a:p>
            <a:pPr algn="l"/>
            <a:r>
              <a:rPr lang="en-US" sz="2800" dirty="0">
                <a:latin typeface="Calibri" panose="020F0502020204030204" pitchFamily="34" charset="0"/>
                <a:cs typeface="Calibri" panose="020F0502020204030204" pitchFamily="34" charset="0"/>
              </a:rPr>
              <a:t>                       and the estimation of population parameters</a:t>
            </a: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[Good’1953] </a:t>
            </a:r>
            <a:r>
              <a:rPr lang="en-US" sz="2800" i="1" dirty="0">
                <a:latin typeface="Calibri" panose="020F0502020204030204" pitchFamily="34" charset="0"/>
                <a:cs typeface="Calibri" panose="020F0502020204030204" pitchFamily="34" charset="0"/>
              </a:rPr>
              <a:t>``The formula (2) was first suggested to me, together with an intuitive demonstration, by Dr A. M. Turing several years ago. Hence a very large part of the credit for the present paper should be given to him, and I am most grateful to him for allowing me to publish this work.’’</a:t>
            </a:r>
          </a:p>
          <a:p>
            <a:pPr algn="l"/>
            <a:endParaRPr lang="en-US" sz="2800" i="1" dirty="0">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[Good’1985] </a:t>
            </a:r>
            <a:r>
              <a:rPr lang="en-US" sz="2800" dirty="0">
                <a:latin typeface="Calibri" panose="020F0502020204030204" pitchFamily="34" charset="0"/>
                <a:cs typeface="Calibri" panose="020F0502020204030204" pitchFamily="34" charset="0"/>
              </a:rPr>
              <a:t> Weight of evidence: a brief survey</a:t>
            </a:r>
          </a:p>
        </p:txBody>
      </p:sp>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5334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Probability, statistics </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r>
              <a:rPr lang="en-US" sz="4000" b="1" dirty="0">
                <a:solidFill>
                  <a:schemeClr val="hlink"/>
                </a:solidFill>
                <a:latin typeface="Calibri" panose="020F0502020204030204" pitchFamily="34" charset="0"/>
                <a:ea typeface="ＭＳ Ｐゴシック" charset="0"/>
                <a:cs typeface="Calibri" panose="020F0502020204030204" pitchFamily="34" charset="0"/>
              </a:rPr>
              <a:t>and information theory </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09707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0" y="990600"/>
                <a:ext cx="9144000" cy="569386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chemeClr val="tx2"/>
                    </a:solidFill>
                    <a:latin typeface="Calibri" panose="020F0502020204030204" pitchFamily="34" charset="0"/>
                    <a:cs typeface="Calibri" panose="020F0502020204030204" pitchFamily="34" charset="0"/>
                  </a:rPr>
                  <a:t>Given</a:t>
                </a:r>
                <a:r>
                  <a:rPr lang="en-US" sz="2800" dirty="0">
                    <a:latin typeface="Calibri" panose="020F0502020204030204" pitchFamily="34" charset="0"/>
                    <a:cs typeface="Calibri" panose="020F0502020204030204" pitchFamily="34" charset="0"/>
                  </a:rPr>
                  <a:t>: </a:t>
                </a:r>
                <a:r>
                  <a:rPr lang="en-US" sz="2800" dirty="0">
                    <a:solidFill>
                      <a:srgbClr val="7030A0"/>
                    </a:solidFill>
                    <a:latin typeface="Calibri" panose="020F0502020204030204" pitchFamily="34" charset="0"/>
                    <a:cs typeface="Calibri" panose="020F0502020204030204" pitchFamily="34" charset="0"/>
                  </a:rPr>
                  <a:t>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iid</a:t>
                </a:r>
                <a:r>
                  <a:rPr lang="en-US" sz="2800" dirty="0">
                    <a:latin typeface="Calibri" panose="020F0502020204030204" pitchFamily="34" charset="0"/>
                    <a:cs typeface="Calibri" panose="020F0502020204030204" pitchFamily="34" charset="0"/>
                  </a:rPr>
                  <a:t> samples </a:t>
                </a:r>
                <a:r>
                  <a:rPr lang="en-US" sz="2800" dirty="0">
                    <a:solidFill>
                      <a:srgbClr val="7030A0"/>
                    </a:solidFill>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 from a distribution </a:t>
                </a:r>
                <a:r>
                  <a:rPr lang="en-US" sz="2800" dirty="0">
                    <a:solidFill>
                      <a:srgbClr val="7030A0"/>
                    </a:solidFill>
                    <a:latin typeface="Calibri" panose="020F0502020204030204" pitchFamily="34" charset="0"/>
                    <a:cs typeface="Calibri" panose="020F0502020204030204" pitchFamily="34" charset="0"/>
                  </a:rPr>
                  <a:t>D</a:t>
                </a:r>
                <a:r>
                  <a:rPr lang="en-US" sz="2800" dirty="0">
                    <a:latin typeface="Calibri" panose="020F0502020204030204" pitchFamily="34" charset="0"/>
                    <a:cs typeface="Calibri" panose="020F0502020204030204" pitchFamily="34" charset="0"/>
                  </a:rPr>
                  <a:t> on alphabet </a:t>
                </a:r>
                <a14:m>
                  <m:oMath xmlns:m="http://schemas.openxmlformats.org/officeDocument/2006/math">
                    <m:r>
                      <a:rPr lang="en-US" sz="2800"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𝛴</m:t>
                    </m:r>
                  </m:oMath>
                </a14:m>
                <a:r>
                  <a:rPr lang="en-US" sz="2800" dirty="0">
                    <a:latin typeface="Calibri" panose="020F0502020204030204" pitchFamily="34" charset="0"/>
                    <a:cs typeface="Calibri" panose="020F0502020204030204" pitchFamily="34" charset="0"/>
                  </a:rPr>
                  <a:t> </a:t>
                </a:r>
              </a:p>
              <a:p>
                <a:pPr algn="l"/>
                <a:r>
                  <a:rPr lang="en-US" sz="2800" dirty="0">
                    <a:solidFill>
                      <a:schemeClr val="tx2"/>
                    </a:solidFill>
                    <a:latin typeface="Calibri" panose="020F0502020204030204" pitchFamily="34" charset="0"/>
                    <a:cs typeface="Calibri" panose="020F0502020204030204" pitchFamily="34" charset="0"/>
                  </a:rPr>
                  <a:t>Task</a:t>
                </a:r>
                <a:r>
                  <a:rPr lang="en-US" sz="2800" dirty="0">
                    <a:latin typeface="Calibri" panose="020F0502020204030204" pitchFamily="34" charset="0"/>
                    <a:cs typeface="Calibri" panose="020F0502020204030204" pitchFamily="34" charset="0"/>
                  </a:rPr>
                  <a:t>: Estimate </a:t>
                </a:r>
                <a:r>
                  <a:rPr lang="en-US" sz="2800" dirty="0">
                    <a:solidFill>
                      <a:srgbClr val="7030A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for each </a:t>
                </a:r>
                <a:r>
                  <a:rPr lang="en-US" sz="2800" dirty="0">
                    <a:solidFill>
                      <a:srgbClr val="7030A0"/>
                    </a:solidFill>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 appearing </a:t>
                </a:r>
                <a:r>
                  <a:rPr lang="en-US" sz="2800" dirty="0">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times in </a:t>
                </a:r>
                <a:r>
                  <a:rPr lang="en-US" sz="2800" dirty="0">
                    <a:solidFill>
                      <a:srgbClr val="7030A0"/>
                    </a:solidFill>
                    <a:latin typeface="Calibri" panose="020F0502020204030204" pitchFamily="34" charset="0"/>
                    <a:cs typeface="Calibri" panose="020F0502020204030204" pitchFamily="34" charset="0"/>
                  </a:rPr>
                  <a:t>S</a:t>
                </a:r>
              </a:p>
              <a:p>
                <a:pPr algn="l"/>
                <a:r>
                  <a:rPr lang="en-US" sz="2800" dirty="0">
                    <a:solidFill>
                      <a:schemeClr val="tx2"/>
                    </a:solidFill>
                    <a:latin typeface="Calibri" panose="020F0502020204030204" pitchFamily="34" charset="0"/>
                    <a:cs typeface="Calibri" panose="020F0502020204030204" pitchFamily="34" charset="0"/>
                  </a:rPr>
                  <a:t>Twist</a:t>
                </a:r>
                <a:r>
                  <a:rPr lang="en-US" sz="2800" dirty="0">
                    <a:latin typeface="Calibri" panose="020F0502020204030204" pitchFamily="34" charset="0"/>
                    <a:cs typeface="Calibri" panose="020F0502020204030204" pitchFamily="34" charset="0"/>
                  </a:rPr>
                  <a:t>: </a:t>
                </a:r>
                <a14:m>
                  <m:oMath xmlns:m="http://schemas.openxmlformats.org/officeDocument/2006/math">
                    <m:r>
                      <a:rPr lang="en-US" sz="2800"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𝛴</m:t>
                    </m:r>
                  </m:oMath>
                </a14:m>
                <a:r>
                  <a:rPr lang="en-US" sz="2800" dirty="0">
                    <a:latin typeface="Calibri" panose="020F0502020204030204" pitchFamily="34" charset="0"/>
                    <a:cs typeface="Calibri" panose="020F0502020204030204" pitchFamily="34" charset="0"/>
                  </a:rPr>
                  <a:t> is unknown (e.g. German words, so |</a:t>
                </a:r>
                <a14:m>
                  <m:oMath xmlns:m="http://schemas.openxmlformats.org/officeDocument/2006/math">
                    <m:r>
                      <a:rPr lang="en-US" sz="2800" b="0" i="1" smtClean="0">
                        <a:solidFill>
                          <a:srgbClr val="7030A0"/>
                        </a:solidFill>
                        <a:latin typeface="Cambria Math" panose="02040503050406030204" pitchFamily="18" charset="0"/>
                        <a:ea typeface="Cambria Math" panose="02040503050406030204" pitchFamily="18" charset="0"/>
                        <a:cs typeface="Calibri" panose="020F0502020204030204" pitchFamily="34" charset="0"/>
                      </a:rPr>
                      <m:t>𝛴</m:t>
                    </m:r>
                  </m:oMath>
                </a14:m>
                <a:r>
                  <a:rPr lang="en-US" sz="2800" dirty="0">
                    <a:latin typeface="Calibri" panose="020F0502020204030204" pitchFamily="34" charset="0"/>
                    <a:cs typeface="Calibri" panose="020F0502020204030204" pitchFamily="34" charset="0"/>
                  </a:rPr>
                  <a:t>|&gt;&gt;</a:t>
                </a:r>
                <a:r>
                  <a:rPr lang="en-US" sz="2800" dirty="0">
                    <a:solidFill>
                      <a:srgbClr val="7030A0"/>
                    </a:solidFill>
                    <a:latin typeface="Calibri" panose="020F0502020204030204" pitchFamily="34" charset="0"/>
                    <a:cs typeface="Calibri" panose="020F0502020204030204" pitchFamily="34" charset="0"/>
                  </a:rPr>
                  <a:t>n</a:t>
                </a:r>
                <a:r>
                  <a:rPr lang="en-US" sz="2800" dirty="0">
                    <a:latin typeface="Calibri" panose="020F0502020204030204" pitchFamily="34" charset="0"/>
                    <a:cs typeface="Calibri" panose="020F0502020204030204" pitchFamily="34" charset="0"/>
                  </a:rPr>
                  <a:t>)</a:t>
                </a:r>
              </a:p>
              <a:p>
                <a:pPr algn="l"/>
                <a:r>
                  <a:rPr lang="en-US" sz="2800" dirty="0">
                    <a:solidFill>
                      <a:srgbClr val="009900"/>
                    </a:solidFill>
                    <a:latin typeface="Calibri" panose="020F0502020204030204" pitchFamily="34" charset="0"/>
                    <a:cs typeface="Calibri" panose="020F0502020204030204" pitchFamily="34" charset="0"/>
                  </a:rPr>
                  <a:t>[Good-Turing test] </a:t>
                </a:r>
                <a:r>
                  <a:rPr lang="en-US" sz="2800" dirty="0" err="1">
                    <a:solidFill>
                      <a:srgbClr val="7030A0"/>
                    </a:solidFill>
                    <a:latin typeface="Calibri" panose="020F0502020204030204" pitchFamily="34" charset="0"/>
                    <a:cs typeface="Calibri" panose="020F0502020204030204" pitchFamily="34" charset="0"/>
                  </a:rPr>
                  <a:t>n</a:t>
                </a:r>
                <a:r>
                  <a:rPr lang="en-US" sz="2800" baseline="-25000" dirty="0" err="1">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is the number of </a:t>
                </a:r>
                <a:r>
                  <a:rPr lang="en-US" sz="2800" dirty="0">
                    <a:solidFill>
                      <a:srgbClr val="7030A0"/>
                    </a:solidFill>
                    <a:latin typeface="Calibri" panose="020F0502020204030204" pitchFamily="34" charset="0"/>
                    <a:cs typeface="Calibri" panose="020F0502020204030204" pitchFamily="34" charset="0"/>
                  </a:rPr>
                  <a:t>s</a:t>
                </a:r>
                <a:r>
                  <a:rPr lang="en-US" sz="2800" dirty="0">
                    <a:latin typeface="Calibri" panose="020F0502020204030204" pitchFamily="34" charset="0"/>
                    <a:cs typeface="Calibri" panose="020F0502020204030204" pitchFamily="34" charset="0"/>
                  </a:rPr>
                  <a:t> appearing </a:t>
                </a:r>
                <a:r>
                  <a:rPr lang="en-US" sz="2800" dirty="0">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times</a:t>
                </a:r>
              </a:p>
              <a:p>
                <a:pPr algn="l"/>
                <a:r>
                  <a:rPr lang="en-US" sz="2800" dirty="0">
                    <a:solidFill>
                      <a:srgbClr val="009900"/>
                    </a:solidFill>
                    <a:latin typeface="Calibri" panose="020F0502020204030204" pitchFamily="34" charset="0"/>
                    <a:cs typeface="Calibri" panose="020F0502020204030204" pitchFamily="34" charset="0"/>
                  </a:rPr>
                  <a:t>                              </a:t>
                </a:r>
              </a:p>
              <a:p>
                <a:pPr algn="l"/>
                <a:r>
                  <a:rPr lang="en-US" sz="2800" dirty="0">
                    <a:solidFill>
                      <a:srgbClr val="009900"/>
                    </a:solidFill>
                    <a:latin typeface="Calibri" panose="020F0502020204030204" pitchFamily="34" charset="0"/>
                    <a:cs typeface="Calibri" panose="020F0502020204030204" pitchFamily="34" charset="0"/>
                  </a:rPr>
                  <a:t>                             </a:t>
                </a:r>
                <a:r>
                  <a:rPr lang="en-US" sz="2800" dirty="0">
                    <a:solidFill>
                      <a:srgbClr val="7030A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 [(</a:t>
                </a:r>
                <a:r>
                  <a:rPr lang="en-US" sz="2800" dirty="0">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+1)/</a:t>
                </a:r>
                <a:r>
                  <a:rPr lang="en-US" sz="2800" dirty="0">
                    <a:solidFill>
                      <a:srgbClr val="7030A0"/>
                    </a:solidFill>
                    <a:latin typeface="Calibri" panose="020F0502020204030204" pitchFamily="34" charset="0"/>
                    <a:cs typeface="Calibri" panose="020F0502020204030204" pitchFamily="34" charset="0"/>
                  </a:rPr>
                  <a:t>n</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n</a:t>
                </a:r>
                <a:r>
                  <a:rPr lang="en-US" sz="2800" baseline="-25000" dirty="0">
                    <a:solidFill>
                      <a:srgbClr val="7030A0"/>
                    </a:solidFill>
                    <a:latin typeface="Calibri" panose="020F0502020204030204" pitchFamily="34" charset="0"/>
                    <a:cs typeface="Calibri" panose="020F0502020204030204" pitchFamily="34" charset="0"/>
                  </a:rPr>
                  <a:t>k</a:t>
                </a:r>
                <a:r>
                  <a:rPr lang="en-US" sz="2800" baseline="-25000" dirty="0">
                    <a:latin typeface="Calibri" panose="020F0502020204030204" pitchFamily="34" charset="0"/>
                    <a:cs typeface="Calibri" panose="020F0502020204030204" pitchFamily="34" charset="0"/>
                  </a:rPr>
                  <a:t>+1</a:t>
                </a:r>
                <a:r>
                  <a:rPr lang="en-US" sz="2800" dirty="0">
                    <a:latin typeface="Calibri" panose="020F0502020204030204" pitchFamily="34" charset="0"/>
                    <a:cs typeface="Calibri" panose="020F0502020204030204" pitchFamily="34" charset="0"/>
                  </a:rPr>
                  <a:t>/</a:t>
                </a:r>
                <a:r>
                  <a:rPr lang="en-US" sz="2800" dirty="0" err="1">
                    <a:solidFill>
                      <a:srgbClr val="7030A0"/>
                    </a:solidFill>
                    <a:latin typeface="Calibri" panose="020F0502020204030204" pitchFamily="34" charset="0"/>
                    <a:cs typeface="Calibri" panose="020F0502020204030204" pitchFamily="34" charset="0"/>
                  </a:rPr>
                  <a:t>n</a:t>
                </a:r>
                <a:r>
                  <a:rPr lang="en-US" sz="2800" baseline="-25000" dirty="0" err="1">
                    <a:solidFill>
                      <a:srgbClr val="7030A0"/>
                    </a:solidFill>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a:t>
                </a:r>
                <a:endParaRPr lang="en-US" sz="2800" dirty="0">
                  <a:solidFill>
                    <a:srgbClr val="009900"/>
                  </a:solidFill>
                  <a:latin typeface="Calibri" panose="020F0502020204030204" pitchFamily="34" charset="0"/>
                  <a:cs typeface="Calibri" panose="020F0502020204030204" pitchFamily="34" charset="0"/>
                </a:endParaRP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[Orlitzky’2015] </a:t>
                </a:r>
                <a:r>
                  <a:rPr lang="en-US" sz="2800" dirty="0">
                    <a:latin typeface="Calibri" panose="020F0502020204030204" pitchFamily="34" charset="0"/>
                    <a:cs typeface="Calibri" panose="020F0502020204030204" pitchFamily="34" charset="0"/>
                  </a:rPr>
                  <a:t>Competitive probability estimation – </a:t>
                </a:r>
              </a:p>
              <a:p>
                <a:pPr algn="l"/>
                <a:r>
                  <a:rPr lang="en-US" sz="2800" dirty="0">
                    <a:latin typeface="Calibri" panose="020F0502020204030204" pitchFamily="34" charset="0"/>
                    <a:cs typeface="Calibri" panose="020F0502020204030204" pitchFamily="34" charset="0"/>
                  </a:rPr>
                  <a:t>                             why the Good-Turing test is good. </a:t>
                </a:r>
              </a:p>
              <a:p>
                <a:pPr algn="l"/>
                <a:r>
                  <a:rPr lang="en-US" sz="2800" dirty="0">
                    <a:solidFill>
                      <a:schemeClr val="tx2"/>
                    </a:solidFill>
                    <a:latin typeface="Calibri" panose="020F0502020204030204" pitchFamily="34" charset="0"/>
                    <a:cs typeface="Calibri" panose="020F0502020204030204" pitchFamily="34" charset="0"/>
                  </a:rPr>
                  <a:t>A variant is near optimal </a:t>
                </a:r>
                <a:r>
                  <a:rPr lang="en-US" sz="2800" i="1" dirty="0">
                    <a:solidFill>
                      <a:schemeClr val="tx2"/>
                    </a:solidFill>
                    <a:latin typeface="Calibri" panose="020F0502020204030204" pitchFamily="34" charset="0"/>
                    <a:cs typeface="Calibri" panose="020F0502020204030204" pitchFamily="34" charset="0"/>
                  </a:rPr>
                  <a:t>even knowing </a:t>
                </a:r>
                <a:r>
                  <a:rPr lang="en-US" sz="2800" dirty="0">
                    <a:solidFill>
                      <a:schemeClr val="tx2"/>
                    </a:solidFill>
                    <a:latin typeface="Calibri" panose="020F0502020204030204" pitchFamily="34" charset="0"/>
                    <a:cs typeface="Calibri" panose="020F0502020204030204" pitchFamily="34" charset="0"/>
                  </a:rPr>
                  <a:t>D.</a:t>
                </a: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C00000"/>
                    </a:solidFill>
                    <a:latin typeface="Calibri" panose="020F0502020204030204" pitchFamily="34" charset="0"/>
                    <a:cs typeface="Calibri" panose="020F0502020204030204" pitchFamily="34" charset="0"/>
                  </a:rPr>
                  <a:t>Statistics &amp; TCS</a:t>
                </a:r>
              </a:p>
              <a:p>
                <a:pPr algn="l"/>
                <a:r>
                  <a:rPr lang="en-US" altLang="en-US" sz="2800" dirty="0">
                    <a:solidFill>
                      <a:srgbClr val="7030A0"/>
                    </a:solidFill>
                    <a:latin typeface="Calibri" panose="020F0502020204030204" pitchFamily="34" charset="0"/>
                    <a:cs typeface="Calibri" panose="020F0502020204030204" pitchFamily="34" charset="0"/>
                  </a:rPr>
                  <a:t>Distribution testing and learning </a:t>
                </a:r>
                <a:r>
                  <a:rPr lang="en-US" altLang="en-US" sz="2800" dirty="0">
                    <a:latin typeface="Calibri" panose="020F0502020204030204" pitchFamily="34" charset="0"/>
                    <a:cs typeface="Calibri" panose="020F0502020204030204" pitchFamily="34" charset="0"/>
                  </a:rPr>
                  <a:t>(instance optimal, robust,…)</a:t>
                </a:r>
              </a:p>
            </p:txBody>
          </p:sp>
        </mc:Choice>
        <mc:Fallback>
          <p:sp>
            <p:nvSpPr>
              <p:cNvPr id="2" name="TextBox 1">
                <a:extLst>
                  <a:ext uri="{FF2B5EF4-FFF2-40B4-BE49-F238E27FC236}">
                    <a16:creationId xmlns:a16="http://schemas.microsoft.com/office/drawing/2014/main" id="{76104298-1B24-1FFC-9E4F-28D88AA4795F}"/>
                  </a:ext>
                </a:extLst>
              </p:cNvPr>
              <p:cNvSpPr txBox="1">
                <a:spLocks noRot="1" noChangeAspect="1" noMove="1" noResize="1" noEditPoints="1" noAdjustHandles="1" noChangeArrowheads="1" noChangeShapeType="1" noTextEdit="1"/>
              </p:cNvSpPr>
              <p:nvPr/>
            </p:nvSpPr>
            <p:spPr bwMode="auto">
              <a:xfrm>
                <a:off x="0" y="990600"/>
                <a:ext cx="9144000" cy="5693866"/>
              </a:xfrm>
              <a:prstGeom prst="rect">
                <a:avLst/>
              </a:prstGeom>
              <a:blipFill>
                <a:blip r:embed="rId3"/>
                <a:stretch>
                  <a:fillRect l="-1528" t="-1336" b="-178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Estimating population frequencies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99118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0" y="762000"/>
            <a:ext cx="9144000" cy="612475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chemeClr val="tx2"/>
                </a:solidFill>
                <a:latin typeface="Calibri" panose="020F0502020204030204" pitchFamily="34" charset="0"/>
                <a:cs typeface="Calibri" panose="020F0502020204030204" pitchFamily="34" charset="0"/>
              </a:rPr>
              <a:t>Given</a:t>
            </a:r>
            <a:r>
              <a:rPr lang="en-US" sz="2800" dirty="0">
                <a:latin typeface="Calibri" panose="020F0502020204030204" pitchFamily="34" charset="0"/>
                <a:cs typeface="Calibri" panose="020F0502020204030204" pitchFamily="34" charset="0"/>
              </a:rPr>
              <a:t>: Distributions</a:t>
            </a:r>
            <a:r>
              <a:rPr lang="en-US" sz="2800" dirty="0">
                <a:solidFill>
                  <a:srgbClr val="7030A0"/>
                </a:solidFill>
                <a:latin typeface="Calibri" panose="020F0502020204030204" pitchFamily="34" charset="0"/>
                <a:cs typeface="Calibri" panose="020F0502020204030204" pitchFamily="34" charset="0"/>
              </a:rPr>
              <a:t> P, Q</a:t>
            </a:r>
            <a:r>
              <a:rPr lang="en-US" sz="2800" dirty="0">
                <a:latin typeface="Calibri" panose="020F0502020204030204" pitchFamily="34" charset="0"/>
                <a:cs typeface="Calibri" panose="020F0502020204030204" pitchFamily="34" charset="0"/>
              </a:rPr>
              <a:t>,  Sample </a:t>
            </a:r>
            <a:r>
              <a:rPr lang="en-US" sz="2800" dirty="0">
                <a:solidFill>
                  <a:srgbClr val="7030A0"/>
                </a:solidFill>
                <a:latin typeface="Calibri" panose="020F0502020204030204" pitchFamily="34" charset="0"/>
                <a:cs typeface="Calibri" panose="020F0502020204030204" pitchFamily="34" charset="0"/>
              </a:rPr>
              <a:t>x </a:t>
            </a:r>
            <a:r>
              <a:rPr lang="en-US" sz="2800" dirty="0">
                <a:latin typeface="Calibri" panose="020F0502020204030204" pitchFamily="34" charset="0"/>
                <a:cs typeface="Calibri" panose="020F0502020204030204" pitchFamily="34" charset="0"/>
              </a:rPr>
              <a:t>from</a:t>
            </a:r>
            <a:r>
              <a:rPr lang="en-US" sz="2800" dirty="0">
                <a:solidFill>
                  <a:srgbClr val="7030A0"/>
                </a:solidFill>
                <a:latin typeface="Calibri" panose="020F0502020204030204" pitchFamily="34" charset="0"/>
                <a:cs typeface="Calibri" panose="020F0502020204030204" pitchFamily="34" charset="0"/>
              </a:rPr>
              <a:t> P</a:t>
            </a:r>
          </a:p>
          <a:p>
            <a:pPr algn="l"/>
            <a:r>
              <a:rPr lang="en-US" sz="2800" dirty="0">
                <a:solidFill>
                  <a:schemeClr val="tx2"/>
                </a:solidFill>
                <a:latin typeface="Calibri" panose="020F0502020204030204" pitchFamily="34" charset="0"/>
                <a:cs typeface="Calibri" panose="020F0502020204030204" pitchFamily="34" charset="0"/>
              </a:rPr>
              <a:t>Question</a:t>
            </a:r>
            <a:r>
              <a:rPr lang="en-US" sz="2800" dirty="0">
                <a:latin typeface="Calibri" panose="020F0502020204030204" pitchFamily="34" charset="0"/>
                <a:cs typeface="Calibri" panose="020F0502020204030204" pitchFamily="34" charset="0"/>
              </a:rPr>
              <a:t>: How much does x confirm </a:t>
            </a:r>
            <a:r>
              <a:rPr lang="en-US" sz="2800" dirty="0">
                <a:solidFill>
                  <a:srgbClr val="7030A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 over</a:t>
            </a:r>
            <a:r>
              <a:rPr lang="en-US" sz="2800" dirty="0">
                <a:solidFill>
                  <a:srgbClr val="7030A0"/>
                </a:solidFill>
                <a:latin typeface="Calibri" panose="020F0502020204030204" pitchFamily="34" charset="0"/>
                <a:cs typeface="Calibri" panose="020F0502020204030204" pitchFamily="34" charset="0"/>
              </a:rPr>
              <a:t> Q </a:t>
            </a:r>
            <a:endParaRPr lang="en-US" sz="2800" dirty="0">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              </a:t>
            </a:r>
          </a:p>
          <a:p>
            <a:pPr algn="l"/>
            <a:r>
              <a:rPr lang="en-US" sz="2800" dirty="0">
                <a:solidFill>
                  <a:schemeClr val="tx2"/>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 W(</a:t>
            </a:r>
            <a:r>
              <a:rPr lang="en-US" sz="2800" dirty="0" err="1">
                <a:solidFill>
                  <a:srgbClr val="7030A0"/>
                </a:solidFill>
                <a:latin typeface="Calibri" panose="020F0502020204030204" pitchFamily="34" charset="0"/>
                <a:cs typeface="Calibri" panose="020F0502020204030204" pitchFamily="34" charset="0"/>
              </a:rPr>
              <a:t>P</a:t>
            </a:r>
            <a:r>
              <a:rPr lang="en-US" sz="2800" dirty="0" err="1">
                <a:solidFill>
                  <a:schemeClr val="tx2"/>
                </a:solidFill>
                <a:latin typeface="Calibri" panose="020F0502020204030204" pitchFamily="34" charset="0"/>
                <a:cs typeface="Calibri" panose="020F0502020204030204" pitchFamily="34" charset="0"/>
              </a:rPr>
              <a:t>:</a:t>
            </a:r>
            <a:r>
              <a:rPr lang="en-US" sz="2800" dirty="0" err="1">
                <a:solidFill>
                  <a:srgbClr val="7030A0"/>
                </a:solidFill>
                <a:latin typeface="Calibri" panose="020F0502020204030204" pitchFamily="34" charset="0"/>
                <a:cs typeface="Calibri" panose="020F0502020204030204" pitchFamily="34" charset="0"/>
              </a:rPr>
              <a:t>x</a:t>
            </a:r>
            <a:r>
              <a:rPr lang="en-US" sz="2800" dirty="0">
                <a:latin typeface="Calibri" panose="020F0502020204030204" pitchFamily="34" charset="0"/>
                <a:cs typeface="Calibri" panose="020F0502020204030204" pitchFamily="34" charset="0"/>
              </a:rPr>
              <a:t>):  log </a:t>
            </a:r>
            <a:r>
              <a:rPr lang="en-US" sz="2800" dirty="0">
                <a:solidFill>
                  <a:srgbClr val="7030A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x</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Q</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x</a:t>
            </a:r>
            <a:r>
              <a:rPr lang="en-US" sz="2800" dirty="0">
                <a:latin typeface="Calibri" panose="020F0502020204030204" pitchFamily="34" charset="0"/>
                <a:cs typeface="Calibri" panose="020F0502020204030204" pitchFamily="34" charset="0"/>
              </a:rPr>
              <a:t>) </a:t>
            </a:r>
            <a:endParaRPr lang="en-US" sz="2800" dirty="0">
              <a:solidFill>
                <a:srgbClr val="009900"/>
              </a:solidFill>
              <a:latin typeface="Calibri" panose="020F0502020204030204" pitchFamily="34" charset="0"/>
              <a:cs typeface="Calibri" panose="020F0502020204030204" pitchFamily="34" charset="0"/>
            </a:endParaRP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[Turing’1940] </a:t>
            </a:r>
            <a:r>
              <a:rPr lang="en-US" sz="2800" dirty="0">
                <a:latin typeface="Calibri" panose="020F0502020204030204" pitchFamily="34" charset="0"/>
                <a:cs typeface="Calibri" panose="020F0502020204030204" pitchFamily="34" charset="0"/>
              </a:rPr>
              <a:t>Consider the distribution of W under </a:t>
            </a:r>
            <a:r>
              <a:rPr lang="en-US" sz="2800" dirty="0">
                <a:solidFill>
                  <a:srgbClr val="7030A0"/>
                </a:solidFill>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 </a:t>
            </a:r>
          </a:p>
          <a:p>
            <a:pPr algn="l"/>
            <a:r>
              <a:rPr lang="en-US" sz="2800" dirty="0">
                <a:latin typeface="Calibri" panose="020F0502020204030204" pitchFamily="34" charset="0"/>
                <a:cs typeface="Calibri" panose="020F0502020204030204" pitchFamily="34" charset="0"/>
              </a:rPr>
              <a:t>Expectation: </a:t>
            </a:r>
            <a:r>
              <a:rPr lang="en-US" sz="2800" i="1" dirty="0">
                <a:latin typeface="Calibri" panose="020F0502020204030204" pitchFamily="34" charset="0"/>
                <a:cs typeface="Calibri" panose="020F0502020204030204" pitchFamily="34" charset="0"/>
              </a:rPr>
              <a:t>KL-divergence</a:t>
            </a:r>
            <a:r>
              <a:rPr lang="en-US" sz="2800" dirty="0">
                <a:latin typeface="Calibri" panose="020F0502020204030204" pitchFamily="34" charset="0"/>
                <a:cs typeface="Calibri" panose="020F0502020204030204" pitchFamily="34" charset="0"/>
              </a:rPr>
              <a:t>.  Higher moments.</a:t>
            </a:r>
          </a:p>
          <a:p>
            <a:pPr algn="l"/>
            <a:r>
              <a:rPr lang="en-US" sz="2800" i="1" dirty="0">
                <a:latin typeface="Calibri" panose="020F0502020204030204" pitchFamily="34" charset="0"/>
                <a:cs typeface="Calibri" panose="020F0502020204030204" pitchFamily="34" charset="0"/>
              </a:rPr>
              <a:t>Hypothesis testing, Sequential analysis </a:t>
            </a:r>
            <a:r>
              <a:rPr lang="en-US" sz="2800" dirty="0">
                <a:solidFill>
                  <a:srgbClr val="009900"/>
                </a:solidFill>
                <a:latin typeface="Calibri" panose="020F0502020204030204" pitchFamily="34" charset="0"/>
                <a:cs typeface="Calibri" panose="020F0502020204030204" pitchFamily="34" charset="0"/>
              </a:rPr>
              <a:t>[Wald’1945]</a:t>
            </a: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C00000"/>
                </a:solidFill>
                <a:latin typeface="Calibri" panose="020F0502020204030204" pitchFamily="34" charset="0"/>
                <a:cs typeface="Calibri" panose="020F0502020204030204" pitchFamily="34" charset="0"/>
              </a:rPr>
              <a:t>Practice</a:t>
            </a:r>
            <a:r>
              <a:rPr lang="en-US" sz="2800" dirty="0">
                <a:latin typeface="Calibri" panose="020F0502020204030204" pitchFamily="34" charset="0"/>
                <a:cs typeface="Calibri" panose="020F0502020204030204" pitchFamily="34" charset="0"/>
              </a:rPr>
              <a:t>: Sequentially update search for Enigma keys. Crucial to efficiency of the Bombes and breaking Nazi Naval Enigma.</a:t>
            </a:r>
            <a:endParaRPr lang="en-US" sz="2800" i="1" dirty="0">
              <a:latin typeface="Calibri" panose="020F0502020204030204" pitchFamily="34" charset="0"/>
              <a:cs typeface="Calibri" panose="020F0502020204030204" pitchFamily="34" charset="0"/>
            </a:endParaRPr>
          </a:p>
          <a:p>
            <a:pPr algn="l"/>
            <a:endParaRPr lang="en-US" sz="2800" dirty="0">
              <a:solidFill>
                <a:srgbClr val="C00000"/>
              </a:solidFill>
              <a:latin typeface="Calibri" panose="020F0502020204030204" pitchFamily="34" charset="0"/>
              <a:cs typeface="Calibri" panose="020F0502020204030204" pitchFamily="34" charset="0"/>
            </a:endParaRPr>
          </a:p>
          <a:p>
            <a:pPr algn="l"/>
            <a:r>
              <a:rPr lang="en-US" sz="2800" dirty="0">
                <a:solidFill>
                  <a:srgbClr val="C00000"/>
                </a:solidFill>
                <a:latin typeface="Calibri" panose="020F0502020204030204" pitchFamily="34" charset="0"/>
                <a:cs typeface="Calibri" panose="020F0502020204030204" pitchFamily="34" charset="0"/>
              </a:rPr>
              <a:t>Theory</a:t>
            </a:r>
            <a:r>
              <a:rPr lang="en-US" sz="2800" dirty="0">
                <a:latin typeface="Calibri" panose="020F0502020204030204" pitchFamily="34" charset="0"/>
                <a:cs typeface="Calibri" panose="020F0502020204030204" pitchFamily="34" charset="0"/>
              </a:rPr>
              <a:t>: identities and inequalities on the distribution of W, many credited to Turing in Good’s book and papers.</a:t>
            </a:r>
          </a:p>
        </p:txBody>
      </p:sp>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Weight of evidence</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40475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04800" y="589301"/>
            <a:ext cx="8534400" cy="18288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Alan Turing 1912-1954</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20" name="TextBox 19"/>
          <p:cNvSpPr txBox="1">
            <a:spLocks noChangeArrowheads="1"/>
          </p:cNvSpPr>
          <p:nvPr/>
        </p:nvSpPr>
        <p:spPr bwMode="auto">
          <a:xfrm>
            <a:off x="304800" y="2439412"/>
            <a:ext cx="83820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400" dirty="0">
                <a:solidFill>
                  <a:schemeClr val="tx2"/>
                </a:solidFill>
                <a:latin typeface="Calibri" panose="020F0502020204030204" pitchFamily="34" charset="0"/>
                <a:cs typeface="Calibri" panose="020F0502020204030204" pitchFamily="34" charset="0"/>
              </a:rPr>
              <a:t>1931-33  Undergrad, Kings’ college, Cambridge</a:t>
            </a:r>
          </a:p>
          <a:p>
            <a:pPr algn="l"/>
            <a:r>
              <a:rPr lang="en-US" sz="2400" dirty="0">
                <a:solidFill>
                  <a:schemeClr val="tx2"/>
                </a:solidFill>
                <a:latin typeface="Calibri" panose="020F0502020204030204" pitchFamily="34" charset="0"/>
                <a:cs typeface="Calibri" panose="020F0502020204030204" pitchFamily="34" charset="0"/>
              </a:rPr>
              <a:t>1934-36   Fellow,  Kings’ college, Cambridge</a:t>
            </a:r>
          </a:p>
          <a:p>
            <a:pPr algn="l"/>
            <a:r>
              <a:rPr lang="en-US" sz="2400" dirty="0">
                <a:solidFill>
                  <a:schemeClr val="tx2"/>
                </a:solidFill>
                <a:latin typeface="Calibri" panose="020F0502020204030204" pitchFamily="34" charset="0"/>
                <a:cs typeface="Calibri" panose="020F0502020204030204" pitchFamily="34" charset="0"/>
              </a:rPr>
              <a:t>1937-38   Grad, Princeton, Alonso Church, PhD</a:t>
            </a:r>
          </a:p>
          <a:p>
            <a:pPr algn="l"/>
            <a:r>
              <a:rPr lang="en-US" sz="2400" dirty="0">
                <a:solidFill>
                  <a:schemeClr val="tx2"/>
                </a:solidFill>
                <a:latin typeface="Calibri" panose="020F0502020204030204" pitchFamily="34" charset="0"/>
                <a:cs typeface="Calibri" panose="020F0502020204030204" pitchFamily="34" charset="0"/>
              </a:rPr>
              <a:t>1939-45   Hut 8, Bletchley Park, Enigma</a:t>
            </a:r>
          </a:p>
          <a:p>
            <a:pPr algn="l"/>
            <a:r>
              <a:rPr lang="en-US" sz="2400" dirty="0">
                <a:solidFill>
                  <a:schemeClr val="tx2"/>
                </a:solidFill>
                <a:latin typeface="Calibri" panose="020F0502020204030204" pitchFamily="34" charset="0"/>
                <a:cs typeface="Calibri" panose="020F0502020204030204" pitchFamily="34" charset="0"/>
              </a:rPr>
              <a:t>1945-48   NPL, London, ACE computer</a:t>
            </a:r>
          </a:p>
          <a:p>
            <a:pPr algn="l"/>
            <a:r>
              <a:rPr lang="en-US" sz="2400" dirty="0">
                <a:solidFill>
                  <a:schemeClr val="tx2"/>
                </a:solidFill>
                <a:latin typeface="Calibri" panose="020F0502020204030204" pitchFamily="34" charset="0"/>
                <a:cs typeface="Calibri" panose="020F0502020204030204" pitchFamily="34" charset="0"/>
              </a:rPr>
              <a:t>1949-54   Victoria University,  Manchester </a:t>
            </a:r>
          </a:p>
          <a:p>
            <a:pPr algn="l"/>
            <a:endParaRPr lang="en-US" sz="2400" dirty="0">
              <a:solidFill>
                <a:schemeClr val="tx2"/>
              </a:solidFill>
              <a:latin typeface="Calibri" panose="020F0502020204030204" pitchFamily="34" charset="0"/>
              <a:cs typeface="Calibri" panose="020F0502020204030204" pitchFamily="34" charset="0"/>
            </a:endParaRPr>
          </a:p>
          <a:p>
            <a:pPr algn="l"/>
            <a:r>
              <a:rPr lang="en-US" sz="2400" dirty="0">
                <a:latin typeface="Calibri" panose="020F0502020204030204" pitchFamily="34" charset="0"/>
                <a:cs typeface="Calibri" panose="020F0502020204030204" pitchFamily="34" charset="0"/>
              </a:rPr>
              <a:t>A paper or two from each period, and related TCS work.</a:t>
            </a:r>
          </a:p>
          <a:p>
            <a:pPr algn="l"/>
            <a:endParaRPr lang="en-US" sz="2400" dirty="0">
              <a:latin typeface="Calibri" panose="020F0502020204030204" pitchFamily="34" charset="0"/>
              <a:cs typeface="Calibri" panose="020F0502020204030204" pitchFamily="34" charset="0"/>
            </a:endParaRPr>
          </a:p>
          <a:p>
            <a:pPr algn="l"/>
            <a:r>
              <a:rPr lang="en-US" sz="2400" dirty="0">
                <a:solidFill>
                  <a:srgbClr val="7030A0"/>
                </a:solidFill>
                <a:latin typeface="Calibri" panose="020F0502020204030204" pitchFamily="34" charset="0"/>
                <a:cs typeface="Calibri" panose="020F0502020204030204" pitchFamily="34" charset="0"/>
              </a:rPr>
              <a:t>Not mention</a:t>
            </a:r>
            <a:r>
              <a:rPr lang="en-US" sz="2400" dirty="0">
                <a:latin typeface="Calibri" panose="020F0502020204030204" pitchFamily="34" charset="0"/>
                <a:cs typeface="Calibri" panose="020F0502020204030204" pitchFamily="34" charset="0"/>
              </a:rPr>
              <a:t>: Computers, programming, Central Limit Theorem, LU decomposition, Encryption, Chess, Riemann Hypothesis, …</a:t>
            </a:r>
          </a:p>
        </p:txBody>
      </p:sp>
      <p:pic>
        <p:nvPicPr>
          <p:cNvPr id="76802" name="Picture 2">
            <a:extLst>
              <a:ext uri="{FF2B5EF4-FFF2-40B4-BE49-F238E27FC236}">
                <a16:creationId xmlns:a16="http://schemas.microsoft.com/office/drawing/2014/main" id="{6C100F2C-E88A-3A40-88CB-BA5860BB2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0369"/>
            <a:ext cx="1397000" cy="1898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SE 111, Fall 2004, Alan Turing">
            <a:extLst>
              <a:ext uri="{FF2B5EF4-FFF2-40B4-BE49-F238E27FC236}">
                <a16:creationId xmlns:a16="http://schemas.microsoft.com/office/drawing/2014/main" id="{3A4D277E-788B-BFF6-2498-2DE3B795D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9386" y="250368"/>
            <a:ext cx="1756014" cy="197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6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457200" y="1447800"/>
            <a:ext cx="8305800" cy="3539430"/>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1315F4"/>
                </a:solidFill>
                <a:latin typeface="Calibri" panose="020F0502020204030204" pitchFamily="34" charset="0"/>
                <a:cs typeface="Calibri" panose="020F0502020204030204" pitchFamily="34" charset="0"/>
              </a:rPr>
              <a:t>Victoria University, Manchester, 1949-54</a:t>
            </a:r>
          </a:p>
          <a:p>
            <a:pPr algn="l"/>
            <a:r>
              <a:rPr lang="en-US" sz="2800" dirty="0">
                <a:latin typeface="Calibri" panose="020F0502020204030204" pitchFamily="34" charset="0"/>
                <a:cs typeface="Calibri" panose="020F0502020204030204" pitchFamily="34" charset="0"/>
              </a:rPr>
              <a:t>(Manchester computer project)</a:t>
            </a:r>
          </a:p>
          <a:p>
            <a:pPr algn="l"/>
            <a:endParaRPr lang="en-US" sz="2800" dirty="0">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1953</a:t>
            </a:r>
            <a:r>
              <a:rPr lang="en-US" sz="2800" dirty="0">
                <a:solidFill>
                  <a:srgbClr val="1315F4"/>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Appointed</a:t>
            </a:r>
            <a:r>
              <a:rPr lang="en-US" sz="2800" dirty="0">
                <a:solidFill>
                  <a:srgbClr val="1315F4"/>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“Reader of Theory of Computation”</a:t>
            </a:r>
          </a:p>
          <a:p>
            <a:pPr algn="l"/>
            <a:endParaRPr lang="en-US" sz="2800" dirty="0">
              <a:solidFill>
                <a:srgbClr val="1315F4"/>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 ’1950] </a:t>
            </a:r>
            <a:r>
              <a:rPr lang="en-US" sz="2800" dirty="0">
                <a:latin typeface="Calibri" panose="020F0502020204030204" pitchFamily="34" charset="0"/>
                <a:cs typeface="Calibri" panose="020F0502020204030204" pitchFamily="34" charset="0"/>
              </a:rPr>
              <a:t>Computing machinery and intelligence</a:t>
            </a: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3048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Intelligence / Machine Learning</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171549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152400"/>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Probabilistic algorithms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152400" y="1066800"/>
            <a:ext cx="8991600" cy="5262979"/>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i="1" dirty="0">
                <a:latin typeface="Calibri" panose="020F0502020204030204" pitchFamily="34" charset="0"/>
                <a:cs typeface="Calibri" panose="020F0502020204030204" pitchFamily="34" charset="0"/>
              </a:rPr>
              <a:t>An interesting variant on the idea of a digital computer is a "digital computer with a random element”. These have instructions involving the </a:t>
            </a:r>
            <a:r>
              <a:rPr lang="en-US" sz="2800" i="1" dirty="0">
                <a:solidFill>
                  <a:schemeClr val="tx2"/>
                </a:solidFill>
                <a:latin typeface="Calibri" panose="020F0502020204030204" pitchFamily="34" charset="0"/>
                <a:cs typeface="Calibri" panose="020F0502020204030204" pitchFamily="34" charset="0"/>
              </a:rPr>
              <a:t>throwing of a die or some equivalent electronic process</a:t>
            </a:r>
            <a:r>
              <a:rPr lang="en-US" sz="2800" i="1" dirty="0">
                <a:latin typeface="Calibri" panose="020F0502020204030204" pitchFamily="34" charset="0"/>
                <a:cs typeface="Calibri" panose="020F0502020204030204" pitchFamily="34" charset="0"/>
              </a:rPr>
              <a:t>; one such instruction might for instance be, "Throw the die and put the resulting number into store 1000.”</a:t>
            </a:r>
          </a:p>
          <a:p>
            <a:pPr algn="l"/>
            <a:endParaRPr lang="en-US" sz="2800" i="1" dirty="0">
              <a:latin typeface="Calibri" panose="020F0502020204030204" pitchFamily="34" charset="0"/>
              <a:cs typeface="Calibri" panose="020F0502020204030204" pitchFamily="34" charset="0"/>
            </a:endParaRPr>
          </a:p>
          <a:p>
            <a:pPr algn="l"/>
            <a:r>
              <a:rPr lang="en-US" sz="2800" dirty="0">
                <a:solidFill>
                  <a:srgbClr val="7030A0"/>
                </a:solidFill>
                <a:highlight>
                  <a:srgbClr val="FFFFFF"/>
                </a:highlight>
                <a:latin typeface="Calibri" panose="020F0502020204030204" pitchFamily="34" charset="0"/>
                <a:cs typeface="Calibri" panose="020F0502020204030204" pitchFamily="34" charset="0"/>
              </a:rPr>
              <a:t>Suggested random sources in other papers: </a:t>
            </a:r>
          </a:p>
          <a:p>
            <a:pPr algn="l"/>
            <a:r>
              <a:rPr lang="en-US" sz="2800" b="0" i="1" dirty="0">
                <a:solidFill>
                  <a:schemeClr val="tx2"/>
                </a:solidFill>
                <a:effectLst/>
                <a:highlight>
                  <a:srgbClr val="FFFFFF"/>
                </a:highlight>
                <a:latin typeface="Calibri" panose="020F0502020204030204" pitchFamily="34" charset="0"/>
                <a:cs typeface="Calibri" panose="020F0502020204030204" pitchFamily="34" charset="0"/>
              </a:rPr>
              <a:t>Thermal noise, Roulette wheel, Radium,…</a:t>
            </a:r>
            <a:endParaRPr lang="en-US" sz="2800" b="0" dirty="0">
              <a:solidFill>
                <a:srgbClr val="2A2A2A"/>
              </a:solidFill>
              <a:effectLst/>
              <a:highlight>
                <a:srgbClr val="FFFFFF"/>
              </a:highlight>
              <a:latin typeface="Calibri" panose="020F0502020204030204" pitchFamily="34" charset="0"/>
              <a:cs typeface="Calibri" panose="020F0502020204030204" pitchFamily="34" charset="0"/>
            </a:endParaRPr>
          </a:p>
          <a:p>
            <a:pPr algn="l"/>
            <a:endParaRPr lang="en-US" sz="2800" i="1" dirty="0">
              <a:latin typeface="Calibri" panose="020F0502020204030204" pitchFamily="34" charset="0"/>
              <a:cs typeface="Calibri" panose="020F0502020204030204" pitchFamily="34" charset="0"/>
            </a:endParaRPr>
          </a:p>
          <a:p>
            <a:pPr algn="l"/>
            <a:endParaRPr lang="en-US" sz="2800" i="1" dirty="0">
              <a:latin typeface="Calibri" panose="020F0502020204030204" pitchFamily="34" charset="0"/>
              <a:cs typeface="Calibri" panose="020F0502020204030204" pitchFamily="34" charset="0"/>
            </a:endParaRPr>
          </a:p>
          <a:p>
            <a:pPr algn="l"/>
            <a:endParaRPr lang="en-US"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273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76200" y="0"/>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Pseudo-randomness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066800"/>
            <a:ext cx="9080500" cy="520142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1600" dirty="0">
                <a:highlight>
                  <a:srgbClr val="FFFFFF"/>
                </a:highlight>
                <a:cs typeface="Calibri" panose="020F0502020204030204" pitchFamily="34" charset="0"/>
              </a:rPr>
              <a:t>`` </a:t>
            </a: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It is not normally possible to determine from observing a machine whether it has a random element, for a similar effect can be produced by such </a:t>
            </a:r>
            <a:r>
              <a:rPr lang="en-US" sz="2800" b="0" i="1" dirty="0">
                <a:solidFill>
                  <a:schemeClr val="tx2"/>
                </a:solidFill>
                <a:effectLst/>
                <a:highlight>
                  <a:srgbClr val="FFFFFF"/>
                </a:highlight>
                <a:latin typeface="Calibri" panose="020F0502020204030204" pitchFamily="34" charset="0"/>
                <a:cs typeface="Calibri" panose="020F0502020204030204" pitchFamily="34" charset="0"/>
              </a:rPr>
              <a:t>devices</a:t>
            </a: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 as making the choices depend on the digits of the decimal for </a:t>
            </a:r>
            <a:r>
              <a:rPr lang="el-GR" sz="2800" b="0" i="1" dirty="0">
                <a:solidFill>
                  <a:srgbClr val="2A2A2A"/>
                </a:solidFill>
                <a:effectLst/>
                <a:highlight>
                  <a:srgbClr val="FFFFFF"/>
                </a:highlight>
                <a:latin typeface="Calibri" panose="020F0502020204030204" pitchFamily="34" charset="0"/>
                <a:cs typeface="Calibri" panose="020F0502020204030204" pitchFamily="34" charset="0"/>
              </a:rPr>
              <a:t>π.</a:t>
            </a: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a:t>
            </a:r>
          </a:p>
          <a:p>
            <a:pPr algn="l"/>
            <a:endParaRPr lang="en-US" sz="2800" i="1" dirty="0">
              <a:latin typeface="Calibri" panose="020F0502020204030204" pitchFamily="34" charset="0"/>
              <a:cs typeface="Calibri" panose="020F0502020204030204" pitchFamily="34" charset="0"/>
            </a:endParaRPr>
          </a:p>
          <a:p>
            <a:pPr algn="l"/>
            <a:r>
              <a:rPr lang="en-US" sz="2400" dirty="0">
                <a:solidFill>
                  <a:srgbClr val="009900"/>
                </a:solidFill>
                <a:latin typeface="Calibri" panose="020F0502020204030204" pitchFamily="34" charset="0"/>
                <a:cs typeface="Calibri" panose="020F0502020204030204" pitchFamily="34" charset="0"/>
              </a:rPr>
              <a:t>[</a:t>
            </a:r>
            <a:r>
              <a:rPr lang="en-US" sz="2400" dirty="0" err="1">
                <a:solidFill>
                  <a:srgbClr val="009900"/>
                </a:solidFill>
                <a:latin typeface="Calibri" panose="020F0502020204030204" pitchFamily="34" charset="0"/>
                <a:cs typeface="Calibri" panose="020F0502020204030204" pitchFamily="34" charset="0"/>
              </a:rPr>
              <a:t>Goldreich</a:t>
            </a:r>
            <a:r>
              <a:rPr lang="en-US" sz="2400" dirty="0">
                <a:solidFill>
                  <a:srgbClr val="009900"/>
                </a:solidFill>
                <a:latin typeface="Calibri" panose="020F0502020204030204" pitchFamily="34" charset="0"/>
                <a:cs typeface="Calibri" panose="020F0502020204030204" pitchFamily="34" charset="0"/>
              </a:rPr>
              <a:t>-Goldwasser-</a:t>
            </a:r>
            <a:r>
              <a:rPr lang="en-US" sz="2400" dirty="0" err="1">
                <a:solidFill>
                  <a:srgbClr val="009900"/>
                </a:solidFill>
                <a:latin typeface="Calibri" panose="020F0502020204030204" pitchFamily="34" charset="0"/>
                <a:cs typeface="Calibri" panose="020F0502020204030204" pitchFamily="34" charset="0"/>
              </a:rPr>
              <a:t>Micali</a:t>
            </a:r>
            <a:r>
              <a:rPr lang="en-US" sz="2400" dirty="0">
                <a:solidFill>
                  <a:srgbClr val="009900"/>
                </a:solidFill>
                <a:latin typeface="Calibri" panose="020F0502020204030204" pitchFamily="34" charset="0"/>
                <a:cs typeface="Calibri" panose="020F0502020204030204" pitchFamily="34" charset="0"/>
              </a:rPr>
              <a:t>’ 86] </a:t>
            </a:r>
            <a:r>
              <a:rPr lang="en-US" sz="2400" i="1" dirty="0">
                <a:solidFill>
                  <a:srgbClr val="009900"/>
                </a:solidFill>
                <a:latin typeface="Calibri" panose="020F0502020204030204" pitchFamily="34" charset="0"/>
                <a:cs typeface="Calibri" panose="020F0502020204030204" pitchFamily="34" charset="0"/>
              </a:rPr>
              <a:t>How to construct random functions.</a:t>
            </a:r>
          </a:p>
          <a:p>
            <a:pPr algn="l"/>
            <a:r>
              <a:rPr lang="en-US" sz="2800" i="1" dirty="0">
                <a:latin typeface="Calibri" panose="020F0502020204030204" pitchFamily="34" charset="0"/>
                <a:cs typeface="Calibri" panose="020F0502020204030204" pitchFamily="34" charset="0"/>
              </a:rPr>
              <a:t>``I have set up on the Manchester computer a small </a:t>
            </a:r>
            <a:r>
              <a:rPr lang="en-US" sz="2800" i="1" dirty="0" err="1">
                <a:latin typeface="Calibri" panose="020F0502020204030204" pitchFamily="34" charset="0"/>
                <a:cs typeface="Calibri" panose="020F0502020204030204" pitchFamily="34" charset="0"/>
              </a:rPr>
              <a:t>programme</a:t>
            </a:r>
            <a:r>
              <a:rPr lang="en-US" sz="2800" i="1" dirty="0">
                <a:latin typeface="Calibri" panose="020F0502020204030204" pitchFamily="34" charset="0"/>
                <a:cs typeface="Calibri" panose="020F0502020204030204" pitchFamily="34" charset="0"/>
              </a:rPr>
              <a:t> using only 1,000 units of storage, whereby the machine supplied with one sixteen-figure number replies with another within two seconds. I would defy anyone to learn from these replies sufficient about the </a:t>
            </a:r>
            <a:r>
              <a:rPr lang="en-US" sz="2800" i="1" dirty="0" err="1">
                <a:latin typeface="Calibri" panose="020F0502020204030204" pitchFamily="34" charset="0"/>
                <a:cs typeface="Calibri" panose="020F0502020204030204" pitchFamily="34" charset="0"/>
              </a:rPr>
              <a:t>programme</a:t>
            </a:r>
            <a:r>
              <a:rPr lang="en-US" sz="2800" i="1" dirty="0">
                <a:latin typeface="Calibri" panose="020F0502020204030204" pitchFamily="34" charset="0"/>
                <a:cs typeface="Calibri" panose="020F0502020204030204" pitchFamily="34" charset="0"/>
              </a:rPr>
              <a:t> to be able to predict any replies to untried values.’’</a:t>
            </a:r>
          </a:p>
        </p:txBody>
      </p:sp>
    </p:spTree>
    <p:extLst>
      <p:ext uri="{BB962C8B-B14F-4D97-AF65-F5344CB8AC3E}">
        <p14:creationId xmlns:p14="http://schemas.microsoft.com/office/powerpoint/2010/main" val="172083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76200" y="0"/>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Machine learning, education</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38100" y="990600"/>
            <a:ext cx="8801100" cy="569386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algn="l">
              <a:spcBef>
                <a:spcPts val="0"/>
              </a:spcBef>
              <a:spcAft>
                <a:spcPts val="0"/>
              </a:spcAft>
            </a:pPr>
            <a:r>
              <a:rPr lang="en-US" sz="2800"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How can machines learn, brain analogies:</a:t>
            </a:r>
            <a:endParaRPr lang="en-US" sz="2800" i="1" kern="0" dirty="0">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r>
              <a:rPr lang="en-US" sz="2800" i="1" kern="0" dirty="0">
                <a:latin typeface="Calibri" panose="020F0502020204030204" pitchFamily="34" charset="0"/>
                <a:ea typeface="Times New Roman" panose="02020603050405020304" pitchFamily="18" charset="0"/>
                <a:cs typeface="Calibri" panose="020F0502020204030204" pitchFamily="34" charset="0"/>
              </a:rPr>
              <a:t>“What we want is a machine that learns from </a:t>
            </a:r>
          </a:p>
          <a:p>
            <a:pPr marL="0" marR="0" algn="l">
              <a:spcBef>
                <a:spcPts val="0"/>
              </a:spcBef>
              <a:spcAft>
                <a:spcPts val="0"/>
              </a:spcAft>
            </a:pPr>
            <a:r>
              <a:rPr lang="en-US" sz="2800" i="1" kern="0" dirty="0">
                <a:latin typeface="Calibri" panose="020F0502020204030204" pitchFamily="34" charset="0"/>
                <a:ea typeface="Times New Roman" panose="02020603050405020304" pitchFamily="18" charset="0"/>
                <a:cs typeface="Calibri" panose="020F0502020204030204" pitchFamily="34" charset="0"/>
              </a:rPr>
              <a:t>experience. The possibility of the machine changing </a:t>
            </a:r>
          </a:p>
          <a:p>
            <a:pPr marL="0" marR="0" algn="l">
              <a:spcBef>
                <a:spcPts val="0"/>
              </a:spcBef>
              <a:spcAft>
                <a:spcPts val="0"/>
              </a:spcAft>
            </a:pPr>
            <a:r>
              <a:rPr lang="en-US" sz="2800" i="1" kern="0" dirty="0">
                <a:latin typeface="Calibri" panose="020F0502020204030204" pitchFamily="34" charset="0"/>
                <a:ea typeface="Times New Roman" panose="02020603050405020304" pitchFamily="18" charset="0"/>
                <a:cs typeface="Calibri" panose="020F0502020204030204" pitchFamily="34" charset="0"/>
              </a:rPr>
              <a:t>its own instructions provides the mechanism for that.”</a:t>
            </a:r>
            <a:endParaRPr lang="en-US" sz="2800" i="1" kern="0" dirty="0">
              <a:effectLst/>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endParaRPr lang="en-US" sz="2800" kern="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algn="l">
              <a:spcBef>
                <a:spcPts val="0"/>
              </a:spcBef>
              <a:spcAft>
                <a:spcPts val="0"/>
              </a:spcAft>
            </a:pPr>
            <a:r>
              <a:rPr lang="en-US" sz="2800"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Tolerance to errors: </a:t>
            </a:r>
            <a:r>
              <a:rPr lang="en-US" sz="2800" i="1" kern="0" dirty="0">
                <a:latin typeface="Calibri" panose="020F0502020204030204" pitchFamily="34" charset="0"/>
                <a:ea typeface="Times New Roman" panose="02020603050405020304" pitchFamily="18" charset="0"/>
                <a:cs typeface="Calibri" panose="020F0502020204030204" pitchFamily="34" charset="0"/>
              </a:rPr>
              <a:t>“If a machine is expected to be infallible, then it cannot be intelligent”</a:t>
            </a:r>
          </a:p>
          <a:p>
            <a:pPr marL="0" marR="0" algn="l">
              <a:spcBef>
                <a:spcPts val="0"/>
              </a:spcBef>
              <a:spcAft>
                <a:spcPts val="0"/>
              </a:spcAft>
            </a:pPr>
            <a:endParaRPr lang="en-US" sz="2800" kern="0" dirty="0">
              <a:solidFill>
                <a:schemeClr val="tx2"/>
              </a:solidFill>
              <a:latin typeface="Calibri" panose="020F0502020204030204" pitchFamily="34" charset="0"/>
              <a:ea typeface="Times New Roman" panose="02020603050405020304" pitchFamily="18" charset="0"/>
              <a:cs typeface="Calibri" panose="020F0502020204030204" pitchFamily="34" charset="0"/>
            </a:endParaRPr>
          </a:p>
          <a:p>
            <a:pPr marL="0" marR="0" algn="l">
              <a:spcBef>
                <a:spcPts val="0"/>
              </a:spcBef>
              <a:spcAft>
                <a:spcPts val="0"/>
              </a:spcAft>
            </a:pPr>
            <a:r>
              <a:rPr lang="en-US" sz="2800" kern="0" dirty="0">
                <a:solidFill>
                  <a:schemeClr val="tx2"/>
                </a:solidFill>
                <a:latin typeface="Calibri" panose="020F0502020204030204" pitchFamily="34" charset="0"/>
                <a:ea typeface="Times New Roman" panose="02020603050405020304" pitchFamily="18" charset="0"/>
                <a:cs typeface="Calibri" panose="020F0502020204030204" pitchFamily="34" charset="0"/>
              </a:rPr>
              <a:t>Analogy with child learning:</a:t>
            </a:r>
            <a:endParaRPr lang="en-US" sz="2800" i="1" u="sng" kern="0"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endParaRPr>
          </a:p>
          <a:p>
            <a:pPr algn="l" fontAlgn="base"/>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``We may notice three components,</a:t>
            </a:r>
          </a:p>
          <a:p>
            <a:pPr algn="l" fontAlgn="base">
              <a:buFont typeface="Arial" panose="020B0604020202020204" pitchFamily="34" charset="0"/>
              <a:buChar char="•"/>
            </a:pP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  The initial state of the mind, say at birth,</a:t>
            </a:r>
          </a:p>
          <a:p>
            <a:pPr algn="l" fontAlgn="base">
              <a:buFont typeface="Arial" panose="020B0604020202020204" pitchFamily="34" charset="0"/>
              <a:buChar char="•"/>
            </a:pP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  The education to which it has been subjected,</a:t>
            </a:r>
          </a:p>
          <a:p>
            <a:pPr algn="l" fontAlgn="base">
              <a:buFont typeface="Arial" panose="020B0604020202020204" pitchFamily="34" charset="0"/>
              <a:buChar char="•"/>
            </a:pPr>
            <a:r>
              <a:rPr lang="en-US" sz="2800" b="0" i="1" dirty="0">
                <a:solidFill>
                  <a:srgbClr val="2A2A2A"/>
                </a:solidFill>
                <a:effectLst/>
                <a:highlight>
                  <a:srgbClr val="FFFFFF"/>
                </a:highlight>
                <a:latin typeface="Calibri" panose="020F0502020204030204" pitchFamily="34" charset="0"/>
                <a:cs typeface="Calibri" panose="020F0502020204030204" pitchFamily="34" charset="0"/>
              </a:rPr>
              <a:t>  Other experience...to which it has been subjected.”</a:t>
            </a:r>
            <a:endParaRPr lang="en-US" sz="2800" u="sng" kern="0" dirty="0">
              <a:solidFill>
                <a:srgbClr val="0563C1"/>
              </a:solidFill>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 name="Picture 2" descr="Circuits of the Mind">
            <a:extLst>
              <a:ext uri="{FF2B5EF4-FFF2-40B4-BE49-F238E27FC236}">
                <a16:creationId xmlns:a16="http://schemas.microsoft.com/office/drawing/2014/main" id="{A347E1B4-60E4-62DA-C2A9-C8BECC66B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438" y="1464002"/>
            <a:ext cx="798579" cy="12534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obably Approximately Correct">
            <a:extLst>
              <a:ext uri="{FF2B5EF4-FFF2-40B4-BE49-F238E27FC236}">
                <a16:creationId xmlns:a16="http://schemas.microsoft.com/office/drawing/2014/main" id="{BF32C803-73C5-A94C-6D3D-1340AB732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456" y="3352800"/>
            <a:ext cx="833488" cy="12531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B3DBA818-F259-472F-C0A0-E5368E851E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5187923"/>
            <a:ext cx="825028" cy="125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4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152400"/>
            <a:ext cx="8534400" cy="1828800"/>
          </a:xfrm>
          <a:noFill/>
        </p:spPr>
        <p:txBody>
          <a:bodyPr/>
          <a:lstStyle/>
          <a:p>
            <a:r>
              <a:rPr lang="en-US" b="1" dirty="0">
                <a:solidFill>
                  <a:schemeClr val="hlink"/>
                </a:solidFill>
                <a:latin typeface="Calibri" panose="020F0502020204030204" pitchFamily="34" charset="0"/>
                <a:ea typeface="ＭＳ Ｐゴシック" charset="0"/>
                <a:cs typeface="Calibri" panose="020F0502020204030204" pitchFamily="34" charset="0"/>
              </a:rPr>
              <a:t>Intelligence</a:t>
            </a:r>
          </a:p>
        </p:txBody>
      </p:sp>
      <p:sp>
        <p:nvSpPr>
          <p:cNvPr id="7" name="TextBox 6">
            <a:extLst>
              <a:ext uri="{FF2B5EF4-FFF2-40B4-BE49-F238E27FC236}">
                <a16:creationId xmlns:a16="http://schemas.microsoft.com/office/drawing/2014/main" id="{DB13B88B-6471-874C-85FB-6D8CF54350EA}"/>
              </a:ext>
            </a:extLst>
          </p:cNvPr>
          <p:cNvSpPr txBox="1">
            <a:spLocks noChangeArrowheads="1"/>
          </p:cNvSpPr>
          <p:nvPr/>
        </p:nvSpPr>
        <p:spPr bwMode="auto">
          <a:xfrm>
            <a:off x="228600" y="1331893"/>
            <a:ext cx="8775700" cy="3108543"/>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2800" u="none" strike="noStrike" kern="1200" cap="none" spc="0" normalizeH="0" baseline="0" noProof="0" dirty="0">
                <a:ln>
                  <a:noFill/>
                </a:ln>
                <a:solidFill>
                  <a:srgbClr val="009900"/>
                </a:solidFill>
                <a:effectLst/>
                <a:uLnTx/>
                <a:uFillTx/>
                <a:latin typeface="Calibri" panose="020F0502020204030204" pitchFamily="34" charset="0"/>
                <a:cs typeface="Calibri" panose="020F0502020204030204" pitchFamily="34" charset="0"/>
              </a:rPr>
              <a:t>[Turing’1950] </a:t>
            </a:r>
            <a:r>
              <a:rPr kumimoji="0" lang="en-US" sz="280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Computing machinery and intelligence</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How to study the question </a:t>
            </a:r>
            <a:r>
              <a:rPr kumimoji="0" lang="en-US" sz="2800" i="0" u="none" strike="noStrike" kern="1200" cap="none" spc="0" normalizeH="0" baseline="0" noProof="0" dirty="0">
                <a:ln>
                  <a:noFill/>
                </a:ln>
                <a:solidFill>
                  <a:srgbClr val="1315F4"/>
                </a:solidFill>
                <a:effectLst/>
                <a:uLnTx/>
                <a:uFillTx/>
                <a:latin typeface="Calibri" panose="020F0502020204030204" pitchFamily="34" charset="0"/>
                <a:cs typeface="Calibri" panose="020F0502020204030204" pitchFamily="34" charset="0"/>
              </a:rPr>
              <a:t>“can machines think?” </a:t>
            </a:r>
          </a:p>
          <a:p>
            <a:pPr marL="514350" marR="0" lvl="0" indent="-514350" algn="l" defTabSz="914400" rtl="0" eaLnBrk="1" fontAlgn="base" latinLnBrk="0" hangingPunct="1">
              <a:lnSpc>
                <a:spcPct val="150000"/>
              </a:lnSpc>
              <a:spcBef>
                <a:spcPct val="0"/>
              </a:spcBef>
              <a:spcAft>
                <a:spcPct val="0"/>
              </a:spcAft>
              <a:buClrTx/>
              <a:buSzTx/>
              <a:buAutoNum type="arabicParenR"/>
              <a:tabLst/>
              <a:defRPr/>
            </a:pPr>
            <a:r>
              <a:rPr kumimoji="0" lang="en-US" alt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Define </a:t>
            </a:r>
            <a:r>
              <a:rPr kumimoji="0" lang="en-US" altLang="en-US" sz="28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machine</a:t>
            </a:r>
            <a:r>
              <a:rPr kumimoji="0" lang="en-US" alt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&amp;</a:t>
            </a:r>
            <a:r>
              <a:rPr kumimoji="0" lang="en-US" alt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altLang="en-US" sz="2800"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think.  </a:t>
            </a:r>
            <a:r>
              <a:rPr kumimoji="0" lang="en-US" altLang="en-US"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(philosophical/ontological)</a:t>
            </a:r>
            <a:endParaRPr lang="en-US" altLang="en-US" sz="2000" dirty="0">
              <a:solidFill>
                <a:srgbClr val="000000"/>
              </a:solidFill>
              <a:latin typeface="Calibri" panose="020F0502020204030204" pitchFamily="34" charset="0"/>
              <a:cs typeface="Calibri" panose="020F0502020204030204" pitchFamily="34" charset="0"/>
            </a:endParaRPr>
          </a:p>
          <a:p>
            <a:pPr marL="514350" marR="0" lvl="0" indent="-514350" algn="l" defTabSz="914400" rtl="0" eaLnBrk="1" fontAlgn="base" latinLnBrk="0" hangingPunct="1">
              <a:lnSpc>
                <a:spcPct val="150000"/>
              </a:lnSpc>
              <a:spcBef>
                <a:spcPct val="0"/>
              </a:spcBef>
              <a:spcAft>
                <a:spcPct val="0"/>
              </a:spcAft>
              <a:buClrTx/>
              <a:buSzTx/>
              <a:buAutoNum type="arabicParenR"/>
              <a:tabLst/>
              <a:defRPr/>
            </a:pPr>
            <a:r>
              <a:rPr kumimoji="0" 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Test it!                                </a:t>
            </a:r>
            <a:r>
              <a:rPr kumimoji="0" lang="en-US" altLang="en-US" sz="20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(operational/behavioral)</a:t>
            </a:r>
          </a:p>
          <a:p>
            <a:pPr marL="514350" marR="0" lvl="0" indent="-514350" algn="l" defTabSz="914400" rtl="0" eaLnBrk="1" fontAlgn="base" latinLnBrk="0" hangingPunct="1">
              <a:lnSpc>
                <a:spcPct val="100000"/>
              </a:lnSpc>
              <a:spcBef>
                <a:spcPct val="0"/>
              </a:spcBef>
              <a:spcAft>
                <a:spcPct val="0"/>
              </a:spcAft>
              <a:buClrTx/>
              <a:buSzTx/>
              <a:buFontTx/>
              <a:buAutoNum type="arabicParenR"/>
              <a:tabLst/>
              <a:defRPr/>
            </a:pPr>
            <a:endParaRPr kumimoji="0" 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E639E7E-0D35-5C3D-20AF-64A837A90F89}"/>
              </a:ext>
            </a:extLst>
          </p:cNvPr>
          <p:cNvSpPr txBox="1"/>
          <p:nvPr/>
        </p:nvSpPr>
        <p:spPr>
          <a:xfrm>
            <a:off x="152400" y="4267200"/>
            <a:ext cx="8775700" cy="224676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1) Objective, ontological </a:t>
            </a:r>
            <a:r>
              <a:rPr kumimoji="0" 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definitions may not be testable, falsifiable, have universal meaning,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2) Subjective, behavioral</a:t>
            </a:r>
            <a:r>
              <a:rPr kumimoji="0" lang="en-US" sz="280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rPr>
              <a:t> </a:t>
            </a:r>
            <a:r>
              <a:rPr kumimoji="0" 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definitions may be precise, testable, operational, useful, ..., </a:t>
            </a:r>
            <a:r>
              <a:rPr kumimoji="0" lang="en-US" sz="280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revolutionary</a:t>
            </a:r>
            <a:r>
              <a:rPr kumimoji="0" lang="en-US" sz="280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p:txBody>
      </p:sp>
      <p:cxnSp>
        <p:nvCxnSpPr>
          <p:cNvPr id="4" name="Straight Connector 3">
            <a:extLst>
              <a:ext uri="{FF2B5EF4-FFF2-40B4-BE49-F238E27FC236}">
                <a16:creationId xmlns:a16="http://schemas.microsoft.com/office/drawing/2014/main" id="{38F2DB80-DDC6-26FB-3DAE-36F8E74824AA}"/>
              </a:ext>
            </a:extLst>
          </p:cNvPr>
          <p:cNvCxnSpPr>
            <a:cxnSpLocks/>
          </p:cNvCxnSpPr>
          <p:nvPr/>
        </p:nvCxnSpPr>
        <p:spPr bwMode="auto">
          <a:xfrm flipV="1">
            <a:off x="304800" y="4267200"/>
            <a:ext cx="7543800" cy="990600"/>
          </a:xfrm>
          <a:prstGeom prst="line">
            <a:avLst/>
          </a:prstGeom>
          <a:noFill/>
          <a:ln w="793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27388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4F308E0-B605-CC46-ABA6-3B3BA2EEDBD9}"/>
              </a:ext>
            </a:extLst>
          </p:cNvPr>
          <p:cNvSpPr txBox="1"/>
          <p:nvPr/>
        </p:nvSpPr>
        <p:spPr>
          <a:xfrm>
            <a:off x="5021240" y="6269420"/>
            <a:ext cx="240296" cy="349140"/>
          </a:xfrm>
          <a:prstGeom prst="rect">
            <a:avLst/>
          </a:prstGeom>
          <a:solidFill>
            <a:schemeClr val="accent2"/>
          </a:solidFill>
        </p:spPr>
        <p:txBody>
          <a:bodyPr wrap="square" rtlCol="0">
            <a:spAutoFit/>
          </a:bodyPr>
          <a:lstStyle/>
          <a:p>
            <a:endParaRPr lang="en-US" dirty="0"/>
          </a:p>
        </p:txBody>
      </p:sp>
      <p:cxnSp>
        <p:nvCxnSpPr>
          <p:cNvPr id="3" name="Straight Connector 2">
            <a:extLst>
              <a:ext uri="{FF2B5EF4-FFF2-40B4-BE49-F238E27FC236}">
                <a16:creationId xmlns:a16="http://schemas.microsoft.com/office/drawing/2014/main" id="{37EB6571-AC84-974C-8531-B6229F374A09}"/>
              </a:ext>
            </a:extLst>
          </p:cNvPr>
          <p:cNvCxnSpPr>
            <a:cxnSpLocks/>
          </p:cNvCxnSpPr>
          <p:nvPr/>
        </p:nvCxnSpPr>
        <p:spPr bwMode="auto">
          <a:xfrm>
            <a:off x="4646874" y="1371600"/>
            <a:ext cx="0" cy="4151293"/>
          </a:xfrm>
          <a:prstGeom prst="line">
            <a:avLst/>
          </a:prstGeom>
          <a:noFill/>
          <a:ln w="5715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4703D90C-F9CA-A547-8CDA-953022D5D6A3}"/>
              </a:ext>
            </a:extLst>
          </p:cNvPr>
          <p:cNvCxnSpPr>
            <a:cxnSpLocks/>
          </p:cNvCxnSpPr>
          <p:nvPr/>
        </p:nvCxnSpPr>
        <p:spPr bwMode="auto">
          <a:xfrm flipH="1" flipV="1">
            <a:off x="228600" y="5522893"/>
            <a:ext cx="8784128" cy="7204"/>
          </a:xfrm>
          <a:prstGeom prst="line">
            <a:avLst/>
          </a:prstGeom>
          <a:noFill/>
          <a:ln w="57150" cap="flat" cmpd="sng" algn="ctr">
            <a:solidFill>
              <a:schemeClr val="tx1"/>
            </a:solidFill>
            <a:prstDash val="solid"/>
            <a:round/>
            <a:headEnd type="none" w="med" len="med"/>
            <a:tailEnd type="none" w="med" len="med"/>
          </a:ln>
          <a:effectLst/>
        </p:spPr>
      </p:cxnSp>
      <p:sp>
        <p:nvSpPr>
          <p:cNvPr id="108" name="TextBox 107">
            <a:extLst>
              <a:ext uri="{FF2B5EF4-FFF2-40B4-BE49-F238E27FC236}">
                <a16:creationId xmlns:a16="http://schemas.microsoft.com/office/drawing/2014/main" id="{4C796110-E16D-9B4B-952C-6EC3DB382A24}"/>
              </a:ext>
            </a:extLst>
          </p:cNvPr>
          <p:cNvSpPr txBox="1"/>
          <p:nvPr/>
        </p:nvSpPr>
        <p:spPr>
          <a:xfrm>
            <a:off x="1928765" y="488698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14" name="Text Box 53">
            <a:extLst>
              <a:ext uri="{FF2B5EF4-FFF2-40B4-BE49-F238E27FC236}">
                <a16:creationId xmlns:a16="http://schemas.microsoft.com/office/drawing/2014/main" id="{A4090006-327C-A145-94FE-8664CFD030C3}"/>
              </a:ext>
            </a:extLst>
          </p:cNvPr>
          <p:cNvSpPr txBox="1">
            <a:spLocks noChangeArrowheads="1"/>
          </p:cNvSpPr>
          <p:nvPr/>
        </p:nvSpPr>
        <p:spPr bwMode="auto">
          <a:xfrm>
            <a:off x="330026" y="5675293"/>
            <a:ext cx="84424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l" eaLnBrk="1" hangingPunct="1">
              <a:defRPr/>
            </a:pPr>
            <a:r>
              <a:rPr lang="en-US" altLang="en-US" sz="2800" dirty="0">
                <a:solidFill>
                  <a:srgbClr val="008000"/>
                </a:solidFill>
                <a:cs typeface="Calibri" panose="020F0502020204030204" pitchFamily="34" charset="0"/>
              </a:rPr>
              <a:t>“</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Definition”:  </a:t>
            </a:r>
            <a:r>
              <a:rPr lang="en-US" altLang="en-US" sz="2800" dirty="0">
                <a:solidFill>
                  <a:srgbClr val="FF0000"/>
                </a:solidFill>
                <a:ea typeface="ＭＳ Ｐゴシック" panose="020B0600070205080204" pitchFamily="34" charset="-128"/>
                <a:cs typeface="Calibri" panose="020F0502020204030204" pitchFamily="34" charset="0"/>
              </a:rPr>
              <a:t>Robot</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cs typeface="Calibri" panose="020F0502020204030204" pitchFamily="34" charset="0"/>
              </a:rPr>
              <a:t>is</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 </a:t>
            </a:r>
            <a:r>
              <a:rPr lang="en-US" altLang="en-US" sz="2800" dirty="0">
                <a:solidFill>
                  <a:srgbClr val="009900"/>
                </a:solidFill>
                <a:ea typeface="ＭＳ Ｐゴシック" panose="020B0600070205080204" pitchFamily="34" charset="-128"/>
                <a:cs typeface="Calibri" panose="020F0502020204030204" pitchFamily="34" charset="0"/>
              </a:rPr>
              <a:t>intelligent</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 if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for </a:t>
            </a:r>
            <a:r>
              <a:rPr kumimoji="0" lang="en-US" altLang="en-US" sz="2800" i="1"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every</a:t>
            </a:r>
            <a:r>
              <a:rPr kumimoji="0" lang="en-US" altLang="en-US" sz="2800" i="0"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ea typeface="ＭＳ Ｐゴシック" panose="020B0600070205080204" pitchFamily="34" charset="-128"/>
                <a:cs typeface="Calibri" panose="020F0502020204030204" pitchFamily="34" charset="0"/>
              </a:rPr>
              <a:t>human referee</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t>
            </a:r>
          </a:p>
        </p:txBody>
      </p:sp>
      <p:sp>
        <p:nvSpPr>
          <p:cNvPr id="129" name="TextBox 128">
            <a:extLst>
              <a:ext uri="{FF2B5EF4-FFF2-40B4-BE49-F238E27FC236}">
                <a16:creationId xmlns:a16="http://schemas.microsoft.com/office/drawing/2014/main" id="{A2045780-65D3-0F4E-AAEA-3131A43547F3}"/>
              </a:ext>
            </a:extLst>
          </p:cNvPr>
          <p:cNvSpPr txBox="1"/>
          <p:nvPr/>
        </p:nvSpPr>
        <p:spPr>
          <a:xfrm>
            <a:off x="6632547" y="4886980"/>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grpSp>
        <p:nvGrpSpPr>
          <p:cNvPr id="12" name="Group 11">
            <a:extLst>
              <a:ext uri="{FF2B5EF4-FFF2-40B4-BE49-F238E27FC236}">
                <a16:creationId xmlns:a16="http://schemas.microsoft.com/office/drawing/2014/main" id="{915D8D9E-3877-6A42-8E61-4107E2865DD1}"/>
              </a:ext>
            </a:extLst>
          </p:cNvPr>
          <p:cNvGrpSpPr/>
          <p:nvPr/>
        </p:nvGrpSpPr>
        <p:grpSpPr>
          <a:xfrm>
            <a:off x="4495800" y="6140424"/>
            <a:ext cx="1303198" cy="565176"/>
            <a:chOff x="6132878" y="6130244"/>
            <a:chExt cx="1303198" cy="565176"/>
          </a:xfrm>
        </p:grpSpPr>
        <p:sp>
          <p:nvSpPr>
            <p:cNvPr id="132" name="TextBox 131">
              <a:extLst>
                <a:ext uri="{FF2B5EF4-FFF2-40B4-BE49-F238E27FC236}">
                  <a16:creationId xmlns:a16="http://schemas.microsoft.com/office/drawing/2014/main" id="{DA9A7AF6-009A-034B-AF08-2CF29AF45EA6}"/>
                </a:ext>
              </a:extLst>
            </p:cNvPr>
            <p:cNvSpPr txBox="1"/>
            <p:nvPr/>
          </p:nvSpPr>
          <p:spPr>
            <a:xfrm>
              <a:off x="6132878" y="6135305"/>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33" name="TextBox 132">
              <a:extLst>
                <a:ext uri="{FF2B5EF4-FFF2-40B4-BE49-F238E27FC236}">
                  <a16:creationId xmlns:a16="http://schemas.microsoft.com/office/drawing/2014/main" id="{CBD396F1-F1D8-2E4B-AC16-552B305F2303}"/>
                </a:ext>
              </a:extLst>
            </p:cNvPr>
            <p:cNvSpPr txBox="1"/>
            <p:nvPr/>
          </p:nvSpPr>
          <p:spPr>
            <a:xfrm>
              <a:off x="6874297" y="6130244"/>
              <a:ext cx="561779" cy="523220"/>
            </a:xfrm>
            <a:prstGeom prst="rect">
              <a:avLst/>
            </a:prstGeom>
            <a:solidFill>
              <a:schemeClr val="bg2"/>
            </a:solidFill>
            <a:ln>
              <a:solidFill>
                <a:srgbClr val="FFFF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134" name="Text Box 57">
              <a:extLst>
                <a:ext uri="{FF2B5EF4-FFF2-40B4-BE49-F238E27FC236}">
                  <a16:creationId xmlns:a16="http://schemas.microsoft.com/office/drawing/2014/main" id="{FBEB1BEB-19B1-D744-8591-BC265FCC62E8}"/>
                </a:ext>
              </a:extLst>
            </p:cNvPr>
            <p:cNvSpPr txBox="1">
              <a:spLocks noChangeArrowheads="1"/>
            </p:cNvSpPr>
            <p:nvPr/>
          </p:nvSpPr>
          <p:spPr bwMode="auto">
            <a:xfrm>
              <a:off x="6587548" y="6172200"/>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sym typeface="Symbol" pitchFamily="2" charset="2"/>
                </a:rPr>
                <a:t></a:t>
              </a:r>
              <a:endParaRPr kumimoji="0" lang="en-US" altLang="en-US" sz="2800" b="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endParaRPr>
            </a:p>
          </p:txBody>
        </p:sp>
      </p:grpSp>
      <p:cxnSp>
        <p:nvCxnSpPr>
          <p:cNvPr id="49" name="Straight Arrow Connector 48">
            <a:extLst>
              <a:ext uri="{FF2B5EF4-FFF2-40B4-BE49-F238E27FC236}">
                <a16:creationId xmlns:a16="http://schemas.microsoft.com/office/drawing/2014/main" id="{E2E4DA5D-0627-F04B-AA70-3750BBFE00CC}"/>
              </a:ext>
            </a:extLst>
          </p:cNvPr>
          <p:cNvCxnSpPr>
            <a:cxnSpLocks/>
          </p:cNvCxnSpPr>
          <p:nvPr/>
        </p:nvCxnSpPr>
        <p:spPr bwMode="auto">
          <a:xfrm>
            <a:off x="2167789" y="4418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E1EC9A6-083C-5544-ABC4-67FD8EB06B8D}"/>
              </a:ext>
            </a:extLst>
          </p:cNvPr>
          <p:cNvCxnSpPr>
            <a:cxnSpLocks/>
          </p:cNvCxnSpPr>
          <p:nvPr/>
        </p:nvCxnSpPr>
        <p:spPr bwMode="auto">
          <a:xfrm>
            <a:off x="6871571" y="4418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pic>
        <p:nvPicPr>
          <p:cNvPr id="23" name="Picture 4" descr="Stick Figure Pictogram Man Typing On Keyboard Laptop Work Character Flat  Animation Stock Video - Download Video Clip Now - iStock">
            <a:extLst>
              <a:ext uri="{FF2B5EF4-FFF2-40B4-BE49-F238E27FC236}">
                <a16:creationId xmlns:a16="http://schemas.microsoft.com/office/drawing/2014/main" id="{6D7C75FB-62B3-4D4C-9FFB-DC05ADD399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00" t="37423" r="40510" b="18742"/>
          <a:stretch/>
        </p:blipFill>
        <p:spPr bwMode="auto">
          <a:xfrm>
            <a:off x="1524000" y="1467518"/>
            <a:ext cx="1519629" cy="118459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6" name="Picture 10" descr="Chatbot robot typing on a laptop computer sitting at a desk. Vector  illustration. Stock Vector | Adobe Stock">
            <a:extLst>
              <a:ext uri="{FF2B5EF4-FFF2-40B4-BE49-F238E27FC236}">
                <a16:creationId xmlns:a16="http://schemas.microsoft.com/office/drawing/2014/main" id="{10AE678B-BE7C-4140-A7A1-A91BDA420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1519629" cy="121691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20ABED7F-A8FF-A742-B849-B922C69E0E30}"/>
              </a:ext>
            </a:extLst>
          </p:cNvPr>
          <p:cNvGrpSpPr/>
          <p:nvPr/>
        </p:nvGrpSpPr>
        <p:grpSpPr>
          <a:xfrm>
            <a:off x="1752600" y="2807860"/>
            <a:ext cx="762000" cy="480281"/>
            <a:chOff x="1752600" y="2807860"/>
            <a:chExt cx="762000" cy="480281"/>
          </a:xfrm>
        </p:grpSpPr>
        <p:cxnSp>
          <p:nvCxnSpPr>
            <p:cNvPr id="27" name="Straight Arrow Connector 26">
              <a:extLst>
                <a:ext uri="{FF2B5EF4-FFF2-40B4-BE49-F238E27FC236}">
                  <a16:creationId xmlns:a16="http://schemas.microsoft.com/office/drawing/2014/main" id="{BD581959-6503-0D4B-98C8-E80F5B3BF411}"/>
                </a:ext>
              </a:extLst>
            </p:cNvPr>
            <p:cNvCxnSpPr>
              <a:cxnSpLocks/>
            </p:cNvCxnSpPr>
            <p:nvPr/>
          </p:nvCxnSpPr>
          <p:spPr bwMode="auto">
            <a:xfrm>
              <a:off x="1943437" y="2819400"/>
              <a:ext cx="0" cy="468741"/>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1E12592F-4E50-0545-A372-08C18B574363}"/>
                </a:ext>
              </a:extLst>
            </p:cNvPr>
            <p:cNvCxnSpPr>
              <a:cxnSpLocks/>
            </p:cNvCxnSpPr>
            <p:nvPr/>
          </p:nvCxnSpPr>
          <p:spPr bwMode="auto">
            <a:xfrm>
              <a:off x="2514600" y="2819400"/>
              <a:ext cx="0" cy="468741"/>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18AADA8-2EAF-6D41-9375-DF1480FD0F13}"/>
                </a:ext>
              </a:extLst>
            </p:cNvPr>
            <p:cNvCxnSpPr>
              <a:cxnSpLocks/>
            </p:cNvCxnSpPr>
            <p:nvPr/>
          </p:nvCxnSpPr>
          <p:spPr bwMode="auto">
            <a:xfrm flipV="1">
              <a:off x="1752600" y="2807860"/>
              <a:ext cx="0" cy="468740"/>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45D49EA6-2669-AE4E-981F-1A41691EC0A7}"/>
                </a:ext>
              </a:extLst>
            </p:cNvPr>
            <p:cNvCxnSpPr>
              <a:cxnSpLocks/>
            </p:cNvCxnSpPr>
            <p:nvPr/>
          </p:nvCxnSpPr>
          <p:spPr bwMode="auto">
            <a:xfrm flipV="1">
              <a:off x="2362200" y="2819400"/>
              <a:ext cx="0" cy="457200"/>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7988B5A5-7303-5E4F-AC4E-25F95094434A}"/>
              </a:ext>
            </a:extLst>
          </p:cNvPr>
          <p:cNvGrpSpPr/>
          <p:nvPr/>
        </p:nvGrpSpPr>
        <p:grpSpPr>
          <a:xfrm>
            <a:off x="6400800" y="2819400"/>
            <a:ext cx="762000" cy="480281"/>
            <a:chOff x="1752600" y="2807860"/>
            <a:chExt cx="762000" cy="480281"/>
          </a:xfrm>
        </p:grpSpPr>
        <p:cxnSp>
          <p:nvCxnSpPr>
            <p:cNvPr id="41" name="Straight Arrow Connector 40">
              <a:extLst>
                <a:ext uri="{FF2B5EF4-FFF2-40B4-BE49-F238E27FC236}">
                  <a16:creationId xmlns:a16="http://schemas.microsoft.com/office/drawing/2014/main" id="{29F29FE0-B5B9-9346-9E70-9008CFEFD06E}"/>
                </a:ext>
              </a:extLst>
            </p:cNvPr>
            <p:cNvCxnSpPr>
              <a:cxnSpLocks/>
            </p:cNvCxnSpPr>
            <p:nvPr/>
          </p:nvCxnSpPr>
          <p:spPr bwMode="auto">
            <a:xfrm>
              <a:off x="1943437" y="2819400"/>
              <a:ext cx="0" cy="468741"/>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3BB6A783-EF11-DC48-9C37-5487876234D4}"/>
                </a:ext>
              </a:extLst>
            </p:cNvPr>
            <p:cNvCxnSpPr>
              <a:cxnSpLocks/>
            </p:cNvCxnSpPr>
            <p:nvPr/>
          </p:nvCxnSpPr>
          <p:spPr bwMode="auto">
            <a:xfrm>
              <a:off x="2514600" y="2819400"/>
              <a:ext cx="0" cy="468741"/>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91449132-9810-7846-A9D5-D70166E61C2D}"/>
                </a:ext>
              </a:extLst>
            </p:cNvPr>
            <p:cNvCxnSpPr>
              <a:cxnSpLocks/>
            </p:cNvCxnSpPr>
            <p:nvPr/>
          </p:nvCxnSpPr>
          <p:spPr bwMode="auto">
            <a:xfrm flipV="1">
              <a:off x="1752600" y="2807860"/>
              <a:ext cx="0" cy="468740"/>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6A9F60A-F9C6-264C-BF26-4C631924100B}"/>
                </a:ext>
              </a:extLst>
            </p:cNvPr>
            <p:cNvCxnSpPr>
              <a:cxnSpLocks/>
            </p:cNvCxnSpPr>
            <p:nvPr/>
          </p:nvCxnSpPr>
          <p:spPr bwMode="auto">
            <a:xfrm flipV="1">
              <a:off x="2362200" y="2819400"/>
              <a:ext cx="0" cy="457200"/>
            </a:xfrm>
            <a:prstGeom prst="straightConnector1">
              <a:avLst/>
            </a:prstGeom>
            <a:ln w="38100">
              <a:solidFill>
                <a:schemeClr val="tx2"/>
              </a:solidFill>
              <a:headEnd type="none" w="med" len="med"/>
              <a:tailEnd type="triangle"/>
            </a:ln>
          </p:spPr>
          <p:style>
            <a:lnRef idx="1">
              <a:schemeClr val="dk1"/>
            </a:lnRef>
            <a:fillRef idx="0">
              <a:schemeClr val="dk1"/>
            </a:fillRef>
            <a:effectRef idx="0">
              <a:schemeClr val="dk1"/>
            </a:effectRef>
            <a:fontRef idx="minor">
              <a:schemeClr val="tx1"/>
            </a:fontRef>
          </p:style>
        </p:cxnSp>
      </p:grpSp>
      <p:pic>
        <p:nvPicPr>
          <p:cNvPr id="54" name="Picture 8" descr="Female Judge Stock Illustrations – 1,891 Female Judge Stock Illustrations,  Vectors &amp; Clipart - Dreamstime">
            <a:extLst>
              <a:ext uri="{FF2B5EF4-FFF2-40B4-BE49-F238E27FC236}">
                <a16:creationId xmlns:a16="http://schemas.microsoft.com/office/drawing/2014/main" id="{E5AC62AE-BA04-1849-8095-8144803AF0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 t="1" r="3053" b="19637"/>
          <a:stretch/>
        </p:blipFill>
        <p:spPr bwMode="auto">
          <a:xfrm>
            <a:off x="1600200" y="3327221"/>
            <a:ext cx="1418657" cy="101617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5" name="Picture 8" descr="Female Judge Stock Illustrations – 1,891 Female Judge Stock Illustrations,  Vectors &amp; Clipart - Dreamstime">
            <a:extLst>
              <a:ext uri="{FF2B5EF4-FFF2-40B4-BE49-F238E27FC236}">
                <a16:creationId xmlns:a16="http://schemas.microsoft.com/office/drawing/2014/main" id="{E8BD7985-E762-3344-AC15-E5C645AA6B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7" t="1" r="3053" b="19637"/>
          <a:stretch/>
        </p:blipFill>
        <p:spPr bwMode="auto">
          <a:xfrm>
            <a:off x="6172200" y="3352800"/>
            <a:ext cx="1418657" cy="101617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6E6F0840-6867-E10E-28DF-DAF885B0CFAD}"/>
              </a:ext>
            </a:extLst>
          </p:cNvPr>
          <p:cNvSpPr txBox="1">
            <a:spLocks noChangeArrowheads="1"/>
          </p:cNvSpPr>
          <p:nvPr/>
        </p:nvSpPr>
        <p:spPr bwMode="auto">
          <a:xfrm>
            <a:off x="76200" y="209256"/>
            <a:ext cx="8860329" cy="1162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6" charset="-128"/>
                <a:cs typeface="ＭＳ Ｐゴシック" pitchFamily="-106" charset="-128"/>
              </a:defRPr>
            </a:lvl1pPr>
            <a:lvl2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Unicode MS" pitchFamily="-106" charset="0"/>
                <a:ea typeface="ＭＳ Ｐゴシック" pitchFamily="-106" charset="-128"/>
                <a:cs typeface="ＭＳ Ｐゴシック" pitchFamily="-106" charset="-128"/>
              </a:defRPr>
            </a:lvl5pPr>
            <a:lvl6pPr marL="457200" algn="ctr" rtl="0" eaLnBrk="0" fontAlgn="base" hangingPunct="0">
              <a:spcBef>
                <a:spcPct val="0"/>
              </a:spcBef>
              <a:spcAft>
                <a:spcPct val="0"/>
              </a:spcAft>
              <a:defRPr sz="4400">
                <a:solidFill>
                  <a:schemeClr val="tx2"/>
                </a:solidFill>
                <a:latin typeface="Arial Unicode MS" pitchFamily="-106" charset="0"/>
              </a:defRPr>
            </a:lvl6pPr>
            <a:lvl7pPr marL="914400" algn="ctr" rtl="0" eaLnBrk="0" fontAlgn="base" hangingPunct="0">
              <a:spcBef>
                <a:spcPct val="0"/>
              </a:spcBef>
              <a:spcAft>
                <a:spcPct val="0"/>
              </a:spcAft>
              <a:defRPr sz="4400">
                <a:solidFill>
                  <a:schemeClr val="tx2"/>
                </a:solidFill>
                <a:latin typeface="Arial Unicode MS" pitchFamily="-106" charset="0"/>
              </a:defRPr>
            </a:lvl7pPr>
            <a:lvl8pPr marL="1371600" algn="ctr" rtl="0" eaLnBrk="0" fontAlgn="base" hangingPunct="0">
              <a:spcBef>
                <a:spcPct val="0"/>
              </a:spcBef>
              <a:spcAft>
                <a:spcPct val="0"/>
              </a:spcAft>
              <a:defRPr sz="4400">
                <a:solidFill>
                  <a:schemeClr val="tx2"/>
                </a:solidFill>
                <a:latin typeface="Arial Unicode MS" pitchFamily="-106" charset="0"/>
              </a:defRPr>
            </a:lvl8pPr>
            <a:lvl9pPr marL="1828800" algn="ctr" rtl="0" eaLnBrk="0" fontAlgn="base" hangingPunct="0">
              <a:spcBef>
                <a:spcPct val="0"/>
              </a:spcBef>
              <a:spcAft>
                <a:spcPct val="0"/>
              </a:spcAft>
              <a:defRPr sz="4400">
                <a:solidFill>
                  <a:schemeClr val="tx2"/>
                </a:solidFill>
                <a:latin typeface="Arial Unicode MS" pitchFamily="-106" charset="0"/>
              </a:defRPr>
            </a:lvl9pPr>
          </a:lstStyle>
          <a:p>
            <a:r>
              <a:rPr lang="en-US" altLang="en-US" sz="3600" b="1" ker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Turing’s test: the imitation game</a:t>
            </a:r>
            <a:endParaRPr lang="en-US" altLang="en-US" sz="3600" b="1" kern="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7" name="TextBox 1">
            <a:extLst>
              <a:ext uri="{FF2B5EF4-FFF2-40B4-BE49-F238E27FC236}">
                <a16:creationId xmlns:a16="http://schemas.microsoft.com/office/drawing/2014/main" id="{4DB08F98-01F6-4FA6-A1F7-FC3FEC9E7040}"/>
              </a:ext>
            </a:extLst>
          </p:cNvPr>
          <p:cNvSpPr txBox="1">
            <a:spLocks noChangeArrowheads="1"/>
          </p:cNvSpPr>
          <p:nvPr/>
        </p:nvSpPr>
        <p:spPr bwMode="auto">
          <a:xfrm>
            <a:off x="768218" y="228596"/>
            <a:ext cx="12772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[Turing ‘50]</a:t>
            </a:r>
          </a:p>
        </p:txBody>
      </p:sp>
    </p:spTree>
    <p:extLst>
      <p:ext uri="{BB962C8B-B14F-4D97-AF65-F5344CB8AC3E}">
        <p14:creationId xmlns:p14="http://schemas.microsoft.com/office/powerpoint/2010/main" val="1304021094"/>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76ED0C-79A7-A541-9588-1369C255DBD8}"/>
              </a:ext>
            </a:extLst>
          </p:cNvPr>
          <p:cNvSpPr txBox="1"/>
          <p:nvPr/>
        </p:nvSpPr>
        <p:spPr>
          <a:xfrm>
            <a:off x="3048000" y="2057400"/>
            <a:ext cx="1828800" cy="453611"/>
          </a:xfrm>
          <a:prstGeom prst="rect">
            <a:avLst/>
          </a:prstGeom>
          <a:solidFill>
            <a:srgbClr val="FFFF00"/>
          </a:solidFill>
        </p:spPr>
        <p:txBody>
          <a:bodyPr wrap="square" rtlCol="0">
            <a:spAutoFit/>
          </a:bodyPr>
          <a:lstStyle/>
          <a:p>
            <a:endParaRPr lang="en-US" b="1" dirty="0"/>
          </a:p>
        </p:txBody>
      </p:sp>
      <p:sp>
        <p:nvSpPr>
          <p:cNvPr id="22529" name="Rectangle 2"/>
          <p:cNvSpPr>
            <a:spLocks noGrp="1" noChangeArrowheads="1"/>
          </p:cNvSpPr>
          <p:nvPr>
            <p:ph type="ctrTitle"/>
          </p:nvPr>
        </p:nvSpPr>
        <p:spPr>
          <a:xfrm>
            <a:off x="304800" y="381000"/>
            <a:ext cx="8534400" cy="1828800"/>
          </a:xfrm>
          <a:noFill/>
        </p:spPr>
        <p:txBody>
          <a:bodyPr/>
          <a:lstStyle/>
          <a:p>
            <a:r>
              <a:rPr lang="en-US" sz="4800" b="1" dirty="0">
                <a:solidFill>
                  <a:srgbClr val="FF0000"/>
                </a:solidFill>
                <a:latin typeface="Calibri" panose="020F0502020204030204" pitchFamily="34" charset="0"/>
                <a:ea typeface="ＭＳ Ｐゴシック" charset="0"/>
                <a:cs typeface="Calibri" panose="020F0502020204030204" pitchFamily="34" charset="0"/>
              </a:rPr>
              <a:t>TCS: Precise Imitation Games</a:t>
            </a:r>
            <a:br>
              <a:rPr lang="en-US" sz="4000" b="1" dirty="0">
                <a:solidFill>
                  <a:srgbClr val="1315F4"/>
                </a:solidFill>
                <a:latin typeface="Calibri" panose="020F0502020204030204" pitchFamily="34" charset="0"/>
                <a:ea typeface="ＭＳ Ｐゴシック" charset="0"/>
                <a:cs typeface="Calibri" panose="020F0502020204030204" pitchFamily="34" charset="0"/>
              </a:rPr>
            </a:br>
            <a:endParaRPr lang="en-US" sz="4000" b="1" dirty="0">
              <a:solidFill>
                <a:srgbClr val="1315F4"/>
              </a:solidFill>
              <a:latin typeface="Calibri" panose="020F0502020204030204" pitchFamily="34" charset="0"/>
              <a:ea typeface="ＭＳ Ｐゴシック" charset="0"/>
              <a:cs typeface="Calibri" panose="020F0502020204030204" pitchFamily="34" charset="0"/>
            </a:endParaRPr>
          </a:p>
        </p:txBody>
      </p:sp>
      <p:sp>
        <p:nvSpPr>
          <p:cNvPr id="3" name="TextBox 2">
            <a:extLst>
              <a:ext uri="{FF2B5EF4-FFF2-40B4-BE49-F238E27FC236}">
                <a16:creationId xmlns:a16="http://schemas.microsoft.com/office/drawing/2014/main" id="{C2DEDBFA-864C-E347-B8CA-B9FC6F70D4A7}"/>
              </a:ext>
            </a:extLst>
          </p:cNvPr>
          <p:cNvSpPr txBox="1">
            <a:spLocks noChangeArrowheads="1"/>
          </p:cNvSpPr>
          <p:nvPr/>
        </p:nvSpPr>
        <p:spPr bwMode="auto">
          <a:xfrm>
            <a:off x="304800" y="1524000"/>
            <a:ext cx="86868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3000" dirty="0">
                <a:solidFill>
                  <a:srgbClr val="009900"/>
                </a:solidFill>
                <a:latin typeface="Calibri" panose="020F0502020204030204" pitchFamily="34" charset="0"/>
                <a:cs typeface="Calibri" panose="020F0502020204030204" pitchFamily="34" charset="0"/>
              </a:rPr>
              <a:t>Paradigm:</a:t>
            </a:r>
            <a:r>
              <a:rPr lang="en-US" sz="3000" dirty="0">
                <a:solidFill>
                  <a:srgbClr val="C00000"/>
                </a:solidFill>
                <a:latin typeface="Calibri" panose="020F0502020204030204" pitchFamily="34" charset="0"/>
                <a:cs typeface="Calibri" panose="020F0502020204030204" pitchFamily="34" charset="0"/>
              </a:rPr>
              <a:t> two things are the </a:t>
            </a:r>
            <a:r>
              <a:rPr lang="en-US" sz="3000" i="1" dirty="0">
                <a:solidFill>
                  <a:srgbClr val="C00000"/>
                </a:solidFill>
                <a:latin typeface="Calibri" panose="020F0502020204030204" pitchFamily="34" charset="0"/>
                <a:cs typeface="Calibri" panose="020F0502020204030204" pitchFamily="34" charset="0"/>
              </a:rPr>
              <a:t>same</a:t>
            </a:r>
            <a:r>
              <a:rPr lang="en-US" sz="3000" dirty="0">
                <a:solidFill>
                  <a:srgbClr val="C00000"/>
                </a:solidFill>
                <a:latin typeface="Calibri" panose="020F0502020204030204" pitchFamily="34" charset="0"/>
                <a:cs typeface="Calibri" panose="020F0502020204030204" pitchFamily="34" charset="0"/>
              </a:rPr>
              <a:t> if they cannot be told apart by any reasonable test</a:t>
            </a:r>
          </a:p>
          <a:p>
            <a:pPr algn="l"/>
            <a:endParaRPr lang="en-US" sz="3000" dirty="0">
              <a:solidFill>
                <a:srgbClr val="7030A0"/>
              </a:solidFill>
              <a:latin typeface="Calibri" panose="020F0502020204030204" pitchFamily="34" charset="0"/>
              <a:cs typeface="Calibri" panose="020F0502020204030204" pitchFamily="34" charset="0"/>
            </a:endParaRPr>
          </a:p>
          <a:p>
            <a:pPr algn="l"/>
            <a:r>
              <a:rPr lang="en-US" sz="3000" dirty="0">
                <a:solidFill>
                  <a:srgbClr val="7030A0"/>
                </a:solidFill>
                <a:latin typeface="Calibri" panose="020F0502020204030204" pitchFamily="34" charset="0"/>
                <a:cs typeface="Calibri" panose="020F0502020204030204" pitchFamily="34" charset="0"/>
              </a:rPr>
              <a:t>Right</a:t>
            </a:r>
            <a:r>
              <a:rPr lang="en-US" sz="3000" dirty="0">
                <a:solidFill>
                  <a:srgbClr val="000000"/>
                </a:solidFill>
                <a:latin typeface="Calibri" panose="020F0502020204030204" pitchFamily="34" charset="0"/>
                <a:cs typeface="Calibri" panose="020F0502020204030204" pitchFamily="34" charset="0"/>
              </a:rPr>
              <a:t> definitions of central notions - primary </a:t>
            </a:r>
          </a:p>
          <a:p>
            <a:pPr algn="l"/>
            <a:r>
              <a:rPr lang="en-US" sz="3000" dirty="0">
                <a:solidFill>
                  <a:srgbClr val="000000"/>
                </a:solidFill>
                <a:latin typeface="Calibri" panose="020F0502020204030204" pitchFamily="34" charset="0"/>
                <a:cs typeface="Calibri" panose="020F0502020204030204" pitchFamily="34" charset="0"/>
              </a:rPr>
              <a:t>Theorems, proofs, constructions  - follow</a:t>
            </a:r>
          </a:p>
          <a:p>
            <a:pPr algn="l"/>
            <a:endParaRPr lang="en-US" sz="3000" dirty="0">
              <a:solidFill>
                <a:srgbClr val="000000"/>
              </a:solidFill>
              <a:latin typeface="Calibri" panose="020F0502020204030204" pitchFamily="34" charset="0"/>
              <a:cs typeface="Calibri" panose="020F0502020204030204" pitchFamily="34" charset="0"/>
            </a:endParaRPr>
          </a:p>
          <a:p>
            <a:pPr algn="l"/>
            <a:r>
              <a:rPr lang="en-US" sz="3000" dirty="0">
                <a:solidFill>
                  <a:srgbClr val="000000"/>
                </a:solidFill>
                <a:latin typeface="Calibri" panose="020F0502020204030204" pitchFamily="34" charset="0"/>
                <a:cs typeface="Calibri" panose="020F0502020204030204" pitchFamily="34" charset="0"/>
              </a:rPr>
              <a:t>Power of the </a:t>
            </a:r>
            <a:r>
              <a:rPr lang="en-US" sz="3000" dirty="0">
                <a:solidFill>
                  <a:srgbClr val="009900"/>
                </a:solidFill>
                <a:latin typeface="Calibri" panose="020F0502020204030204" pitchFamily="34" charset="0"/>
                <a:cs typeface="Calibri" panose="020F0502020204030204" pitchFamily="34" charset="0"/>
              </a:rPr>
              <a:t>Imitation Game </a:t>
            </a:r>
            <a:r>
              <a:rPr lang="en-US" sz="3000" dirty="0">
                <a:solidFill>
                  <a:srgbClr val="000000"/>
                </a:solidFill>
                <a:latin typeface="Calibri" panose="020F0502020204030204" pitchFamily="34" charset="0"/>
                <a:cs typeface="Calibri" panose="020F0502020204030204" pitchFamily="34" charset="0"/>
              </a:rPr>
              <a:t>paradigm: </a:t>
            </a:r>
          </a:p>
          <a:p>
            <a:pPr algn="l"/>
            <a:r>
              <a:rPr lang="en-US" sz="3000" dirty="0">
                <a:solidFill>
                  <a:srgbClr val="000000"/>
                </a:solidFill>
                <a:latin typeface="Calibri" panose="020F0502020204030204" pitchFamily="34" charset="0"/>
                <a:cs typeface="Calibri" panose="020F0502020204030204" pitchFamily="34" charset="0"/>
              </a:rPr>
              <a:t>          enables math, science, technology, policy!</a:t>
            </a:r>
          </a:p>
          <a:p>
            <a:pPr algn="l"/>
            <a:endParaRPr lang="en-US" sz="3000" dirty="0">
              <a:solidFill>
                <a:schemeClr val="tx2"/>
              </a:solidFill>
              <a:latin typeface="Calibri" panose="020F0502020204030204" pitchFamily="34" charset="0"/>
              <a:cs typeface="Calibri" panose="020F0502020204030204" pitchFamily="34" charset="0"/>
            </a:endParaRPr>
          </a:p>
          <a:p>
            <a:pPr algn="l"/>
            <a:r>
              <a:rPr lang="en-US" sz="3000" dirty="0">
                <a:solidFill>
                  <a:schemeClr val="tx2"/>
                </a:solidFill>
                <a:latin typeface="Calibri" panose="020F0502020204030204" pitchFamily="34" charset="0"/>
                <a:cs typeface="Calibri" panose="020F0502020204030204" pitchFamily="34" charset="0"/>
              </a:rPr>
              <a:t>Examples:</a:t>
            </a:r>
            <a:r>
              <a:rPr lang="en-US" sz="3000" dirty="0">
                <a:solidFill>
                  <a:srgbClr val="000000"/>
                </a:solidFill>
                <a:latin typeface="Calibri" panose="020F0502020204030204" pitchFamily="34" charset="0"/>
                <a:cs typeface="Calibri" panose="020F0502020204030204" pitchFamily="34" charset="0"/>
              </a:rPr>
              <a:t> Crypto, </a:t>
            </a:r>
            <a:r>
              <a:rPr lang="en-US" sz="3000" dirty="0" err="1">
                <a:solidFill>
                  <a:srgbClr val="000000"/>
                </a:solidFill>
                <a:latin typeface="Calibri" panose="020F0502020204030204" pitchFamily="34" charset="0"/>
                <a:cs typeface="Calibri" panose="020F0502020204030204" pitchFamily="34" charset="0"/>
              </a:rPr>
              <a:t>Pseudorandomness</a:t>
            </a:r>
            <a:r>
              <a:rPr lang="en-US" sz="3000" dirty="0">
                <a:solidFill>
                  <a:srgbClr val="000000"/>
                </a:solidFill>
                <a:latin typeface="Calibri" panose="020F0502020204030204" pitchFamily="34" charset="0"/>
                <a:cs typeface="Calibri" panose="020F0502020204030204" pitchFamily="34" charset="0"/>
              </a:rPr>
              <a:t>, Privacy,…</a:t>
            </a:r>
          </a:p>
        </p:txBody>
      </p:sp>
    </p:spTree>
    <p:extLst>
      <p:ext uri="{BB962C8B-B14F-4D97-AF65-F5344CB8AC3E}">
        <p14:creationId xmlns:p14="http://schemas.microsoft.com/office/powerpoint/2010/main" val="1116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04800" y="76200"/>
            <a:ext cx="8534400" cy="1828800"/>
          </a:xfrm>
          <a:noFill/>
        </p:spPr>
        <p:txBody>
          <a:bodyPr/>
          <a:lstStyle/>
          <a:p>
            <a:r>
              <a:rPr lang="en-US" sz="4800" b="1" dirty="0">
                <a:solidFill>
                  <a:schemeClr val="hlink"/>
                </a:solidFill>
                <a:latin typeface="Calibri" panose="020F0502020204030204" pitchFamily="34" charset="0"/>
                <a:ea typeface="ＭＳ Ｐゴシック" charset="0"/>
                <a:cs typeface="Calibri" panose="020F0502020204030204" pitchFamily="34" charset="0"/>
              </a:rPr>
              <a:t>Cryptography</a:t>
            </a:r>
          </a:p>
        </p:txBody>
      </p:sp>
    </p:spTree>
    <p:extLst>
      <p:ext uri="{BB962C8B-B14F-4D97-AF65-F5344CB8AC3E}">
        <p14:creationId xmlns:p14="http://schemas.microsoft.com/office/powerpoint/2010/main" val="303354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D4CE3D-DA9A-A948-81C8-124033BFEDEA}"/>
              </a:ext>
            </a:extLst>
          </p:cNvPr>
          <p:cNvSpPr>
            <a:spLocks noGrp="1" noChangeArrowheads="1"/>
          </p:cNvSpPr>
          <p:nvPr>
            <p:ph type="title"/>
          </p:nvPr>
        </p:nvSpPr>
        <p:spPr>
          <a:xfrm>
            <a:off x="609600" y="175012"/>
            <a:ext cx="8326929" cy="1120388"/>
          </a:xfrm>
        </p:spPr>
        <p:txBody>
          <a:bodyPr/>
          <a:lstStyle/>
          <a:p>
            <a:r>
              <a:rPr lang="en-US" altLang="en-U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Secure encryption</a:t>
            </a:r>
          </a:p>
        </p:txBody>
      </p:sp>
      <p:sp>
        <p:nvSpPr>
          <p:cNvPr id="21521" name="TextBox 1">
            <a:extLst>
              <a:ext uri="{FF2B5EF4-FFF2-40B4-BE49-F238E27FC236}">
                <a16:creationId xmlns:a16="http://schemas.microsoft.com/office/drawing/2014/main" id="{345D54A4-5312-7E42-92CA-911782F87DF0}"/>
              </a:ext>
            </a:extLst>
          </p:cNvPr>
          <p:cNvSpPr txBox="1">
            <a:spLocks noChangeArrowheads="1"/>
          </p:cNvSpPr>
          <p:nvPr/>
        </p:nvSpPr>
        <p:spPr bwMode="auto">
          <a:xfrm>
            <a:off x="186968" y="228596"/>
            <a:ext cx="24397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[Goldwasser-</a:t>
            </a:r>
            <a:r>
              <a:rPr kumimoji="0" lang="en-US" altLang="en-US" sz="1800" i="0" u="none" strike="noStrike" kern="1200" cap="none" spc="0" normalizeH="0" baseline="0" noProof="0" dirty="0" err="1">
                <a:ln>
                  <a:noFill/>
                </a:ln>
                <a:solidFill>
                  <a:srgbClr val="008000"/>
                </a:solidFill>
                <a:effectLst/>
                <a:uLnTx/>
                <a:uFillTx/>
                <a:latin typeface="Calibri" panose="020F0502020204030204" pitchFamily="34" charset="0"/>
                <a:cs typeface="Calibri" panose="020F0502020204030204" pitchFamily="34" charset="0"/>
              </a:rPr>
              <a:t>Micali</a:t>
            </a: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’81]</a:t>
            </a:r>
          </a:p>
        </p:txBody>
      </p:sp>
      <p:cxnSp>
        <p:nvCxnSpPr>
          <p:cNvPr id="3" name="Straight Connector 2">
            <a:extLst>
              <a:ext uri="{FF2B5EF4-FFF2-40B4-BE49-F238E27FC236}">
                <a16:creationId xmlns:a16="http://schemas.microsoft.com/office/drawing/2014/main" id="{37EB6571-AC84-974C-8531-B6229F374A09}"/>
              </a:ext>
            </a:extLst>
          </p:cNvPr>
          <p:cNvCxnSpPr>
            <a:cxnSpLocks/>
          </p:cNvCxnSpPr>
          <p:nvPr/>
        </p:nvCxnSpPr>
        <p:spPr bwMode="auto">
          <a:xfrm>
            <a:off x="4646874" y="1371600"/>
            <a:ext cx="499" cy="3124200"/>
          </a:xfrm>
          <a:prstGeom prst="line">
            <a:avLst/>
          </a:prstGeom>
          <a:noFill/>
          <a:ln w="5715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4703D90C-F9CA-A547-8CDA-953022D5D6A3}"/>
              </a:ext>
            </a:extLst>
          </p:cNvPr>
          <p:cNvCxnSpPr>
            <a:cxnSpLocks/>
          </p:cNvCxnSpPr>
          <p:nvPr/>
        </p:nvCxnSpPr>
        <p:spPr bwMode="auto">
          <a:xfrm flipH="1" flipV="1">
            <a:off x="228600" y="4495800"/>
            <a:ext cx="8784128" cy="7204"/>
          </a:xfrm>
          <a:prstGeom prst="line">
            <a:avLst/>
          </a:prstGeom>
          <a:noFill/>
          <a:ln w="57150" cap="flat" cmpd="sng" algn="ctr">
            <a:solidFill>
              <a:schemeClr val="tx1"/>
            </a:solidFill>
            <a:prstDash val="solid"/>
            <a:round/>
            <a:headEnd type="none" w="med" len="med"/>
            <a:tailEnd type="none" w="med" len="med"/>
          </a:ln>
          <a:effectLst/>
        </p:spPr>
      </p:cxnSp>
      <p:sp>
        <p:nvSpPr>
          <p:cNvPr id="108" name="TextBox 107">
            <a:extLst>
              <a:ext uri="{FF2B5EF4-FFF2-40B4-BE49-F238E27FC236}">
                <a16:creationId xmlns:a16="http://schemas.microsoft.com/office/drawing/2014/main" id="{4C796110-E16D-9B4B-952C-6EC3DB382A24}"/>
              </a:ext>
            </a:extLst>
          </p:cNvPr>
          <p:cNvSpPr txBox="1"/>
          <p:nvPr/>
        </p:nvSpPr>
        <p:spPr>
          <a:xfrm>
            <a:off x="1928765" y="374398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14" name="Text Box 53">
            <a:extLst>
              <a:ext uri="{FF2B5EF4-FFF2-40B4-BE49-F238E27FC236}">
                <a16:creationId xmlns:a16="http://schemas.microsoft.com/office/drawing/2014/main" id="{A4090006-327C-A145-94FE-8664CFD030C3}"/>
              </a:ext>
            </a:extLst>
          </p:cNvPr>
          <p:cNvSpPr txBox="1">
            <a:spLocks noChangeArrowheads="1"/>
          </p:cNvSpPr>
          <p:nvPr/>
        </p:nvSpPr>
        <p:spPr bwMode="auto">
          <a:xfrm>
            <a:off x="152400" y="4876800"/>
            <a:ext cx="84424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l" eaLnBrk="1" hangingPunct="1">
              <a:defRPr/>
            </a:pP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Definition:  </a:t>
            </a:r>
            <a:r>
              <a:rPr lang="en-US" altLang="en-US" sz="2800" dirty="0">
                <a:solidFill>
                  <a:srgbClr val="FF0000"/>
                </a:solidFill>
                <a:ea typeface="ＭＳ Ｐゴシック" panose="020B0600070205080204" pitchFamily="34" charset="-128"/>
                <a:cs typeface="Calibri" panose="020F0502020204030204" pitchFamily="34" charset="0"/>
              </a:rPr>
              <a:t>Enc</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cs typeface="Calibri" panose="020F0502020204030204" pitchFamily="34" charset="0"/>
              </a:rPr>
              <a:t>is</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 </a:t>
            </a:r>
            <a:r>
              <a:rPr kumimoji="0" lang="en-US" altLang="en-US" sz="2800" i="0" u="none" strike="noStrike" kern="1200" cap="none" spc="0" normalizeH="0" baseline="0" noProof="0" dirty="0">
                <a:ln>
                  <a:noFill/>
                </a:ln>
                <a:solidFill>
                  <a:srgbClr val="009900"/>
                </a:solidFill>
                <a:effectLst/>
                <a:uLnTx/>
                <a:uFillTx/>
                <a:ea typeface="ＭＳ Ｐゴシック" panose="020B0600070205080204" pitchFamily="34" charset="-128"/>
                <a:cs typeface="Calibri" panose="020F0502020204030204" pitchFamily="34" charset="0"/>
              </a:rPr>
              <a:t>secure</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 if </a:t>
            </a:r>
            <a:r>
              <a:rPr lang="en-US" altLang="en-US" sz="2800" dirty="0">
                <a:solidFill>
                  <a:prstClr val="black"/>
                </a:solidFill>
                <a:ea typeface="ＭＳ Ｐゴシック" panose="020B0600070205080204" pitchFamily="34" charset="-128"/>
                <a:cs typeface="Calibri" panose="020F0502020204030204" pitchFamily="34" charset="0"/>
              </a:rPr>
              <a:t>for </a:t>
            </a:r>
            <a:r>
              <a:rPr lang="en-US" altLang="en-US" sz="2800" i="1" dirty="0">
                <a:solidFill>
                  <a:srgbClr val="0000FF"/>
                </a:solidFill>
                <a:ea typeface="ＭＳ Ｐゴシック" panose="020B0600070205080204" pitchFamily="34" charset="-128"/>
                <a:cs typeface="Calibri" panose="020F0502020204030204" pitchFamily="34" charset="0"/>
              </a:rPr>
              <a:t>every </a:t>
            </a:r>
            <a:r>
              <a:rPr lang="en-US" sz="2800" dirty="0">
                <a:solidFill>
                  <a:srgbClr val="7030A0"/>
                </a:solidFill>
                <a:cs typeface="Calibri" panose="020F0502020204030204" pitchFamily="34" charset="0"/>
              </a:rPr>
              <a:t>m</a:t>
            </a:r>
            <a:r>
              <a:rPr lang="en-US" sz="2800" baseline="-25000" dirty="0">
                <a:solidFill>
                  <a:srgbClr val="7030A0"/>
                </a:solidFill>
                <a:cs typeface="Calibri" panose="020F0502020204030204" pitchFamily="34" charset="0"/>
              </a:rPr>
              <a:t>0</a:t>
            </a:r>
            <a:r>
              <a:rPr lang="en-US" sz="2800" dirty="0">
                <a:cs typeface="Calibri" panose="020F0502020204030204" pitchFamily="34" charset="0"/>
              </a:rPr>
              <a:t> &amp; </a:t>
            </a:r>
            <a:r>
              <a:rPr lang="en-US" sz="2800" dirty="0">
                <a:solidFill>
                  <a:srgbClr val="7030A0"/>
                </a:solidFill>
                <a:cs typeface="Calibri" panose="020F0502020204030204" pitchFamily="34" charset="0"/>
              </a:rPr>
              <a:t>m</a:t>
            </a:r>
            <a:r>
              <a:rPr lang="en-US" sz="2800" baseline="-25000" dirty="0">
                <a:solidFill>
                  <a:srgbClr val="7030A0"/>
                </a:solidFill>
                <a:cs typeface="Calibri" panose="020F0502020204030204" pitchFamily="34" charset="0"/>
              </a:rPr>
              <a:t>1</a:t>
            </a:r>
            <a:endPar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and for </a:t>
            </a:r>
            <a:r>
              <a:rPr kumimoji="0" lang="en-US" altLang="en-US" sz="2800" i="1"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every</a:t>
            </a:r>
            <a:r>
              <a:rPr kumimoji="0" lang="en-US" altLang="en-US" sz="2800" i="0"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ea typeface="ＭＳ Ｐゴシック" panose="020B0600070205080204" pitchFamily="34" charset="-128"/>
                <a:cs typeface="Calibri" panose="020F0502020204030204" pitchFamily="34" charset="0"/>
              </a:rPr>
              <a:t>efficient</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 algorithm,</a:t>
            </a:r>
            <a:r>
              <a:rPr lang="en-US" altLang="en-US" sz="2800" dirty="0">
                <a:solidFill>
                  <a:prstClr val="black"/>
                </a:solidFill>
                <a:ea typeface="ＭＳ Ｐゴシック" panose="020B0600070205080204" pitchFamily="34" charset="-128"/>
                <a:cs typeface="Calibri" panose="020F0502020204030204" pitchFamily="34" charset="0"/>
              </a:rPr>
              <a:t> </a:t>
            </a:r>
            <a:endPar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endParaRPr>
          </a:p>
        </p:txBody>
      </p:sp>
      <p:sp>
        <p:nvSpPr>
          <p:cNvPr id="129" name="TextBox 128">
            <a:extLst>
              <a:ext uri="{FF2B5EF4-FFF2-40B4-BE49-F238E27FC236}">
                <a16:creationId xmlns:a16="http://schemas.microsoft.com/office/drawing/2014/main" id="{A2045780-65D3-0F4E-AAEA-3131A43547F3}"/>
              </a:ext>
            </a:extLst>
          </p:cNvPr>
          <p:cNvSpPr txBox="1"/>
          <p:nvPr/>
        </p:nvSpPr>
        <p:spPr>
          <a:xfrm>
            <a:off x="6632547" y="3743980"/>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grpSp>
        <p:nvGrpSpPr>
          <p:cNvPr id="12" name="Group 11">
            <a:extLst>
              <a:ext uri="{FF2B5EF4-FFF2-40B4-BE49-F238E27FC236}">
                <a16:creationId xmlns:a16="http://schemas.microsoft.com/office/drawing/2014/main" id="{915D8D9E-3877-6A42-8E61-4107E2865DD1}"/>
              </a:ext>
            </a:extLst>
          </p:cNvPr>
          <p:cNvGrpSpPr/>
          <p:nvPr/>
        </p:nvGrpSpPr>
        <p:grpSpPr>
          <a:xfrm>
            <a:off x="5029200" y="5302224"/>
            <a:ext cx="1233061" cy="565176"/>
            <a:chOff x="6132878" y="6130244"/>
            <a:chExt cx="1233061" cy="565176"/>
          </a:xfrm>
        </p:grpSpPr>
        <p:sp>
          <p:nvSpPr>
            <p:cNvPr id="132" name="TextBox 131">
              <a:extLst>
                <a:ext uri="{FF2B5EF4-FFF2-40B4-BE49-F238E27FC236}">
                  <a16:creationId xmlns:a16="http://schemas.microsoft.com/office/drawing/2014/main" id="{DA9A7AF6-009A-034B-AF08-2CF29AF45EA6}"/>
                </a:ext>
              </a:extLst>
            </p:cNvPr>
            <p:cNvSpPr txBox="1"/>
            <p:nvPr/>
          </p:nvSpPr>
          <p:spPr>
            <a:xfrm>
              <a:off x="6132878" y="6135305"/>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33" name="TextBox 132">
              <a:extLst>
                <a:ext uri="{FF2B5EF4-FFF2-40B4-BE49-F238E27FC236}">
                  <a16:creationId xmlns:a16="http://schemas.microsoft.com/office/drawing/2014/main" id="{CBD396F1-F1D8-2E4B-AC16-552B305F2303}"/>
                </a:ext>
              </a:extLst>
            </p:cNvPr>
            <p:cNvSpPr txBox="1"/>
            <p:nvPr/>
          </p:nvSpPr>
          <p:spPr>
            <a:xfrm>
              <a:off x="6867083" y="6130244"/>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134" name="Text Box 57">
              <a:extLst>
                <a:ext uri="{FF2B5EF4-FFF2-40B4-BE49-F238E27FC236}">
                  <a16:creationId xmlns:a16="http://schemas.microsoft.com/office/drawing/2014/main" id="{FBEB1BEB-19B1-D744-8591-BC265FCC62E8}"/>
                </a:ext>
              </a:extLst>
            </p:cNvPr>
            <p:cNvSpPr txBox="1">
              <a:spLocks noChangeArrowheads="1"/>
            </p:cNvSpPr>
            <p:nvPr/>
          </p:nvSpPr>
          <p:spPr bwMode="auto">
            <a:xfrm>
              <a:off x="6587548" y="6172200"/>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sym typeface="Symbol" pitchFamily="2" charset="2"/>
                </a:rPr>
                <a:t></a:t>
              </a:r>
              <a:endPar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grpSp>
      <p:sp>
        <p:nvSpPr>
          <p:cNvPr id="43" name="TextBox 42">
            <a:extLst>
              <a:ext uri="{FF2B5EF4-FFF2-40B4-BE49-F238E27FC236}">
                <a16:creationId xmlns:a16="http://schemas.microsoft.com/office/drawing/2014/main" id="{2CE6A893-A833-4A45-AEE8-347A83555C5B}"/>
              </a:ext>
            </a:extLst>
          </p:cNvPr>
          <p:cNvSpPr txBox="1"/>
          <p:nvPr/>
        </p:nvSpPr>
        <p:spPr>
          <a:xfrm>
            <a:off x="1517441" y="1374962"/>
            <a:ext cx="1340432" cy="523220"/>
          </a:xfrm>
          <a:prstGeom prst="rect">
            <a:avLst/>
          </a:prstGeom>
          <a:solidFill>
            <a:schemeClr val="accent2"/>
          </a:solidFill>
          <a:ln>
            <a:solidFill>
              <a:srgbClr val="FFFF00"/>
            </a:solidFill>
          </a:ln>
        </p:spPr>
        <p:txBody>
          <a:bodyPr wrap="none" rtlCol="0">
            <a:spAutoFit/>
          </a:bodyPr>
          <a:lstStyle/>
          <a:p>
            <a:pPr lvl="0"/>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Enc</a:t>
            </a:r>
            <a:r>
              <a:rPr kumimoji="0" lang="en-US"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m</a:t>
            </a:r>
            <a:r>
              <a:rPr lang="en-US" sz="2800" b="1" baseline="-25000" dirty="0">
                <a:latin typeface="Calibri" panose="020F0502020204030204" pitchFamily="34" charset="0"/>
                <a:cs typeface="Calibri" panose="020F0502020204030204" pitchFamily="34" charset="0"/>
              </a:rPr>
              <a:t>0</a:t>
            </a:r>
            <a:r>
              <a:rPr kumimoji="0" lang="en-US" sz="2800" b="1" i="0" u="none" strike="noStrike" kern="1200" cap="none" spc="0" normalizeH="0" noProof="0" dirty="0">
                <a:ln>
                  <a:noFill/>
                </a:ln>
                <a:effectLst/>
                <a:uLnTx/>
                <a:uFillTx/>
                <a:latin typeface="Calibri" panose="020F0502020204030204" pitchFamily="34" charset="0"/>
                <a:cs typeface="Calibri" panose="020F0502020204030204" pitchFamily="34" charset="0"/>
              </a:rPr>
              <a:t>)</a:t>
            </a:r>
          </a:p>
        </p:txBody>
      </p:sp>
      <p:sp>
        <p:nvSpPr>
          <p:cNvPr id="44" name="TextBox 43">
            <a:extLst>
              <a:ext uri="{FF2B5EF4-FFF2-40B4-BE49-F238E27FC236}">
                <a16:creationId xmlns:a16="http://schemas.microsoft.com/office/drawing/2014/main" id="{6EBACD6E-525D-C945-85F4-E86CFD6A0699}"/>
              </a:ext>
            </a:extLst>
          </p:cNvPr>
          <p:cNvSpPr txBox="1"/>
          <p:nvPr/>
        </p:nvSpPr>
        <p:spPr>
          <a:xfrm>
            <a:off x="6194495" y="1371600"/>
            <a:ext cx="1340432" cy="523220"/>
          </a:xfrm>
          <a:prstGeom prst="rect">
            <a:avLst/>
          </a:prstGeom>
          <a:solidFill>
            <a:schemeClr val="accent2"/>
          </a:solidFill>
          <a:ln>
            <a:solidFill>
              <a:srgbClr val="FFFF00"/>
            </a:solidFill>
          </a:ln>
        </p:spPr>
        <p:txBody>
          <a:bodyPr wrap="none" rtlCol="0">
            <a:spAutoFit/>
          </a:bodyPr>
          <a:lstStyle/>
          <a:p>
            <a:pPr lvl="0"/>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Enc</a:t>
            </a:r>
            <a:r>
              <a:rPr kumimoji="0" lang="en-US" sz="2800" b="1"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r>
              <a:rPr lang="en-US" sz="2800" b="1" dirty="0">
                <a:latin typeface="Calibri" panose="020F0502020204030204" pitchFamily="34" charset="0"/>
                <a:cs typeface="Calibri" panose="020F0502020204030204" pitchFamily="34" charset="0"/>
              </a:rPr>
              <a:t>m</a:t>
            </a:r>
            <a:r>
              <a:rPr lang="en-US" sz="2800" b="1" baseline="-25000" dirty="0">
                <a:latin typeface="Calibri" panose="020F0502020204030204" pitchFamily="34" charset="0"/>
                <a:cs typeface="Calibri" panose="020F0502020204030204" pitchFamily="34" charset="0"/>
              </a:rPr>
              <a:t>1</a:t>
            </a:r>
            <a:r>
              <a:rPr kumimoji="0" lang="en-US" sz="2800" b="1" i="0" u="none" strike="noStrike" kern="1200" cap="none" spc="0" normalizeH="0" noProof="0" dirty="0">
                <a:ln>
                  <a:noFill/>
                </a:ln>
                <a:effectLst/>
                <a:uLnTx/>
                <a:uFillTx/>
                <a:latin typeface="Calibri" panose="020F0502020204030204" pitchFamily="34" charset="0"/>
                <a:cs typeface="Calibri" panose="020F0502020204030204" pitchFamily="34" charset="0"/>
              </a:rPr>
              <a:t>)</a:t>
            </a:r>
          </a:p>
        </p:txBody>
      </p:sp>
      <p:grpSp>
        <p:nvGrpSpPr>
          <p:cNvPr id="8" name="Group 7">
            <a:extLst>
              <a:ext uri="{FF2B5EF4-FFF2-40B4-BE49-F238E27FC236}">
                <a16:creationId xmlns:a16="http://schemas.microsoft.com/office/drawing/2014/main" id="{7AB6F3D4-2455-9B4B-B885-2CA7EFAEACD5}"/>
              </a:ext>
            </a:extLst>
          </p:cNvPr>
          <p:cNvGrpSpPr/>
          <p:nvPr/>
        </p:nvGrpSpPr>
        <p:grpSpPr>
          <a:xfrm>
            <a:off x="1066800" y="1905000"/>
            <a:ext cx="6946642" cy="1839609"/>
            <a:chOff x="1066800" y="1905000"/>
            <a:chExt cx="6946642" cy="1839609"/>
          </a:xfrm>
        </p:grpSpPr>
        <p:cxnSp>
          <p:nvCxnSpPr>
            <p:cNvPr id="10" name="Straight Arrow Connector 9">
              <a:extLst>
                <a:ext uri="{FF2B5EF4-FFF2-40B4-BE49-F238E27FC236}">
                  <a16:creationId xmlns:a16="http://schemas.microsoft.com/office/drawing/2014/main" id="{43346938-6C3B-1B4B-9617-502E4EB3EC63}"/>
                </a:ext>
              </a:extLst>
            </p:cNvPr>
            <p:cNvCxnSpPr>
              <a:cxnSpLocks/>
            </p:cNvCxnSpPr>
            <p:nvPr/>
          </p:nvCxnSpPr>
          <p:spPr bwMode="auto">
            <a:xfrm>
              <a:off x="2187874" y="1905000"/>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sp>
          <p:nvSpPr>
            <p:cNvPr id="127" name="Rectangle 7">
              <a:extLst>
                <a:ext uri="{FF2B5EF4-FFF2-40B4-BE49-F238E27FC236}">
                  <a16:creationId xmlns:a16="http://schemas.microsoft.com/office/drawing/2014/main" id="{E3107266-E7DE-0F49-89AC-CEC10C321510}"/>
                </a:ext>
              </a:extLst>
            </p:cNvPr>
            <p:cNvSpPr>
              <a:spLocks noChangeArrowheads="1"/>
            </p:cNvSpPr>
            <p:nvPr/>
          </p:nvSpPr>
          <p:spPr bwMode="auto">
            <a:xfrm>
              <a:off x="1066800" y="2362200"/>
              <a:ext cx="2243572" cy="91366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Efficient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algorithm A</a:t>
              </a:r>
            </a:p>
          </p:txBody>
        </p:sp>
        <p:cxnSp>
          <p:nvCxnSpPr>
            <p:cNvPr id="130" name="Straight Arrow Connector 129">
              <a:extLst>
                <a:ext uri="{FF2B5EF4-FFF2-40B4-BE49-F238E27FC236}">
                  <a16:creationId xmlns:a16="http://schemas.microsoft.com/office/drawing/2014/main" id="{44ACA1A0-9351-4F4A-9E94-2358D046F03F}"/>
                </a:ext>
              </a:extLst>
            </p:cNvPr>
            <p:cNvCxnSpPr>
              <a:cxnSpLocks/>
            </p:cNvCxnSpPr>
            <p:nvPr/>
          </p:nvCxnSpPr>
          <p:spPr bwMode="auto">
            <a:xfrm>
              <a:off x="6891656" y="1905000"/>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sp>
          <p:nvSpPr>
            <p:cNvPr id="131" name="Rectangle 7">
              <a:extLst>
                <a:ext uri="{FF2B5EF4-FFF2-40B4-BE49-F238E27FC236}">
                  <a16:creationId xmlns:a16="http://schemas.microsoft.com/office/drawing/2014/main" id="{1615FB43-75FC-314D-8B4E-4573E09CBA0C}"/>
                </a:ext>
              </a:extLst>
            </p:cNvPr>
            <p:cNvSpPr>
              <a:spLocks noChangeArrowheads="1"/>
            </p:cNvSpPr>
            <p:nvPr/>
          </p:nvSpPr>
          <p:spPr bwMode="auto">
            <a:xfrm>
              <a:off x="5769870" y="2362200"/>
              <a:ext cx="2243572" cy="91366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Efficient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algorithm A</a:t>
              </a:r>
            </a:p>
          </p:txBody>
        </p:sp>
        <p:cxnSp>
          <p:nvCxnSpPr>
            <p:cNvPr id="49" name="Straight Arrow Connector 48">
              <a:extLst>
                <a:ext uri="{FF2B5EF4-FFF2-40B4-BE49-F238E27FC236}">
                  <a16:creationId xmlns:a16="http://schemas.microsoft.com/office/drawing/2014/main" id="{E2E4DA5D-0627-F04B-AA70-3750BBFE00CC}"/>
                </a:ext>
              </a:extLst>
            </p:cNvPr>
            <p:cNvCxnSpPr>
              <a:cxnSpLocks/>
            </p:cNvCxnSpPr>
            <p:nvPr/>
          </p:nvCxnSpPr>
          <p:spPr bwMode="auto">
            <a:xfrm>
              <a:off x="2167789" y="3275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E1EC9A6-083C-5544-ABC4-67FD8EB06B8D}"/>
                </a:ext>
              </a:extLst>
            </p:cNvPr>
            <p:cNvCxnSpPr>
              <a:cxnSpLocks/>
            </p:cNvCxnSpPr>
            <p:nvPr/>
          </p:nvCxnSpPr>
          <p:spPr bwMode="auto">
            <a:xfrm>
              <a:off x="6871571" y="3275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61885356"/>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D51FAD-3D3F-3548-B4FC-748E9042BAB2}"/>
              </a:ext>
            </a:extLst>
          </p:cNvPr>
          <p:cNvSpPr txBox="1"/>
          <p:nvPr/>
        </p:nvSpPr>
        <p:spPr>
          <a:xfrm>
            <a:off x="7908751" y="1828800"/>
            <a:ext cx="1255215" cy="461665"/>
          </a:xfrm>
          <a:prstGeom prst="rect">
            <a:avLst/>
          </a:prstGeom>
          <a:solidFill>
            <a:srgbClr val="92D050">
              <a:alpha val="53000"/>
            </a:srgbClr>
          </a:solidFill>
        </p:spPr>
        <p:txBody>
          <a:bodyPr wrap="none" rtlCol="0">
            <a:spAutoFit/>
          </a:bodyPr>
          <a:lstStyle/>
          <a:p>
            <a:r>
              <a:rPr lang="en-US" altLang="en-U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Protocol</a:t>
            </a:r>
            <a:endParaRPr lang="en-US" sz="2400" dirty="0">
              <a:latin typeface="Calibri" panose="020F0502020204030204" pitchFamily="34" charset="0"/>
              <a:cs typeface="Calibri" panose="020F0502020204030204" pitchFamily="34" charset="0"/>
            </a:endParaRPr>
          </a:p>
        </p:txBody>
      </p:sp>
      <p:sp>
        <p:nvSpPr>
          <p:cNvPr id="21506" name="Rectangle 2">
            <a:extLst>
              <a:ext uri="{FF2B5EF4-FFF2-40B4-BE49-F238E27FC236}">
                <a16:creationId xmlns:a16="http://schemas.microsoft.com/office/drawing/2014/main" id="{CBD4CE3D-DA9A-A948-81C8-124033BFEDEA}"/>
              </a:ext>
            </a:extLst>
          </p:cNvPr>
          <p:cNvSpPr>
            <a:spLocks noGrp="1" noChangeArrowheads="1"/>
          </p:cNvSpPr>
          <p:nvPr>
            <p:ph type="title"/>
          </p:nvPr>
        </p:nvSpPr>
        <p:spPr>
          <a:xfrm>
            <a:off x="609600" y="175012"/>
            <a:ext cx="8326929" cy="1120388"/>
          </a:xfrm>
        </p:spPr>
        <p:txBody>
          <a:bodyPr/>
          <a:lstStyle/>
          <a:p>
            <a:r>
              <a:rPr lang="en-US" altLang="en-US" sz="36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MPC (e.g. secure elections)</a:t>
            </a:r>
          </a:p>
        </p:txBody>
      </p:sp>
      <p:sp>
        <p:nvSpPr>
          <p:cNvPr id="21521" name="TextBox 1">
            <a:extLst>
              <a:ext uri="{FF2B5EF4-FFF2-40B4-BE49-F238E27FC236}">
                <a16:creationId xmlns:a16="http://schemas.microsoft.com/office/drawing/2014/main" id="{345D54A4-5312-7E42-92CA-911782F87DF0}"/>
              </a:ext>
            </a:extLst>
          </p:cNvPr>
          <p:cNvSpPr txBox="1">
            <a:spLocks noChangeArrowheads="1"/>
          </p:cNvSpPr>
          <p:nvPr/>
        </p:nvSpPr>
        <p:spPr bwMode="auto">
          <a:xfrm>
            <a:off x="25708" y="228596"/>
            <a:ext cx="19280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[Yao’86, </a:t>
            </a:r>
            <a:r>
              <a:rPr kumimoji="0" lang="en-US" altLang="en-US" sz="1800" b="1" i="0" u="none" strike="noStrike" kern="1200" cap="none" spc="0" normalizeH="0" baseline="0" noProof="0" dirty="0" err="1">
                <a:ln>
                  <a:noFill/>
                </a:ln>
                <a:solidFill>
                  <a:srgbClr val="008000"/>
                </a:solidFill>
                <a:effectLst/>
                <a:uLnTx/>
                <a:uFillTx/>
                <a:latin typeface="Calibri" panose="020F0502020204030204" pitchFamily="34" charset="0"/>
                <a:cs typeface="Calibri" panose="020F0502020204030204" pitchFamily="34" charset="0"/>
              </a:rPr>
              <a:t>Goldreich</a:t>
            </a:r>
            <a:endParaRPr kumimoji="0" lang="en-US" altLang="en-US" sz="18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a:t>
            </a:r>
            <a:r>
              <a:rPr kumimoji="0" lang="en-US" altLang="en-US" sz="1800" b="1" i="0" u="none" strike="noStrike" kern="1200" cap="none" spc="0" normalizeH="0" baseline="0" noProof="0" dirty="0" err="1">
                <a:ln>
                  <a:noFill/>
                </a:ln>
                <a:solidFill>
                  <a:srgbClr val="008000"/>
                </a:solidFill>
                <a:effectLst/>
                <a:uLnTx/>
                <a:uFillTx/>
                <a:latin typeface="Calibri" panose="020F0502020204030204" pitchFamily="34" charset="0"/>
                <a:cs typeface="Calibri" panose="020F0502020204030204" pitchFamily="34" charset="0"/>
              </a:rPr>
              <a:t>Micali</a:t>
            </a:r>
            <a:r>
              <a:rPr kumimoji="0" lang="en-US" altLang="en-US" sz="1800" b="1"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-W ’87]</a:t>
            </a:r>
          </a:p>
        </p:txBody>
      </p:sp>
      <p:cxnSp>
        <p:nvCxnSpPr>
          <p:cNvPr id="3" name="Straight Connector 2">
            <a:extLst>
              <a:ext uri="{FF2B5EF4-FFF2-40B4-BE49-F238E27FC236}">
                <a16:creationId xmlns:a16="http://schemas.microsoft.com/office/drawing/2014/main" id="{37EB6571-AC84-974C-8531-B6229F374A09}"/>
              </a:ext>
            </a:extLst>
          </p:cNvPr>
          <p:cNvCxnSpPr>
            <a:cxnSpLocks/>
          </p:cNvCxnSpPr>
          <p:nvPr/>
        </p:nvCxnSpPr>
        <p:spPr bwMode="auto">
          <a:xfrm>
            <a:off x="4646874" y="1371600"/>
            <a:ext cx="499" cy="3124200"/>
          </a:xfrm>
          <a:prstGeom prst="line">
            <a:avLst/>
          </a:prstGeom>
          <a:noFill/>
          <a:ln w="57150" cap="flat" cmpd="sng" algn="ctr">
            <a:solidFill>
              <a:schemeClr val="tx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4703D90C-F9CA-A547-8CDA-953022D5D6A3}"/>
              </a:ext>
            </a:extLst>
          </p:cNvPr>
          <p:cNvCxnSpPr>
            <a:cxnSpLocks/>
          </p:cNvCxnSpPr>
          <p:nvPr/>
        </p:nvCxnSpPr>
        <p:spPr bwMode="auto">
          <a:xfrm flipH="1" flipV="1">
            <a:off x="228600" y="4495800"/>
            <a:ext cx="8784128" cy="7204"/>
          </a:xfrm>
          <a:prstGeom prst="line">
            <a:avLst/>
          </a:prstGeom>
          <a:noFill/>
          <a:ln w="57150" cap="flat" cmpd="sng" algn="ctr">
            <a:solidFill>
              <a:schemeClr val="tx1"/>
            </a:solidFill>
            <a:prstDash val="solid"/>
            <a:round/>
            <a:headEnd type="none" w="med" len="med"/>
            <a:tailEnd type="none" w="med" len="med"/>
          </a:ln>
          <a:effectLst/>
        </p:spPr>
      </p:cxnSp>
      <p:sp>
        <p:nvSpPr>
          <p:cNvPr id="114" name="Text Box 53">
            <a:extLst>
              <a:ext uri="{FF2B5EF4-FFF2-40B4-BE49-F238E27FC236}">
                <a16:creationId xmlns:a16="http://schemas.microsoft.com/office/drawing/2014/main" id="{A4090006-327C-A145-94FE-8664CFD030C3}"/>
              </a:ext>
            </a:extLst>
          </p:cNvPr>
          <p:cNvSpPr txBox="1">
            <a:spLocks noChangeArrowheads="1"/>
          </p:cNvSpPr>
          <p:nvPr/>
        </p:nvSpPr>
        <p:spPr bwMode="auto">
          <a:xfrm>
            <a:off x="25708" y="4884004"/>
            <a:ext cx="911829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l" eaLnBrk="1" hangingPunct="1">
              <a:defRPr/>
            </a:pPr>
            <a:r>
              <a:rPr lang="en-US" altLang="en-US" sz="2800" dirty="0">
                <a:solidFill>
                  <a:srgbClr val="008000"/>
                </a:solidFill>
                <a:cs typeface="Calibri" panose="020F0502020204030204" pitchFamily="34" charset="0"/>
              </a:rPr>
              <a:t>Definition:  </a:t>
            </a:r>
            <a:r>
              <a:rPr lang="en-US" altLang="en-US" sz="2800" dirty="0">
                <a:solidFill>
                  <a:srgbClr val="FF0000"/>
                </a:solidFill>
                <a:ea typeface="ＭＳ Ｐゴシック" panose="020B0600070205080204" pitchFamily="34" charset="-128"/>
                <a:cs typeface="Calibri" panose="020F0502020204030204" pitchFamily="34" charset="0"/>
              </a:rPr>
              <a:t>Protocol </a:t>
            </a:r>
            <a:r>
              <a:rPr lang="en-US" altLang="en-US" sz="2800" dirty="0">
                <a:solidFill>
                  <a:srgbClr val="008000"/>
                </a:solidFill>
                <a:cs typeface="Calibri" panose="020F0502020204030204" pitchFamily="34" charset="0"/>
              </a:rPr>
              <a:t> </a:t>
            </a:r>
            <a:r>
              <a:rPr lang="en-US" altLang="en-US" sz="2800" dirty="0">
                <a:solidFill>
                  <a:srgbClr val="000000"/>
                </a:solidFill>
                <a:cs typeface="Calibri" panose="020F0502020204030204" pitchFamily="34" charset="0"/>
              </a:rPr>
              <a:t>is</a:t>
            </a:r>
            <a:r>
              <a:rPr lang="en-US" altLang="en-US" sz="2800" dirty="0">
                <a:solidFill>
                  <a:srgbClr val="008000"/>
                </a:solidFill>
                <a:cs typeface="Calibri" panose="020F0502020204030204" pitchFamily="34" charset="0"/>
              </a:rPr>
              <a:t> </a:t>
            </a:r>
            <a:r>
              <a:rPr lang="en-US" altLang="en-US" sz="2800" dirty="0">
                <a:solidFill>
                  <a:srgbClr val="009900"/>
                </a:solidFill>
                <a:ea typeface="ＭＳ Ｐゴシック" panose="020B0600070205080204" pitchFamily="34" charset="-128"/>
                <a:cs typeface="Calibri" panose="020F0502020204030204" pitchFamily="34" charset="0"/>
              </a:rPr>
              <a:t>secure</a:t>
            </a:r>
            <a:r>
              <a:rPr lang="en-US" altLang="en-US" sz="2800" dirty="0">
                <a:solidFill>
                  <a:prstClr val="black"/>
                </a:solidFill>
                <a:ea typeface="ＭＳ Ｐゴシック" panose="020B0600070205080204" pitchFamily="34" charset="-128"/>
                <a:cs typeface="Calibri" panose="020F0502020204030204" pitchFamily="34" charset="0"/>
              </a:rPr>
              <a:t> if for </a:t>
            </a:r>
            <a:r>
              <a:rPr lang="en-US" altLang="en-US" sz="2800" i="1" dirty="0">
                <a:solidFill>
                  <a:srgbClr val="0000FF"/>
                </a:solidFill>
                <a:ea typeface="ＭＳ Ｐゴシック" panose="020B0600070205080204" pitchFamily="34" charset="-128"/>
                <a:cs typeface="Calibri" panose="020F0502020204030204" pitchFamily="34" charset="0"/>
              </a:rPr>
              <a:t>every</a:t>
            </a:r>
            <a:r>
              <a:rPr lang="en-US" altLang="en-US" sz="2800" dirty="0">
                <a:solidFill>
                  <a:srgbClr val="0000FF"/>
                </a:solidFill>
                <a:ea typeface="ＭＳ Ｐゴシック" panose="020B0600070205080204" pitchFamily="34" charset="-128"/>
                <a:cs typeface="Calibri" panose="020F0502020204030204" pitchFamily="34" charset="0"/>
              </a:rPr>
              <a:t> </a:t>
            </a:r>
            <a:r>
              <a:rPr lang="en-US" altLang="en-US" sz="2800" dirty="0">
                <a:solidFill>
                  <a:srgbClr val="000000"/>
                </a:solidFill>
                <a:ea typeface="ＭＳ Ｐゴシック" panose="020B0600070205080204" pitchFamily="34" charset="-128"/>
                <a:cs typeface="Calibri" panose="020F0502020204030204" pitchFamily="34" charset="0"/>
              </a:rPr>
              <a:t>efficient</a:t>
            </a:r>
            <a:r>
              <a:rPr lang="en-US" altLang="en-US" sz="2800" dirty="0">
                <a:solidFill>
                  <a:prstClr val="black"/>
                </a:solidFill>
                <a:ea typeface="ＭＳ Ｐゴシック" panose="020B0600070205080204" pitchFamily="34" charset="-128"/>
                <a:cs typeface="Calibri" panose="020F0502020204030204" pitchFamily="34" charset="0"/>
              </a:rPr>
              <a:t> algorithm, and </a:t>
            </a:r>
            <a:r>
              <a:rPr lang="en-US" altLang="en-US" sz="2800" i="1" dirty="0">
                <a:solidFill>
                  <a:srgbClr val="0000FF"/>
                </a:solidFill>
                <a:ea typeface="ＭＳ Ｐゴシック" panose="020B0600070205080204" pitchFamily="34" charset="-128"/>
                <a:cs typeface="Calibri" panose="020F0502020204030204" pitchFamily="34" charset="0"/>
              </a:rPr>
              <a:t>every</a:t>
            </a:r>
            <a:r>
              <a:rPr lang="en-US" altLang="en-US" sz="2800" dirty="0">
                <a:solidFill>
                  <a:srgbClr val="0000FF"/>
                </a:solidFill>
                <a:ea typeface="ＭＳ Ｐゴシック" panose="020B0600070205080204" pitchFamily="34" charset="-128"/>
                <a:cs typeface="Calibri" panose="020F0502020204030204" pitchFamily="34" charset="0"/>
              </a:rPr>
              <a:t> </a:t>
            </a:r>
            <a:r>
              <a:rPr lang="en-US" altLang="en-US" sz="2800" dirty="0">
                <a:solidFill>
                  <a:srgbClr val="000000"/>
                </a:solidFill>
                <a:ea typeface="ＭＳ Ｐゴシック" panose="020B0600070205080204" pitchFamily="34" charset="-128"/>
                <a:cs typeface="Calibri" panose="020F0502020204030204" pitchFamily="34" charset="0"/>
              </a:rPr>
              <a:t>subset of players,</a:t>
            </a:r>
            <a:endParaRPr lang="en-US" altLang="en-US" sz="2800" dirty="0">
              <a:solidFill>
                <a:prstClr val="black"/>
              </a:solidFill>
              <a:ea typeface="ＭＳ Ｐゴシック" panose="020B0600070205080204" pitchFamily="34" charset="-128"/>
              <a:cs typeface="Calibri" panose="020F0502020204030204" pitchFamily="34" charset="0"/>
            </a:endParaRPr>
          </a:p>
        </p:txBody>
      </p:sp>
      <p:grpSp>
        <p:nvGrpSpPr>
          <p:cNvPr id="12" name="Group 11">
            <a:extLst>
              <a:ext uri="{FF2B5EF4-FFF2-40B4-BE49-F238E27FC236}">
                <a16:creationId xmlns:a16="http://schemas.microsoft.com/office/drawing/2014/main" id="{915D8D9E-3877-6A42-8E61-4107E2865DD1}"/>
              </a:ext>
            </a:extLst>
          </p:cNvPr>
          <p:cNvGrpSpPr/>
          <p:nvPr/>
        </p:nvGrpSpPr>
        <p:grpSpPr>
          <a:xfrm>
            <a:off x="4246930" y="5355342"/>
            <a:ext cx="1511543" cy="740658"/>
            <a:chOff x="6261920" y="6130244"/>
            <a:chExt cx="1023481" cy="565176"/>
          </a:xfrm>
        </p:grpSpPr>
        <p:sp>
          <p:nvSpPr>
            <p:cNvPr id="132" name="TextBox 131">
              <a:extLst>
                <a:ext uri="{FF2B5EF4-FFF2-40B4-BE49-F238E27FC236}">
                  <a16:creationId xmlns:a16="http://schemas.microsoft.com/office/drawing/2014/main" id="{DA9A7AF6-009A-034B-AF08-2CF29AF45EA6}"/>
                </a:ext>
              </a:extLst>
            </p:cNvPr>
            <p:cNvSpPr txBox="1"/>
            <p:nvPr/>
          </p:nvSpPr>
          <p:spPr>
            <a:xfrm>
              <a:off x="6261920" y="6135305"/>
              <a:ext cx="381836" cy="399255"/>
            </a:xfrm>
            <a:prstGeom prst="rect">
              <a:avLst/>
            </a:prstGeom>
            <a:solidFill>
              <a:schemeClr val="bg2"/>
            </a:solidFill>
            <a:ln>
              <a:solidFill>
                <a:srgbClr val="FFFF00"/>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33" name="TextBox 132">
              <a:extLst>
                <a:ext uri="{FF2B5EF4-FFF2-40B4-BE49-F238E27FC236}">
                  <a16:creationId xmlns:a16="http://schemas.microsoft.com/office/drawing/2014/main" id="{CBD396F1-F1D8-2E4B-AC16-552B305F2303}"/>
                </a:ext>
              </a:extLst>
            </p:cNvPr>
            <p:cNvSpPr txBox="1"/>
            <p:nvPr/>
          </p:nvSpPr>
          <p:spPr>
            <a:xfrm>
              <a:off x="6947621" y="6130244"/>
              <a:ext cx="337780" cy="399255"/>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134" name="Text Box 57">
              <a:extLst>
                <a:ext uri="{FF2B5EF4-FFF2-40B4-BE49-F238E27FC236}">
                  <a16:creationId xmlns:a16="http://schemas.microsoft.com/office/drawing/2014/main" id="{FBEB1BEB-19B1-D744-8591-BC265FCC62E8}"/>
                </a:ext>
              </a:extLst>
            </p:cNvPr>
            <p:cNvSpPr txBox="1">
              <a:spLocks noChangeArrowheads="1"/>
            </p:cNvSpPr>
            <p:nvPr/>
          </p:nvSpPr>
          <p:spPr bwMode="auto">
            <a:xfrm>
              <a:off x="6587548" y="6172200"/>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sym typeface="Symbol" pitchFamily="2" charset="2"/>
                </a:rPr>
                <a:t></a:t>
              </a:r>
              <a:endPar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4" name="Group 3">
            <a:extLst>
              <a:ext uri="{FF2B5EF4-FFF2-40B4-BE49-F238E27FC236}">
                <a16:creationId xmlns:a16="http://schemas.microsoft.com/office/drawing/2014/main" id="{B7147506-C990-FF4B-87A9-5C042858BE56}"/>
              </a:ext>
            </a:extLst>
          </p:cNvPr>
          <p:cNvGrpSpPr/>
          <p:nvPr/>
        </p:nvGrpSpPr>
        <p:grpSpPr>
          <a:xfrm>
            <a:off x="990633" y="3226451"/>
            <a:ext cx="5867367" cy="735949"/>
            <a:chOff x="990633" y="3226451"/>
            <a:chExt cx="5867367" cy="735949"/>
          </a:xfrm>
        </p:grpSpPr>
        <p:sp>
          <p:nvSpPr>
            <p:cNvPr id="127" name="Rectangle 7">
              <a:extLst>
                <a:ext uri="{FF2B5EF4-FFF2-40B4-BE49-F238E27FC236}">
                  <a16:creationId xmlns:a16="http://schemas.microsoft.com/office/drawing/2014/main" id="{E3107266-E7DE-0F49-89AC-CEC10C321510}"/>
                </a:ext>
              </a:extLst>
            </p:cNvPr>
            <p:cNvSpPr>
              <a:spLocks noChangeArrowheads="1"/>
            </p:cNvSpPr>
            <p:nvPr/>
          </p:nvSpPr>
          <p:spPr bwMode="auto">
            <a:xfrm>
              <a:off x="990633" y="3226451"/>
              <a:ext cx="2543658" cy="4339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 algorithm A</a:t>
              </a:r>
            </a:p>
          </p:txBody>
        </p:sp>
        <p:cxnSp>
          <p:nvCxnSpPr>
            <p:cNvPr id="49" name="Straight Arrow Connector 48">
              <a:extLst>
                <a:ext uri="{FF2B5EF4-FFF2-40B4-BE49-F238E27FC236}">
                  <a16:creationId xmlns:a16="http://schemas.microsoft.com/office/drawing/2014/main" id="{E2E4DA5D-0627-F04B-AA70-3750BBFE00CC}"/>
                </a:ext>
              </a:extLst>
            </p:cNvPr>
            <p:cNvCxnSpPr>
              <a:cxnSpLocks/>
            </p:cNvCxnSpPr>
            <p:nvPr/>
          </p:nvCxnSpPr>
          <p:spPr bwMode="auto">
            <a:xfrm>
              <a:off x="2167789" y="3646791"/>
              <a:ext cx="0" cy="315609"/>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5CF31D38-6BED-3742-BB2F-3DB36DB19EC0}"/>
                </a:ext>
              </a:extLst>
            </p:cNvPr>
            <p:cNvCxnSpPr>
              <a:cxnSpLocks/>
            </p:cNvCxnSpPr>
            <p:nvPr/>
          </p:nvCxnSpPr>
          <p:spPr bwMode="auto">
            <a:xfrm>
              <a:off x="6858000" y="3646791"/>
              <a:ext cx="0" cy="315609"/>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grpSp>
      <p:grpSp>
        <p:nvGrpSpPr>
          <p:cNvPr id="21530" name="Group 21529">
            <a:extLst>
              <a:ext uri="{FF2B5EF4-FFF2-40B4-BE49-F238E27FC236}">
                <a16:creationId xmlns:a16="http://schemas.microsoft.com/office/drawing/2014/main" id="{12F4CBF1-492E-C54A-B85B-3409EB596394}"/>
              </a:ext>
            </a:extLst>
          </p:cNvPr>
          <p:cNvGrpSpPr/>
          <p:nvPr/>
        </p:nvGrpSpPr>
        <p:grpSpPr>
          <a:xfrm>
            <a:off x="685800" y="1371600"/>
            <a:ext cx="7565194" cy="1341120"/>
            <a:chOff x="807721" y="1371600"/>
            <a:chExt cx="7565194" cy="1341120"/>
          </a:xfrm>
        </p:grpSpPr>
        <p:grpSp>
          <p:nvGrpSpPr>
            <p:cNvPr id="24" name="Group 78">
              <a:extLst>
                <a:ext uri="{FF2B5EF4-FFF2-40B4-BE49-F238E27FC236}">
                  <a16:creationId xmlns:a16="http://schemas.microsoft.com/office/drawing/2014/main" id="{E4ECA8A3-5266-314B-A8F4-7A5133D9305C}"/>
                </a:ext>
              </a:extLst>
            </p:cNvPr>
            <p:cNvGrpSpPr>
              <a:grpSpLocks/>
            </p:cNvGrpSpPr>
            <p:nvPr/>
          </p:nvGrpSpPr>
          <p:grpSpPr bwMode="auto">
            <a:xfrm>
              <a:off x="807721" y="2438400"/>
              <a:ext cx="2962715" cy="274320"/>
              <a:chOff x="144" y="2400"/>
              <a:chExt cx="5393" cy="384"/>
            </a:xfrm>
          </p:grpSpPr>
          <p:grpSp>
            <p:nvGrpSpPr>
              <p:cNvPr id="25" name="Group 21">
                <a:extLst>
                  <a:ext uri="{FF2B5EF4-FFF2-40B4-BE49-F238E27FC236}">
                    <a16:creationId xmlns:a16="http://schemas.microsoft.com/office/drawing/2014/main" id="{9C44AE18-3F90-8942-A89D-6CE039DB9ACA}"/>
                  </a:ext>
                </a:extLst>
              </p:cNvPr>
              <p:cNvGrpSpPr>
                <a:grpSpLocks/>
              </p:cNvGrpSpPr>
              <p:nvPr/>
            </p:nvGrpSpPr>
            <p:grpSpPr bwMode="auto">
              <a:xfrm>
                <a:off x="787" y="2499"/>
                <a:ext cx="381" cy="285"/>
                <a:chOff x="672" y="2595"/>
                <a:chExt cx="381" cy="285"/>
              </a:xfrm>
            </p:grpSpPr>
            <p:sp>
              <p:nvSpPr>
                <p:cNvPr id="86" name="Freeform 8">
                  <a:extLst>
                    <a:ext uri="{FF2B5EF4-FFF2-40B4-BE49-F238E27FC236}">
                      <a16:creationId xmlns:a16="http://schemas.microsoft.com/office/drawing/2014/main" id="{2E79AAC4-8728-3542-AF7F-3DE61469706F}"/>
                    </a:ext>
                  </a:extLst>
                </p:cNvPr>
                <p:cNvSpPr>
                  <a:spLocks/>
                </p:cNvSpPr>
                <p:nvPr/>
              </p:nvSpPr>
              <p:spPr bwMode="auto">
                <a:xfrm>
                  <a:off x="672" y="2595"/>
                  <a:ext cx="381" cy="285"/>
                </a:xfrm>
                <a:custGeom>
                  <a:avLst/>
                  <a:gdLst>
                    <a:gd name="T0" fmla="*/ 8 w 1905"/>
                    <a:gd name="T1" fmla="*/ 6 h 1995"/>
                    <a:gd name="T2" fmla="*/ 10 w 1905"/>
                    <a:gd name="T3" fmla="*/ 6 h 1995"/>
                    <a:gd name="T4" fmla="*/ 11 w 1905"/>
                    <a:gd name="T5" fmla="*/ 6 h 1995"/>
                    <a:gd name="T6" fmla="*/ 12 w 1905"/>
                    <a:gd name="T7" fmla="*/ 5 h 1995"/>
                    <a:gd name="T8" fmla="*/ 12 w 1905"/>
                    <a:gd name="T9" fmla="*/ 5 h 1995"/>
                    <a:gd name="T10" fmla="*/ 13 w 1905"/>
                    <a:gd name="T11" fmla="*/ 5 h 1995"/>
                    <a:gd name="T12" fmla="*/ 14 w 1905"/>
                    <a:gd name="T13" fmla="*/ 5 h 1995"/>
                    <a:gd name="T14" fmla="*/ 14 w 1905"/>
                    <a:gd name="T15" fmla="*/ 4 h 1995"/>
                    <a:gd name="T16" fmla="*/ 15 w 1905"/>
                    <a:gd name="T17" fmla="*/ 4 h 1995"/>
                    <a:gd name="T18" fmla="*/ 15 w 1905"/>
                    <a:gd name="T19" fmla="*/ 3 h 1995"/>
                    <a:gd name="T20" fmla="*/ 15 w 1905"/>
                    <a:gd name="T21" fmla="*/ 3 h 1995"/>
                    <a:gd name="T22" fmla="*/ 15 w 1905"/>
                    <a:gd name="T23" fmla="*/ 2 h 1995"/>
                    <a:gd name="T24" fmla="*/ 15 w 1905"/>
                    <a:gd name="T25" fmla="*/ 2 h 1995"/>
                    <a:gd name="T26" fmla="*/ 14 w 1905"/>
                    <a:gd name="T27" fmla="*/ 2 h 1995"/>
                    <a:gd name="T28" fmla="*/ 14 w 1905"/>
                    <a:gd name="T29" fmla="*/ 1 h 1995"/>
                    <a:gd name="T30" fmla="*/ 13 w 1905"/>
                    <a:gd name="T31" fmla="*/ 1 h 1995"/>
                    <a:gd name="T32" fmla="*/ 12 w 1905"/>
                    <a:gd name="T33" fmla="*/ 1 h 1995"/>
                    <a:gd name="T34" fmla="*/ 12 w 1905"/>
                    <a:gd name="T35" fmla="*/ 0 h 1995"/>
                    <a:gd name="T36" fmla="*/ 11 w 1905"/>
                    <a:gd name="T37" fmla="*/ 0 h 1995"/>
                    <a:gd name="T38" fmla="*/ 10 w 1905"/>
                    <a:gd name="T39" fmla="*/ 0 h 1995"/>
                    <a:gd name="T40" fmla="*/ 8 w 1905"/>
                    <a:gd name="T41" fmla="*/ 0 h 1995"/>
                    <a:gd name="T42" fmla="*/ 7 w 1905"/>
                    <a:gd name="T43" fmla="*/ 0 h 1995"/>
                    <a:gd name="T44" fmla="*/ 6 w 1905"/>
                    <a:gd name="T45" fmla="*/ 0 h 1995"/>
                    <a:gd name="T46" fmla="*/ 5 w 1905"/>
                    <a:gd name="T47" fmla="*/ 0 h 1995"/>
                    <a:gd name="T48" fmla="*/ 4 w 1905"/>
                    <a:gd name="T49" fmla="*/ 0 h 1995"/>
                    <a:gd name="T50" fmla="*/ 3 w 1905"/>
                    <a:gd name="T51" fmla="*/ 1 h 1995"/>
                    <a:gd name="T52" fmla="*/ 2 w 1905"/>
                    <a:gd name="T53" fmla="*/ 1 h 1995"/>
                    <a:gd name="T54" fmla="*/ 2 w 1905"/>
                    <a:gd name="T55" fmla="*/ 1 h 1995"/>
                    <a:gd name="T56" fmla="*/ 1 w 1905"/>
                    <a:gd name="T57" fmla="*/ 2 h 1995"/>
                    <a:gd name="T58" fmla="*/ 0 w 1905"/>
                    <a:gd name="T59" fmla="*/ 2 h 1995"/>
                    <a:gd name="T60" fmla="*/ 0 w 1905"/>
                    <a:gd name="T61" fmla="*/ 2 h 1995"/>
                    <a:gd name="T62" fmla="*/ 0 w 1905"/>
                    <a:gd name="T63" fmla="*/ 3 h 1995"/>
                    <a:gd name="T64" fmla="*/ 0 w 1905"/>
                    <a:gd name="T65" fmla="*/ 3 h 1995"/>
                    <a:gd name="T66" fmla="*/ 0 w 1905"/>
                    <a:gd name="T67" fmla="*/ 4 h 1995"/>
                    <a:gd name="T68" fmla="*/ 1 w 1905"/>
                    <a:gd name="T69" fmla="*/ 4 h 1995"/>
                    <a:gd name="T70" fmla="*/ 1 w 1905"/>
                    <a:gd name="T71" fmla="*/ 4 h 1995"/>
                    <a:gd name="T72" fmla="*/ 2 w 1905"/>
                    <a:gd name="T73" fmla="*/ 5 h 1995"/>
                    <a:gd name="T74" fmla="*/ 2 w 1905"/>
                    <a:gd name="T75" fmla="*/ 5 h 1995"/>
                    <a:gd name="T76" fmla="*/ 3 w 1905"/>
                    <a:gd name="T77" fmla="*/ 5 h 1995"/>
                    <a:gd name="T78" fmla="*/ 4 w 1905"/>
                    <a:gd name="T79" fmla="*/ 6 h 1995"/>
                    <a:gd name="T80" fmla="*/ 5 w 1905"/>
                    <a:gd name="T81" fmla="*/ 6 h 1995"/>
                    <a:gd name="T82" fmla="*/ 6 w 1905"/>
                    <a:gd name="T83" fmla="*/ 6 h 1995"/>
                    <a:gd name="T84" fmla="*/ 8 w 1905"/>
                    <a:gd name="T85" fmla="*/ 6 h 19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05" h="1995">
                      <a:moveTo>
                        <a:pt x="953" y="1995"/>
                      </a:moveTo>
                      <a:lnTo>
                        <a:pt x="1002" y="1994"/>
                      </a:lnTo>
                      <a:lnTo>
                        <a:pt x="1050" y="1990"/>
                      </a:lnTo>
                      <a:lnTo>
                        <a:pt x="1097" y="1983"/>
                      </a:lnTo>
                      <a:lnTo>
                        <a:pt x="1144" y="1975"/>
                      </a:lnTo>
                      <a:lnTo>
                        <a:pt x="1190" y="1963"/>
                      </a:lnTo>
                      <a:lnTo>
                        <a:pt x="1236" y="1950"/>
                      </a:lnTo>
                      <a:lnTo>
                        <a:pt x="1280" y="1935"/>
                      </a:lnTo>
                      <a:lnTo>
                        <a:pt x="1323" y="1917"/>
                      </a:lnTo>
                      <a:lnTo>
                        <a:pt x="1365" y="1897"/>
                      </a:lnTo>
                      <a:lnTo>
                        <a:pt x="1406" y="1875"/>
                      </a:lnTo>
                      <a:lnTo>
                        <a:pt x="1446" y="1851"/>
                      </a:lnTo>
                      <a:lnTo>
                        <a:pt x="1485" y="1825"/>
                      </a:lnTo>
                      <a:lnTo>
                        <a:pt x="1523" y="1797"/>
                      </a:lnTo>
                      <a:lnTo>
                        <a:pt x="1559" y="1768"/>
                      </a:lnTo>
                      <a:lnTo>
                        <a:pt x="1593" y="1736"/>
                      </a:lnTo>
                      <a:lnTo>
                        <a:pt x="1626" y="1703"/>
                      </a:lnTo>
                      <a:lnTo>
                        <a:pt x="1657" y="1669"/>
                      </a:lnTo>
                      <a:lnTo>
                        <a:pt x="1687" y="1632"/>
                      </a:lnTo>
                      <a:lnTo>
                        <a:pt x="1715" y="1595"/>
                      </a:lnTo>
                      <a:lnTo>
                        <a:pt x="1742" y="1556"/>
                      </a:lnTo>
                      <a:lnTo>
                        <a:pt x="1767" y="1516"/>
                      </a:lnTo>
                      <a:lnTo>
                        <a:pt x="1790" y="1474"/>
                      </a:lnTo>
                      <a:lnTo>
                        <a:pt x="1811" y="1431"/>
                      </a:lnTo>
                      <a:lnTo>
                        <a:pt x="1830" y="1386"/>
                      </a:lnTo>
                      <a:lnTo>
                        <a:pt x="1847" y="1341"/>
                      </a:lnTo>
                      <a:lnTo>
                        <a:pt x="1862" y="1295"/>
                      </a:lnTo>
                      <a:lnTo>
                        <a:pt x="1875" y="1248"/>
                      </a:lnTo>
                      <a:lnTo>
                        <a:pt x="1886" y="1199"/>
                      </a:lnTo>
                      <a:lnTo>
                        <a:pt x="1894" y="1150"/>
                      </a:lnTo>
                      <a:lnTo>
                        <a:pt x="1900" y="1101"/>
                      </a:lnTo>
                      <a:lnTo>
                        <a:pt x="1904" y="1050"/>
                      </a:lnTo>
                      <a:lnTo>
                        <a:pt x="1905" y="999"/>
                      </a:lnTo>
                      <a:lnTo>
                        <a:pt x="1904" y="947"/>
                      </a:lnTo>
                      <a:lnTo>
                        <a:pt x="1900" y="897"/>
                      </a:lnTo>
                      <a:lnTo>
                        <a:pt x="1894" y="846"/>
                      </a:lnTo>
                      <a:lnTo>
                        <a:pt x="1886" y="797"/>
                      </a:lnTo>
                      <a:lnTo>
                        <a:pt x="1875" y="748"/>
                      </a:lnTo>
                      <a:lnTo>
                        <a:pt x="1862" y="701"/>
                      </a:lnTo>
                      <a:lnTo>
                        <a:pt x="1847" y="655"/>
                      </a:lnTo>
                      <a:lnTo>
                        <a:pt x="1830" y="610"/>
                      </a:lnTo>
                      <a:lnTo>
                        <a:pt x="1811" y="565"/>
                      </a:lnTo>
                      <a:lnTo>
                        <a:pt x="1790" y="522"/>
                      </a:lnTo>
                      <a:lnTo>
                        <a:pt x="1767" y="480"/>
                      </a:lnTo>
                      <a:lnTo>
                        <a:pt x="1742" y="440"/>
                      </a:lnTo>
                      <a:lnTo>
                        <a:pt x="1715" y="400"/>
                      </a:lnTo>
                      <a:lnTo>
                        <a:pt x="1687" y="364"/>
                      </a:lnTo>
                      <a:lnTo>
                        <a:pt x="1657" y="327"/>
                      </a:lnTo>
                      <a:lnTo>
                        <a:pt x="1626" y="292"/>
                      </a:lnTo>
                      <a:lnTo>
                        <a:pt x="1593" y="260"/>
                      </a:lnTo>
                      <a:lnTo>
                        <a:pt x="1559" y="228"/>
                      </a:lnTo>
                      <a:lnTo>
                        <a:pt x="1523" y="199"/>
                      </a:lnTo>
                      <a:lnTo>
                        <a:pt x="1485" y="170"/>
                      </a:lnTo>
                      <a:lnTo>
                        <a:pt x="1446" y="144"/>
                      </a:lnTo>
                      <a:lnTo>
                        <a:pt x="1406" y="121"/>
                      </a:lnTo>
                      <a:lnTo>
                        <a:pt x="1365" y="99"/>
                      </a:lnTo>
                      <a:lnTo>
                        <a:pt x="1323" y="79"/>
                      </a:lnTo>
                      <a:lnTo>
                        <a:pt x="1280" y="61"/>
                      </a:lnTo>
                      <a:lnTo>
                        <a:pt x="1236" y="45"/>
                      </a:lnTo>
                      <a:lnTo>
                        <a:pt x="1190" y="32"/>
                      </a:lnTo>
                      <a:lnTo>
                        <a:pt x="1144" y="20"/>
                      </a:lnTo>
                      <a:lnTo>
                        <a:pt x="1097" y="12"/>
                      </a:lnTo>
                      <a:lnTo>
                        <a:pt x="1050" y="5"/>
                      </a:lnTo>
                      <a:lnTo>
                        <a:pt x="1002" y="1"/>
                      </a:lnTo>
                      <a:lnTo>
                        <a:pt x="953" y="0"/>
                      </a:lnTo>
                      <a:lnTo>
                        <a:pt x="903" y="1"/>
                      </a:lnTo>
                      <a:lnTo>
                        <a:pt x="855" y="5"/>
                      </a:lnTo>
                      <a:lnTo>
                        <a:pt x="808" y="12"/>
                      </a:lnTo>
                      <a:lnTo>
                        <a:pt x="761" y="20"/>
                      </a:lnTo>
                      <a:lnTo>
                        <a:pt x="715" y="32"/>
                      </a:lnTo>
                      <a:lnTo>
                        <a:pt x="669" y="45"/>
                      </a:lnTo>
                      <a:lnTo>
                        <a:pt x="625" y="61"/>
                      </a:lnTo>
                      <a:lnTo>
                        <a:pt x="582" y="79"/>
                      </a:lnTo>
                      <a:lnTo>
                        <a:pt x="540" y="99"/>
                      </a:lnTo>
                      <a:lnTo>
                        <a:pt x="499" y="121"/>
                      </a:lnTo>
                      <a:lnTo>
                        <a:pt x="459" y="144"/>
                      </a:lnTo>
                      <a:lnTo>
                        <a:pt x="420" y="170"/>
                      </a:lnTo>
                      <a:lnTo>
                        <a:pt x="382" y="199"/>
                      </a:lnTo>
                      <a:lnTo>
                        <a:pt x="346" y="228"/>
                      </a:lnTo>
                      <a:lnTo>
                        <a:pt x="312" y="260"/>
                      </a:lnTo>
                      <a:lnTo>
                        <a:pt x="279" y="292"/>
                      </a:lnTo>
                      <a:lnTo>
                        <a:pt x="248" y="327"/>
                      </a:lnTo>
                      <a:lnTo>
                        <a:pt x="218" y="364"/>
                      </a:lnTo>
                      <a:lnTo>
                        <a:pt x="190" y="400"/>
                      </a:lnTo>
                      <a:lnTo>
                        <a:pt x="163" y="440"/>
                      </a:lnTo>
                      <a:lnTo>
                        <a:pt x="138" y="480"/>
                      </a:lnTo>
                      <a:lnTo>
                        <a:pt x="115" y="522"/>
                      </a:lnTo>
                      <a:lnTo>
                        <a:pt x="94" y="565"/>
                      </a:lnTo>
                      <a:lnTo>
                        <a:pt x="75" y="610"/>
                      </a:lnTo>
                      <a:lnTo>
                        <a:pt x="58" y="655"/>
                      </a:lnTo>
                      <a:lnTo>
                        <a:pt x="43" y="701"/>
                      </a:lnTo>
                      <a:lnTo>
                        <a:pt x="30" y="748"/>
                      </a:lnTo>
                      <a:lnTo>
                        <a:pt x="19" y="797"/>
                      </a:lnTo>
                      <a:lnTo>
                        <a:pt x="11" y="846"/>
                      </a:lnTo>
                      <a:lnTo>
                        <a:pt x="5" y="897"/>
                      </a:lnTo>
                      <a:lnTo>
                        <a:pt x="1" y="947"/>
                      </a:lnTo>
                      <a:lnTo>
                        <a:pt x="0" y="999"/>
                      </a:lnTo>
                      <a:lnTo>
                        <a:pt x="1" y="1050"/>
                      </a:lnTo>
                      <a:lnTo>
                        <a:pt x="5" y="1101"/>
                      </a:lnTo>
                      <a:lnTo>
                        <a:pt x="11" y="1150"/>
                      </a:lnTo>
                      <a:lnTo>
                        <a:pt x="19" y="1199"/>
                      </a:lnTo>
                      <a:lnTo>
                        <a:pt x="30" y="1248"/>
                      </a:lnTo>
                      <a:lnTo>
                        <a:pt x="43" y="1295"/>
                      </a:lnTo>
                      <a:lnTo>
                        <a:pt x="58" y="1341"/>
                      </a:lnTo>
                      <a:lnTo>
                        <a:pt x="75" y="1386"/>
                      </a:lnTo>
                      <a:lnTo>
                        <a:pt x="94" y="1431"/>
                      </a:lnTo>
                      <a:lnTo>
                        <a:pt x="115" y="1474"/>
                      </a:lnTo>
                      <a:lnTo>
                        <a:pt x="138" y="1516"/>
                      </a:lnTo>
                      <a:lnTo>
                        <a:pt x="163" y="1556"/>
                      </a:lnTo>
                      <a:lnTo>
                        <a:pt x="190" y="1595"/>
                      </a:lnTo>
                      <a:lnTo>
                        <a:pt x="218" y="1632"/>
                      </a:lnTo>
                      <a:lnTo>
                        <a:pt x="248" y="1669"/>
                      </a:lnTo>
                      <a:lnTo>
                        <a:pt x="279" y="1703"/>
                      </a:lnTo>
                      <a:lnTo>
                        <a:pt x="312" y="1736"/>
                      </a:lnTo>
                      <a:lnTo>
                        <a:pt x="346" y="1768"/>
                      </a:lnTo>
                      <a:lnTo>
                        <a:pt x="382" y="1797"/>
                      </a:lnTo>
                      <a:lnTo>
                        <a:pt x="420" y="1825"/>
                      </a:lnTo>
                      <a:lnTo>
                        <a:pt x="459" y="1851"/>
                      </a:lnTo>
                      <a:lnTo>
                        <a:pt x="499" y="1875"/>
                      </a:lnTo>
                      <a:lnTo>
                        <a:pt x="540" y="1897"/>
                      </a:lnTo>
                      <a:lnTo>
                        <a:pt x="582" y="1917"/>
                      </a:lnTo>
                      <a:lnTo>
                        <a:pt x="625" y="1935"/>
                      </a:lnTo>
                      <a:lnTo>
                        <a:pt x="669" y="1950"/>
                      </a:lnTo>
                      <a:lnTo>
                        <a:pt x="715" y="1963"/>
                      </a:lnTo>
                      <a:lnTo>
                        <a:pt x="761" y="1975"/>
                      </a:lnTo>
                      <a:lnTo>
                        <a:pt x="808" y="1983"/>
                      </a:lnTo>
                      <a:lnTo>
                        <a:pt x="855" y="1990"/>
                      </a:lnTo>
                      <a:lnTo>
                        <a:pt x="903" y="1994"/>
                      </a:lnTo>
                      <a:lnTo>
                        <a:pt x="953" y="19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9">
                  <a:extLst>
                    <a:ext uri="{FF2B5EF4-FFF2-40B4-BE49-F238E27FC236}">
                      <a16:creationId xmlns:a16="http://schemas.microsoft.com/office/drawing/2014/main" id="{E3BFB03D-E4AB-674F-9B86-B483B0F10107}"/>
                    </a:ext>
                  </a:extLst>
                </p:cNvPr>
                <p:cNvSpPr>
                  <a:spLocks/>
                </p:cNvSpPr>
                <p:nvPr/>
              </p:nvSpPr>
              <p:spPr bwMode="auto">
                <a:xfrm>
                  <a:off x="683" y="2603"/>
                  <a:ext cx="360" cy="269"/>
                </a:xfrm>
                <a:custGeom>
                  <a:avLst/>
                  <a:gdLst>
                    <a:gd name="T0" fmla="*/ 8 w 1800"/>
                    <a:gd name="T1" fmla="*/ 5 h 1883"/>
                    <a:gd name="T2" fmla="*/ 9 w 1800"/>
                    <a:gd name="T3" fmla="*/ 5 h 1883"/>
                    <a:gd name="T4" fmla="*/ 10 w 1800"/>
                    <a:gd name="T5" fmla="*/ 5 h 1883"/>
                    <a:gd name="T6" fmla="*/ 11 w 1800"/>
                    <a:gd name="T7" fmla="*/ 5 h 1883"/>
                    <a:gd name="T8" fmla="*/ 12 w 1800"/>
                    <a:gd name="T9" fmla="*/ 5 h 1883"/>
                    <a:gd name="T10" fmla="*/ 13 w 1800"/>
                    <a:gd name="T11" fmla="*/ 5 h 1883"/>
                    <a:gd name="T12" fmla="*/ 13 w 1800"/>
                    <a:gd name="T13" fmla="*/ 4 h 1883"/>
                    <a:gd name="T14" fmla="*/ 14 w 1800"/>
                    <a:gd name="T15" fmla="*/ 4 h 1883"/>
                    <a:gd name="T16" fmla="*/ 14 w 1800"/>
                    <a:gd name="T17" fmla="*/ 4 h 1883"/>
                    <a:gd name="T18" fmla="*/ 14 w 1800"/>
                    <a:gd name="T19" fmla="*/ 3 h 1883"/>
                    <a:gd name="T20" fmla="*/ 14 w 1800"/>
                    <a:gd name="T21" fmla="*/ 3 h 1883"/>
                    <a:gd name="T22" fmla="*/ 14 w 1800"/>
                    <a:gd name="T23" fmla="*/ 2 h 1883"/>
                    <a:gd name="T24" fmla="*/ 14 w 1800"/>
                    <a:gd name="T25" fmla="*/ 2 h 1883"/>
                    <a:gd name="T26" fmla="*/ 14 w 1800"/>
                    <a:gd name="T27" fmla="*/ 2 h 1883"/>
                    <a:gd name="T28" fmla="*/ 13 w 1800"/>
                    <a:gd name="T29" fmla="*/ 1 h 1883"/>
                    <a:gd name="T30" fmla="*/ 13 w 1800"/>
                    <a:gd name="T31" fmla="*/ 1 h 1883"/>
                    <a:gd name="T32" fmla="*/ 12 w 1800"/>
                    <a:gd name="T33" fmla="*/ 1 h 1883"/>
                    <a:gd name="T34" fmla="*/ 11 w 1800"/>
                    <a:gd name="T35" fmla="*/ 0 h 1883"/>
                    <a:gd name="T36" fmla="*/ 10 w 1800"/>
                    <a:gd name="T37" fmla="*/ 0 h 1883"/>
                    <a:gd name="T38" fmla="*/ 9 w 1800"/>
                    <a:gd name="T39" fmla="*/ 0 h 1883"/>
                    <a:gd name="T40" fmla="*/ 8 w 1800"/>
                    <a:gd name="T41" fmla="*/ 0 h 1883"/>
                    <a:gd name="T42" fmla="*/ 7 w 1800"/>
                    <a:gd name="T43" fmla="*/ 0 h 1883"/>
                    <a:gd name="T44" fmla="*/ 6 w 1800"/>
                    <a:gd name="T45" fmla="*/ 0 h 1883"/>
                    <a:gd name="T46" fmla="*/ 5 w 1800"/>
                    <a:gd name="T47" fmla="*/ 0 h 1883"/>
                    <a:gd name="T48" fmla="*/ 4 w 1800"/>
                    <a:gd name="T49" fmla="*/ 0 h 1883"/>
                    <a:gd name="T50" fmla="*/ 3 w 1800"/>
                    <a:gd name="T51" fmla="*/ 1 h 1883"/>
                    <a:gd name="T52" fmla="*/ 2 w 1800"/>
                    <a:gd name="T53" fmla="*/ 1 h 1883"/>
                    <a:gd name="T54" fmla="*/ 1 w 1800"/>
                    <a:gd name="T55" fmla="*/ 1 h 1883"/>
                    <a:gd name="T56" fmla="*/ 1 w 1800"/>
                    <a:gd name="T57" fmla="*/ 1 h 1883"/>
                    <a:gd name="T58" fmla="*/ 0 w 1800"/>
                    <a:gd name="T59" fmla="*/ 2 h 1883"/>
                    <a:gd name="T60" fmla="*/ 0 w 1800"/>
                    <a:gd name="T61" fmla="*/ 2 h 1883"/>
                    <a:gd name="T62" fmla="*/ 0 w 1800"/>
                    <a:gd name="T63" fmla="*/ 3 h 1883"/>
                    <a:gd name="T64" fmla="*/ 0 w 1800"/>
                    <a:gd name="T65" fmla="*/ 3 h 1883"/>
                    <a:gd name="T66" fmla="*/ 0 w 1800"/>
                    <a:gd name="T67" fmla="*/ 3 h 1883"/>
                    <a:gd name="T68" fmla="*/ 1 w 1800"/>
                    <a:gd name="T69" fmla="*/ 4 h 1883"/>
                    <a:gd name="T70" fmla="*/ 1 w 1800"/>
                    <a:gd name="T71" fmla="*/ 4 h 1883"/>
                    <a:gd name="T72" fmla="*/ 2 w 1800"/>
                    <a:gd name="T73" fmla="*/ 4 h 1883"/>
                    <a:gd name="T74" fmla="*/ 2 w 1800"/>
                    <a:gd name="T75" fmla="*/ 5 h 1883"/>
                    <a:gd name="T76" fmla="*/ 3 w 1800"/>
                    <a:gd name="T77" fmla="*/ 5 h 1883"/>
                    <a:gd name="T78" fmla="*/ 4 w 1800"/>
                    <a:gd name="T79" fmla="*/ 5 h 1883"/>
                    <a:gd name="T80" fmla="*/ 5 w 1800"/>
                    <a:gd name="T81" fmla="*/ 5 h 1883"/>
                    <a:gd name="T82" fmla="*/ 6 w 1800"/>
                    <a:gd name="T83" fmla="*/ 5 h 1883"/>
                    <a:gd name="T84" fmla="*/ 7 w 1800"/>
                    <a:gd name="T85" fmla="*/ 5 h 1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00" h="1883">
                      <a:moveTo>
                        <a:pt x="900" y="1883"/>
                      </a:moveTo>
                      <a:lnTo>
                        <a:pt x="946" y="1882"/>
                      </a:lnTo>
                      <a:lnTo>
                        <a:pt x="992" y="1878"/>
                      </a:lnTo>
                      <a:lnTo>
                        <a:pt x="1037" y="1873"/>
                      </a:lnTo>
                      <a:lnTo>
                        <a:pt x="1081" y="1864"/>
                      </a:lnTo>
                      <a:lnTo>
                        <a:pt x="1124" y="1854"/>
                      </a:lnTo>
                      <a:lnTo>
                        <a:pt x="1167" y="1841"/>
                      </a:lnTo>
                      <a:lnTo>
                        <a:pt x="1209" y="1827"/>
                      </a:lnTo>
                      <a:lnTo>
                        <a:pt x="1250" y="1810"/>
                      </a:lnTo>
                      <a:lnTo>
                        <a:pt x="1290" y="1791"/>
                      </a:lnTo>
                      <a:lnTo>
                        <a:pt x="1328" y="1770"/>
                      </a:lnTo>
                      <a:lnTo>
                        <a:pt x="1366" y="1748"/>
                      </a:lnTo>
                      <a:lnTo>
                        <a:pt x="1402" y="1722"/>
                      </a:lnTo>
                      <a:lnTo>
                        <a:pt x="1438" y="1696"/>
                      </a:lnTo>
                      <a:lnTo>
                        <a:pt x="1472" y="1669"/>
                      </a:lnTo>
                      <a:lnTo>
                        <a:pt x="1505" y="1639"/>
                      </a:lnTo>
                      <a:lnTo>
                        <a:pt x="1536" y="1608"/>
                      </a:lnTo>
                      <a:lnTo>
                        <a:pt x="1566" y="1575"/>
                      </a:lnTo>
                      <a:lnTo>
                        <a:pt x="1594" y="1542"/>
                      </a:lnTo>
                      <a:lnTo>
                        <a:pt x="1621" y="1506"/>
                      </a:lnTo>
                      <a:lnTo>
                        <a:pt x="1646" y="1469"/>
                      </a:lnTo>
                      <a:lnTo>
                        <a:pt x="1669" y="1430"/>
                      </a:lnTo>
                      <a:lnTo>
                        <a:pt x="1691" y="1391"/>
                      </a:lnTo>
                      <a:lnTo>
                        <a:pt x="1710" y="1350"/>
                      </a:lnTo>
                      <a:lnTo>
                        <a:pt x="1729" y="1309"/>
                      </a:lnTo>
                      <a:lnTo>
                        <a:pt x="1746" y="1266"/>
                      </a:lnTo>
                      <a:lnTo>
                        <a:pt x="1760" y="1222"/>
                      </a:lnTo>
                      <a:lnTo>
                        <a:pt x="1772" y="1178"/>
                      </a:lnTo>
                      <a:lnTo>
                        <a:pt x="1782" y="1133"/>
                      </a:lnTo>
                      <a:lnTo>
                        <a:pt x="1790" y="1086"/>
                      </a:lnTo>
                      <a:lnTo>
                        <a:pt x="1795" y="1039"/>
                      </a:lnTo>
                      <a:lnTo>
                        <a:pt x="1799" y="991"/>
                      </a:lnTo>
                      <a:lnTo>
                        <a:pt x="1800" y="943"/>
                      </a:lnTo>
                      <a:lnTo>
                        <a:pt x="1799" y="894"/>
                      </a:lnTo>
                      <a:lnTo>
                        <a:pt x="1795" y="846"/>
                      </a:lnTo>
                      <a:lnTo>
                        <a:pt x="1790" y="799"/>
                      </a:lnTo>
                      <a:lnTo>
                        <a:pt x="1782" y="752"/>
                      </a:lnTo>
                      <a:lnTo>
                        <a:pt x="1772" y="707"/>
                      </a:lnTo>
                      <a:lnTo>
                        <a:pt x="1760" y="662"/>
                      </a:lnTo>
                      <a:lnTo>
                        <a:pt x="1746" y="619"/>
                      </a:lnTo>
                      <a:lnTo>
                        <a:pt x="1729" y="576"/>
                      </a:lnTo>
                      <a:lnTo>
                        <a:pt x="1710" y="534"/>
                      </a:lnTo>
                      <a:lnTo>
                        <a:pt x="1691" y="494"/>
                      </a:lnTo>
                      <a:lnTo>
                        <a:pt x="1669" y="454"/>
                      </a:lnTo>
                      <a:lnTo>
                        <a:pt x="1646" y="416"/>
                      </a:lnTo>
                      <a:lnTo>
                        <a:pt x="1621" y="378"/>
                      </a:lnTo>
                      <a:lnTo>
                        <a:pt x="1594" y="343"/>
                      </a:lnTo>
                      <a:lnTo>
                        <a:pt x="1566" y="309"/>
                      </a:lnTo>
                      <a:lnTo>
                        <a:pt x="1536" y="276"/>
                      </a:lnTo>
                      <a:lnTo>
                        <a:pt x="1505" y="245"/>
                      </a:lnTo>
                      <a:lnTo>
                        <a:pt x="1472" y="215"/>
                      </a:lnTo>
                      <a:lnTo>
                        <a:pt x="1438" y="187"/>
                      </a:lnTo>
                      <a:lnTo>
                        <a:pt x="1402" y="161"/>
                      </a:lnTo>
                      <a:lnTo>
                        <a:pt x="1366" y="136"/>
                      </a:lnTo>
                      <a:lnTo>
                        <a:pt x="1328" y="113"/>
                      </a:lnTo>
                      <a:lnTo>
                        <a:pt x="1290" y="93"/>
                      </a:lnTo>
                      <a:lnTo>
                        <a:pt x="1250" y="74"/>
                      </a:lnTo>
                      <a:lnTo>
                        <a:pt x="1209" y="56"/>
                      </a:lnTo>
                      <a:lnTo>
                        <a:pt x="1167" y="42"/>
                      </a:lnTo>
                      <a:lnTo>
                        <a:pt x="1124" y="29"/>
                      </a:lnTo>
                      <a:lnTo>
                        <a:pt x="1081" y="19"/>
                      </a:lnTo>
                      <a:lnTo>
                        <a:pt x="1037" y="10"/>
                      </a:lnTo>
                      <a:lnTo>
                        <a:pt x="992" y="5"/>
                      </a:lnTo>
                      <a:lnTo>
                        <a:pt x="946" y="1"/>
                      </a:lnTo>
                      <a:lnTo>
                        <a:pt x="900" y="0"/>
                      </a:lnTo>
                      <a:lnTo>
                        <a:pt x="853" y="1"/>
                      </a:lnTo>
                      <a:lnTo>
                        <a:pt x="807" y="5"/>
                      </a:lnTo>
                      <a:lnTo>
                        <a:pt x="763" y="10"/>
                      </a:lnTo>
                      <a:lnTo>
                        <a:pt x="718" y="19"/>
                      </a:lnTo>
                      <a:lnTo>
                        <a:pt x="675" y="29"/>
                      </a:lnTo>
                      <a:lnTo>
                        <a:pt x="633" y="42"/>
                      </a:lnTo>
                      <a:lnTo>
                        <a:pt x="590" y="56"/>
                      </a:lnTo>
                      <a:lnTo>
                        <a:pt x="549" y="74"/>
                      </a:lnTo>
                      <a:lnTo>
                        <a:pt x="509" y="93"/>
                      </a:lnTo>
                      <a:lnTo>
                        <a:pt x="471" y="113"/>
                      </a:lnTo>
                      <a:lnTo>
                        <a:pt x="433" y="136"/>
                      </a:lnTo>
                      <a:lnTo>
                        <a:pt x="397" y="161"/>
                      </a:lnTo>
                      <a:lnTo>
                        <a:pt x="362" y="187"/>
                      </a:lnTo>
                      <a:lnTo>
                        <a:pt x="327" y="215"/>
                      </a:lnTo>
                      <a:lnTo>
                        <a:pt x="294" y="245"/>
                      </a:lnTo>
                      <a:lnTo>
                        <a:pt x="263" y="276"/>
                      </a:lnTo>
                      <a:lnTo>
                        <a:pt x="234" y="309"/>
                      </a:lnTo>
                      <a:lnTo>
                        <a:pt x="206" y="343"/>
                      </a:lnTo>
                      <a:lnTo>
                        <a:pt x="179" y="378"/>
                      </a:lnTo>
                      <a:lnTo>
                        <a:pt x="154" y="416"/>
                      </a:lnTo>
                      <a:lnTo>
                        <a:pt x="131" y="454"/>
                      </a:lnTo>
                      <a:lnTo>
                        <a:pt x="109" y="494"/>
                      </a:lnTo>
                      <a:lnTo>
                        <a:pt x="89" y="534"/>
                      </a:lnTo>
                      <a:lnTo>
                        <a:pt x="70" y="576"/>
                      </a:lnTo>
                      <a:lnTo>
                        <a:pt x="54" y="619"/>
                      </a:lnTo>
                      <a:lnTo>
                        <a:pt x="40" y="662"/>
                      </a:lnTo>
                      <a:lnTo>
                        <a:pt x="28" y="707"/>
                      </a:lnTo>
                      <a:lnTo>
                        <a:pt x="18" y="752"/>
                      </a:lnTo>
                      <a:lnTo>
                        <a:pt x="10" y="799"/>
                      </a:lnTo>
                      <a:lnTo>
                        <a:pt x="5" y="846"/>
                      </a:lnTo>
                      <a:lnTo>
                        <a:pt x="1" y="894"/>
                      </a:lnTo>
                      <a:lnTo>
                        <a:pt x="0" y="943"/>
                      </a:lnTo>
                      <a:lnTo>
                        <a:pt x="1" y="991"/>
                      </a:lnTo>
                      <a:lnTo>
                        <a:pt x="5" y="1039"/>
                      </a:lnTo>
                      <a:lnTo>
                        <a:pt x="10" y="1086"/>
                      </a:lnTo>
                      <a:lnTo>
                        <a:pt x="18" y="1133"/>
                      </a:lnTo>
                      <a:lnTo>
                        <a:pt x="28" y="1178"/>
                      </a:lnTo>
                      <a:lnTo>
                        <a:pt x="40" y="1222"/>
                      </a:lnTo>
                      <a:lnTo>
                        <a:pt x="54" y="1266"/>
                      </a:lnTo>
                      <a:lnTo>
                        <a:pt x="70" y="1309"/>
                      </a:lnTo>
                      <a:lnTo>
                        <a:pt x="89" y="1350"/>
                      </a:lnTo>
                      <a:lnTo>
                        <a:pt x="109" y="1391"/>
                      </a:lnTo>
                      <a:lnTo>
                        <a:pt x="131" y="1430"/>
                      </a:lnTo>
                      <a:lnTo>
                        <a:pt x="154" y="1469"/>
                      </a:lnTo>
                      <a:lnTo>
                        <a:pt x="179" y="1506"/>
                      </a:lnTo>
                      <a:lnTo>
                        <a:pt x="206" y="1542"/>
                      </a:lnTo>
                      <a:lnTo>
                        <a:pt x="234" y="1575"/>
                      </a:lnTo>
                      <a:lnTo>
                        <a:pt x="263" y="1608"/>
                      </a:lnTo>
                      <a:lnTo>
                        <a:pt x="294" y="1639"/>
                      </a:lnTo>
                      <a:lnTo>
                        <a:pt x="327" y="1669"/>
                      </a:lnTo>
                      <a:lnTo>
                        <a:pt x="362" y="1696"/>
                      </a:lnTo>
                      <a:lnTo>
                        <a:pt x="397" y="1722"/>
                      </a:lnTo>
                      <a:lnTo>
                        <a:pt x="433" y="1748"/>
                      </a:lnTo>
                      <a:lnTo>
                        <a:pt x="471" y="1770"/>
                      </a:lnTo>
                      <a:lnTo>
                        <a:pt x="509" y="1791"/>
                      </a:lnTo>
                      <a:lnTo>
                        <a:pt x="549" y="1810"/>
                      </a:lnTo>
                      <a:lnTo>
                        <a:pt x="590" y="1827"/>
                      </a:lnTo>
                      <a:lnTo>
                        <a:pt x="633" y="1841"/>
                      </a:lnTo>
                      <a:lnTo>
                        <a:pt x="675" y="1854"/>
                      </a:lnTo>
                      <a:lnTo>
                        <a:pt x="718" y="1864"/>
                      </a:lnTo>
                      <a:lnTo>
                        <a:pt x="763" y="1873"/>
                      </a:lnTo>
                      <a:lnTo>
                        <a:pt x="807" y="1878"/>
                      </a:lnTo>
                      <a:lnTo>
                        <a:pt x="853" y="1882"/>
                      </a:lnTo>
                      <a:lnTo>
                        <a:pt x="900" y="188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0">
                  <a:extLst>
                    <a:ext uri="{FF2B5EF4-FFF2-40B4-BE49-F238E27FC236}">
                      <a16:creationId xmlns:a16="http://schemas.microsoft.com/office/drawing/2014/main" id="{11A99E9F-BE91-1745-B71D-CDB5BD35D850}"/>
                    </a:ext>
                  </a:extLst>
                </p:cNvPr>
                <p:cNvSpPr>
                  <a:spLocks/>
                </p:cNvSpPr>
                <p:nvPr/>
              </p:nvSpPr>
              <p:spPr bwMode="auto">
                <a:xfrm>
                  <a:off x="934" y="2702"/>
                  <a:ext cx="30" cy="39"/>
                </a:xfrm>
                <a:custGeom>
                  <a:avLst/>
                  <a:gdLst>
                    <a:gd name="T0" fmla="*/ 1 w 153"/>
                    <a:gd name="T1" fmla="*/ 1 h 277"/>
                    <a:gd name="T2" fmla="*/ 1 w 153"/>
                    <a:gd name="T3" fmla="*/ 1 h 277"/>
                    <a:gd name="T4" fmla="*/ 1 w 153"/>
                    <a:gd name="T5" fmla="*/ 1 h 277"/>
                    <a:gd name="T6" fmla="*/ 1 w 153"/>
                    <a:gd name="T7" fmla="*/ 1 h 277"/>
                    <a:gd name="T8" fmla="*/ 1 w 153"/>
                    <a:gd name="T9" fmla="*/ 1 h 277"/>
                    <a:gd name="T10" fmla="*/ 1 w 153"/>
                    <a:gd name="T11" fmla="*/ 1 h 277"/>
                    <a:gd name="T12" fmla="*/ 1 w 153"/>
                    <a:gd name="T13" fmla="*/ 1 h 277"/>
                    <a:gd name="T14" fmla="*/ 1 w 153"/>
                    <a:gd name="T15" fmla="*/ 0 h 277"/>
                    <a:gd name="T16" fmla="*/ 1 w 153"/>
                    <a:gd name="T17" fmla="*/ 0 h 277"/>
                    <a:gd name="T18" fmla="*/ 1 w 153"/>
                    <a:gd name="T19" fmla="*/ 0 h 277"/>
                    <a:gd name="T20" fmla="*/ 1 w 153"/>
                    <a:gd name="T21" fmla="*/ 0 h 277"/>
                    <a:gd name="T22" fmla="*/ 1 w 153"/>
                    <a:gd name="T23" fmla="*/ 0 h 277"/>
                    <a:gd name="T24" fmla="*/ 1 w 153"/>
                    <a:gd name="T25" fmla="*/ 0 h 277"/>
                    <a:gd name="T26" fmla="*/ 1 w 153"/>
                    <a:gd name="T27" fmla="*/ 0 h 277"/>
                    <a:gd name="T28" fmla="*/ 1 w 153"/>
                    <a:gd name="T29" fmla="*/ 0 h 277"/>
                    <a:gd name="T30" fmla="*/ 1 w 153"/>
                    <a:gd name="T31" fmla="*/ 0 h 277"/>
                    <a:gd name="T32" fmla="*/ 1 w 153"/>
                    <a:gd name="T33" fmla="*/ 0 h 277"/>
                    <a:gd name="T34" fmla="*/ 0 w 153"/>
                    <a:gd name="T35" fmla="*/ 0 h 277"/>
                    <a:gd name="T36" fmla="*/ 0 w 153"/>
                    <a:gd name="T37" fmla="*/ 0 h 277"/>
                    <a:gd name="T38" fmla="*/ 0 w 153"/>
                    <a:gd name="T39" fmla="*/ 0 h 277"/>
                    <a:gd name="T40" fmla="*/ 0 w 153"/>
                    <a:gd name="T41" fmla="*/ 0 h 277"/>
                    <a:gd name="T42" fmla="*/ 0 w 153"/>
                    <a:gd name="T43" fmla="*/ 0 h 277"/>
                    <a:gd name="T44" fmla="*/ 0 w 153"/>
                    <a:gd name="T45" fmla="*/ 0 h 277"/>
                    <a:gd name="T46" fmla="*/ 0 w 153"/>
                    <a:gd name="T47" fmla="*/ 0 h 277"/>
                    <a:gd name="T48" fmla="*/ 0 w 153"/>
                    <a:gd name="T49" fmla="*/ 0 h 277"/>
                    <a:gd name="T50" fmla="*/ 0 w 153"/>
                    <a:gd name="T51" fmla="*/ 0 h 277"/>
                    <a:gd name="T52" fmla="*/ 0 w 153"/>
                    <a:gd name="T53" fmla="*/ 1 h 277"/>
                    <a:gd name="T54" fmla="*/ 0 w 153"/>
                    <a:gd name="T55" fmla="*/ 1 h 277"/>
                    <a:gd name="T56" fmla="*/ 0 w 153"/>
                    <a:gd name="T57" fmla="*/ 1 h 277"/>
                    <a:gd name="T58" fmla="*/ 0 w 153"/>
                    <a:gd name="T59" fmla="*/ 1 h 277"/>
                    <a:gd name="T60" fmla="*/ 0 w 153"/>
                    <a:gd name="T61" fmla="*/ 1 h 277"/>
                    <a:gd name="T62" fmla="*/ 0 w 153"/>
                    <a:gd name="T63" fmla="*/ 1 h 277"/>
                    <a:gd name="T64" fmla="*/ 1 w 153"/>
                    <a:gd name="T65" fmla="*/ 1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6" y="277"/>
                      </a:moveTo>
                      <a:lnTo>
                        <a:pt x="92" y="274"/>
                      </a:lnTo>
                      <a:lnTo>
                        <a:pt x="106" y="266"/>
                      </a:lnTo>
                      <a:lnTo>
                        <a:pt x="119" y="253"/>
                      </a:lnTo>
                      <a:lnTo>
                        <a:pt x="131" y="236"/>
                      </a:lnTo>
                      <a:lnTo>
                        <a:pt x="140" y="216"/>
                      </a:lnTo>
                      <a:lnTo>
                        <a:pt x="147" y="192"/>
                      </a:lnTo>
                      <a:lnTo>
                        <a:pt x="151" y="166"/>
                      </a:lnTo>
                      <a:lnTo>
                        <a:pt x="153" y="138"/>
                      </a:lnTo>
                      <a:lnTo>
                        <a:pt x="151" y="111"/>
                      </a:lnTo>
                      <a:lnTo>
                        <a:pt x="147" y="84"/>
                      </a:lnTo>
                      <a:lnTo>
                        <a:pt x="140" y="61"/>
                      </a:lnTo>
                      <a:lnTo>
                        <a:pt x="131" y="40"/>
                      </a:lnTo>
                      <a:lnTo>
                        <a:pt x="119" y="24"/>
                      </a:lnTo>
                      <a:lnTo>
                        <a:pt x="106" y="11"/>
                      </a:lnTo>
                      <a:lnTo>
                        <a:pt x="92" y="4"/>
                      </a:lnTo>
                      <a:lnTo>
                        <a:pt x="76" y="0"/>
                      </a:lnTo>
                      <a:lnTo>
                        <a:pt x="61" y="4"/>
                      </a:lnTo>
                      <a:lnTo>
                        <a:pt x="46" y="11"/>
                      </a:lnTo>
                      <a:lnTo>
                        <a:pt x="33" y="24"/>
                      </a:lnTo>
                      <a:lnTo>
                        <a:pt x="22" y="40"/>
                      </a:lnTo>
                      <a:lnTo>
                        <a:pt x="13" y="61"/>
                      </a:lnTo>
                      <a:lnTo>
                        <a:pt x="6" y="84"/>
                      </a:lnTo>
                      <a:lnTo>
                        <a:pt x="2" y="111"/>
                      </a:lnTo>
                      <a:lnTo>
                        <a:pt x="0" y="138"/>
                      </a:lnTo>
                      <a:lnTo>
                        <a:pt x="2" y="166"/>
                      </a:lnTo>
                      <a:lnTo>
                        <a:pt x="6" y="192"/>
                      </a:lnTo>
                      <a:lnTo>
                        <a:pt x="13" y="216"/>
                      </a:lnTo>
                      <a:lnTo>
                        <a:pt x="22" y="236"/>
                      </a:lnTo>
                      <a:lnTo>
                        <a:pt x="33" y="253"/>
                      </a:lnTo>
                      <a:lnTo>
                        <a:pt x="46" y="266"/>
                      </a:lnTo>
                      <a:lnTo>
                        <a:pt x="61" y="274"/>
                      </a:lnTo>
                      <a:lnTo>
                        <a:pt x="7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1">
                  <a:extLst>
                    <a:ext uri="{FF2B5EF4-FFF2-40B4-BE49-F238E27FC236}">
                      <a16:creationId xmlns:a16="http://schemas.microsoft.com/office/drawing/2014/main" id="{ED6B4EDD-F926-6346-BEF8-D281A4AF709F}"/>
                    </a:ext>
                  </a:extLst>
                </p:cNvPr>
                <p:cNvSpPr>
                  <a:spLocks/>
                </p:cNvSpPr>
                <p:nvPr/>
              </p:nvSpPr>
              <p:spPr bwMode="auto">
                <a:xfrm>
                  <a:off x="938" y="2709"/>
                  <a:ext cx="16" cy="20"/>
                </a:xfrm>
                <a:custGeom>
                  <a:avLst/>
                  <a:gdLst>
                    <a:gd name="T0" fmla="*/ 0 w 81"/>
                    <a:gd name="T1" fmla="*/ 0 h 146"/>
                    <a:gd name="T2" fmla="*/ 0 w 81"/>
                    <a:gd name="T3" fmla="*/ 0 h 146"/>
                    <a:gd name="T4" fmla="*/ 0 w 81"/>
                    <a:gd name="T5" fmla="*/ 0 h 146"/>
                    <a:gd name="T6" fmla="*/ 0 w 81"/>
                    <a:gd name="T7" fmla="*/ 0 h 146"/>
                    <a:gd name="T8" fmla="*/ 1 w 81"/>
                    <a:gd name="T9" fmla="*/ 0 h 146"/>
                    <a:gd name="T10" fmla="*/ 1 w 81"/>
                    <a:gd name="T11" fmla="*/ 0 h 146"/>
                    <a:gd name="T12" fmla="*/ 1 w 81"/>
                    <a:gd name="T13" fmla="*/ 0 h 146"/>
                    <a:gd name="T14" fmla="*/ 1 w 81"/>
                    <a:gd name="T15" fmla="*/ 0 h 146"/>
                    <a:gd name="T16" fmla="*/ 1 w 81"/>
                    <a:gd name="T17" fmla="*/ 0 h 146"/>
                    <a:gd name="T18" fmla="*/ 1 w 81"/>
                    <a:gd name="T19" fmla="*/ 0 h 146"/>
                    <a:gd name="T20" fmla="*/ 1 w 81"/>
                    <a:gd name="T21" fmla="*/ 0 h 146"/>
                    <a:gd name="T22" fmla="*/ 1 w 81"/>
                    <a:gd name="T23" fmla="*/ 0 h 146"/>
                    <a:gd name="T24" fmla="*/ 1 w 81"/>
                    <a:gd name="T25" fmla="*/ 0 h 146"/>
                    <a:gd name="T26" fmla="*/ 0 w 81"/>
                    <a:gd name="T27" fmla="*/ 0 h 146"/>
                    <a:gd name="T28" fmla="*/ 0 w 81"/>
                    <a:gd name="T29" fmla="*/ 0 h 146"/>
                    <a:gd name="T30" fmla="*/ 0 w 81"/>
                    <a:gd name="T31" fmla="*/ 0 h 146"/>
                    <a:gd name="T32" fmla="*/ 0 w 81"/>
                    <a:gd name="T33" fmla="*/ 0 h 146"/>
                    <a:gd name="T34" fmla="*/ 0 w 81"/>
                    <a:gd name="T35" fmla="*/ 0 h 146"/>
                    <a:gd name="T36" fmla="*/ 0 w 81"/>
                    <a:gd name="T37" fmla="*/ 0 h 146"/>
                    <a:gd name="T38" fmla="*/ 0 w 81"/>
                    <a:gd name="T39" fmla="*/ 0 h 146"/>
                    <a:gd name="T40" fmla="*/ 0 w 81"/>
                    <a:gd name="T41" fmla="*/ 0 h 146"/>
                    <a:gd name="T42" fmla="*/ 0 w 81"/>
                    <a:gd name="T43" fmla="*/ 0 h 146"/>
                    <a:gd name="T44" fmla="*/ 0 w 81"/>
                    <a:gd name="T45" fmla="*/ 0 h 146"/>
                    <a:gd name="T46" fmla="*/ 0 w 81"/>
                    <a:gd name="T47" fmla="*/ 0 h 146"/>
                    <a:gd name="T48" fmla="*/ 0 w 81"/>
                    <a:gd name="T49" fmla="*/ 0 h 146"/>
                    <a:gd name="T50" fmla="*/ 0 w 81"/>
                    <a:gd name="T51" fmla="*/ 0 h 146"/>
                    <a:gd name="T52" fmla="*/ 0 w 81"/>
                    <a:gd name="T53" fmla="*/ 0 h 146"/>
                    <a:gd name="T54" fmla="*/ 0 w 81"/>
                    <a:gd name="T55" fmla="*/ 0 h 146"/>
                    <a:gd name="T56" fmla="*/ 0 w 81"/>
                    <a:gd name="T57" fmla="*/ 0 h 146"/>
                    <a:gd name="T58" fmla="*/ 0 w 81"/>
                    <a:gd name="T59" fmla="*/ 0 h 146"/>
                    <a:gd name="T60" fmla="*/ 0 w 81"/>
                    <a:gd name="T61" fmla="*/ 0 h 146"/>
                    <a:gd name="T62" fmla="*/ 0 w 81"/>
                    <a:gd name="T63" fmla="*/ 0 h 146"/>
                    <a:gd name="T64" fmla="*/ 0 w 81"/>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146">
                      <a:moveTo>
                        <a:pt x="40" y="146"/>
                      </a:moveTo>
                      <a:lnTo>
                        <a:pt x="48" y="145"/>
                      </a:lnTo>
                      <a:lnTo>
                        <a:pt x="56" y="140"/>
                      </a:lnTo>
                      <a:lnTo>
                        <a:pt x="63" y="133"/>
                      </a:lnTo>
                      <a:lnTo>
                        <a:pt x="69" y="125"/>
                      </a:lnTo>
                      <a:lnTo>
                        <a:pt x="74" y="113"/>
                      </a:lnTo>
                      <a:lnTo>
                        <a:pt x="78" y="101"/>
                      </a:lnTo>
                      <a:lnTo>
                        <a:pt x="80" y="87"/>
                      </a:lnTo>
                      <a:lnTo>
                        <a:pt x="81" y="72"/>
                      </a:lnTo>
                      <a:lnTo>
                        <a:pt x="80" y="57"/>
                      </a:lnTo>
                      <a:lnTo>
                        <a:pt x="78" y="44"/>
                      </a:lnTo>
                      <a:lnTo>
                        <a:pt x="74" y="31"/>
                      </a:lnTo>
                      <a:lnTo>
                        <a:pt x="69" y="21"/>
                      </a:lnTo>
                      <a:lnTo>
                        <a:pt x="63" y="12"/>
                      </a:lnTo>
                      <a:lnTo>
                        <a:pt x="56" y="5"/>
                      </a:lnTo>
                      <a:lnTo>
                        <a:pt x="48" y="1"/>
                      </a:lnTo>
                      <a:lnTo>
                        <a:pt x="40" y="0"/>
                      </a:lnTo>
                      <a:lnTo>
                        <a:pt x="32" y="1"/>
                      </a:lnTo>
                      <a:lnTo>
                        <a:pt x="24"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4" y="140"/>
                      </a:lnTo>
                      <a:lnTo>
                        <a:pt x="32" y="145"/>
                      </a:lnTo>
                      <a:lnTo>
                        <a:pt x="4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2">
                  <a:extLst>
                    <a:ext uri="{FF2B5EF4-FFF2-40B4-BE49-F238E27FC236}">
                      <a16:creationId xmlns:a16="http://schemas.microsoft.com/office/drawing/2014/main" id="{993C3D1C-34D9-934F-835C-A26511923E0C}"/>
                    </a:ext>
                  </a:extLst>
                </p:cNvPr>
                <p:cNvSpPr>
                  <a:spLocks/>
                </p:cNvSpPr>
                <p:nvPr/>
              </p:nvSpPr>
              <p:spPr bwMode="auto">
                <a:xfrm>
                  <a:off x="762" y="2702"/>
                  <a:ext cx="30" cy="39"/>
                </a:xfrm>
                <a:custGeom>
                  <a:avLst/>
                  <a:gdLst>
                    <a:gd name="T0" fmla="*/ 1 w 153"/>
                    <a:gd name="T1" fmla="*/ 1 h 277"/>
                    <a:gd name="T2" fmla="*/ 1 w 153"/>
                    <a:gd name="T3" fmla="*/ 1 h 277"/>
                    <a:gd name="T4" fmla="*/ 1 w 153"/>
                    <a:gd name="T5" fmla="*/ 1 h 277"/>
                    <a:gd name="T6" fmla="*/ 1 w 153"/>
                    <a:gd name="T7" fmla="*/ 1 h 277"/>
                    <a:gd name="T8" fmla="*/ 1 w 153"/>
                    <a:gd name="T9" fmla="*/ 1 h 277"/>
                    <a:gd name="T10" fmla="*/ 1 w 153"/>
                    <a:gd name="T11" fmla="*/ 1 h 277"/>
                    <a:gd name="T12" fmla="*/ 1 w 153"/>
                    <a:gd name="T13" fmla="*/ 1 h 277"/>
                    <a:gd name="T14" fmla="*/ 1 w 153"/>
                    <a:gd name="T15" fmla="*/ 0 h 277"/>
                    <a:gd name="T16" fmla="*/ 1 w 153"/>
                    <a:gd name="T17" fmla="*/ 0 h 277"/>
                    <a:gd name="T18" fmla="*/ 1 w 153"/>
                    <a:gd name="T19" fmla="*/ 0 h 277"/>
                    <a:gd name="T20" fmla="*/ 1 w 153"/>
                    <a:gd name="T21" fmla="*/ 0 h 277"/>
                    <a:gd name="T22" fmla="*/ 1 w 153"/>
                    <a:gd name="T23" fmla="*/ 0 h 277"/>
                    <a:gd name="T24" fmla="*/ 1 w 153"/>
                    <a:gd name="T25" fmla="*/ 0 h 277"/>
                    <a:gd name="T26" fmla="*/ 1 w 153"/>
                    <a:gd name="T27" fmla="*/ 0 h 277"/>
                    <a:gd name="T28" fmla="*/ 1 w 153"/>
                    <a:gd name="T29" fmla="*/ 0 h 277"/>
                    <a:gd name="T30" fmla="*/ 1 w 153"/>
                    <a:gd name="T31" fmla="*/ 0 h 277"/>
                    <a:gd name="T32" fmla="*/ 1 w 153"/>
                    <a:gd name="T33" fmla="*/ 0 h 277"/>
                    <a:gd name="T34" fmla="*/ 0 w 153"/>
                    <a:gd name="T35" fmla="*/ 0 h 277"/>
                    <a:gd name="T36" fmla="*/ 0 w 153"/>
                    <a:gd name="T37" fmla="*/ 0 h 277"/>
                    <a:gd name="T38" fmla="*/ 0 w 153"/>
                    <a:gd name="T39" fmla="*/ 0 h 277"/>
                    <a:gd name="T40" fmla="*/ 0 w 153"/>
                    <a:gd name="T41" fmla="*/ 0 h 277"/>
                    <a:gd name="T42" fmla="*/ 0 w 153"/>
                    <a:gd name="T43" fmla="*/ 0 h 277"/>
                    <a:gd name="T44" fmla="*/ 0 w 153"/>
                    <a:gd name="T45" fmla="*/ 0 h 277"/>
                    <a:gd name="T46" fmla="*/ 0 w 153"/>
                    <a:gd name="T47" fmla="*/ 0 h 277"/>
                    <a:gd name="T48" fmla="*/ 0 w 153"/>
                    <a:gd name="T49" fmla="*/ 0 h 277"/>
                    <a:gd name="T50" fmla="*/ 0 w 153"/>
                    <a:gd name="T51" fmla="*/ 0 h 277"/>
                    <a:gd name="T52" fmla="*/ 0 w 153"/>
                    <a:gd name="T53" fmla="*/ 1 h 277"/>
                    <a:gd name="T54" fmla="*/ 0 w 153"/>
                    <a:gd name="T55" fmla="*/ 1 h 277"/>
                    <a:gd name="T56" fmla="*/ 0 w 153"/>
                    <a:gd name="T57" fmla="*/ 1 h 277"/>
                    <a:gd name="T58" fmla="*/ 0 w 153"/>
                    <a:gd name="T59" fmla="*/ 1 h 277"/>
                    <a:gd name="T60" fmla="*/ 0 w 153"/>
                    <a:gd name="T61" fmla="*/ 1 h 277"/>
                    <a:gd name="T62" fmla="*/ 0 w 153"/>
                    <a:gd name="T63" fmla="*/ 1 h 277"/>
                    <a:gd name="T64" fmla="*/ 1 w 153"/>
                    <a:gd name="T65" fmla="*/ 1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7" y="277"/>
                      </a:moveTo>
                      <a:lnTo>
                        <a:pt x="92" y="274"/>
                      </a:lnTo>
                      <a:lnTo>
                        <a:pt x="107" y="266"/>
                      </a:lnTo>
                      <a:lnTo>
                        <a:pt x="120" y="253"/>
                      </a:lnTo>
                      <a:lnTo>
                        <a:pt x="131" y="236"/>
                      </a:lnTo>
                      <a:lnTo>
                        <a:pt x="140" y="216"/>
                      </a:lnTo>
                      <a:lnTo>
                        <a:pt x="147" y="192"/>
                      </a:lnTo>
                      <a:lnTo>
                        <a:pt x="151" y="166"/>
                      </a:lnTo>
                      <a:lnTo>
                        <a:pt x="153" y="138"/>
                      </a:lnTo>
                      <a:lnTo>
                        <a:pt x="151" y="111"/>
                      </a:lnTo>
                      <a:lnTo>
                        <a:pt x="147" y="84"/>
                      </a:lnTo>
                      <a:lnTo>
                        <a:pt x="140" y="61"/>
                      </a:lnTo>
                      <a:lnTo>
                        <a:pt x="131" y="40"/>
                      </a:lnTo>
                      <a:lnTo>
                        <a:pt x="120" y="24"/>
                      </a:lnTo>
                      <a:lnTo>
                        <a:pt x="107" y="11"/>
                      </a:lnTo>
                      <a:lnTo>
                        <a:pt x="92" y="4"/>
                      </a:lnTo>
                      <a:lnTo>
                        <a:pt x="77" y="0"/>
                      </a:lnTo>
                      <a:lnTo>
                        <a:pt x="61" y="4"/>
                      </a:lnTo>
                      <a:lnTo>
                        <a:pt x="47" y="11"/>
                      </a:lnTo>
                      <a:lnTo>
                        <a:pt x="34" y="24"/>
                      </a:lnTo>
                      <a:lnTo>
                        <a:pt x="22" y="40"/>
                      </a:lnTo>
                      <a:lnTo>
                        <a:pt x="13" y="61"/>
                      </a:lnTo>
                      <a:lnTo>
                        <a:pt x="6" y="84"/>
                      </a:lnTo>
                      <a:lnTo>
                        <a:pt x="2" y="111"/>
                      </a:lnTo>
                      <a:lnTo>
                        <a:pt x="0" y="138"/>
                      </a:lnTo>
                      <a:lnTo>
                        <a:pt x="2" y="166"/>
                      </a:lnTo>
                      <a:lnTo>
                        <a:pt x="6" y="192"/>
                      </a:lnTo>
                      <a:lnTo>
                        <a:pt x="13" y="216"/>
                      </a:lnTo>
                      <a:lnTo>
                        <a:pt x="22" y="236"/>
                      </a:lnTo>
                      <a:lnTo>
                        <a:pt x="34" y="253"/>
                      </a:lnTo>
                      <a:lnTo>
                        <a:pt x="47" y="266"/>
                      </a:lnTo>
                      <a:lnTo>
                        <a:pt x="61" y="274"/>
                      </a:lnTo>
                      <a:lnTo>
                        <a:pt x="7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3">
                  <a:extLst>
                    <a:ext uri="{FF2B5EF4-FFF2-40B4-BE49-F238E27FC236}">
                      <a16:creationId xmlns:a16="http://schemas.microsoft.com/office/drawing/2014/main" id="{929DDAE9-B7A8-9D42-ABE6-2291104E24A8}"/>
                    </a:ext>
                  </a:extLst>
                </p:cNvPr>
                <p:cNvSpPr>
                  <a:spLocks/>
                </p:cNvSpPr>
                <p:nvPr/>
              </p:nvSpPr>
              <p:spPr bwMode="auto">
                <a:xfrm>
                  <a:off x="767" y="2709"/>
                  <a:ext cx="16" cy="20"/>
                </a:xfrm>
                <a:custGeom>
                  <a:avLst/>
                  <a:gdLst>
                    <a:gd name="T0" fmla="*/ 0 w 82"/>
                    <a:gd name="T1" fmla="*/ 0 h 146"/>
                    <a:gd name="T2" fmla="*/ 0 w 82"/>
                    <a:gd name="T3" fmla="*/ 0 h 146"/>
                    <a:gd name="T4" fmla="*/ 0 w 82"/>
                    <a:gd name="T5" fmla="*/ 0 h 146"/>
                    <a:gd name="T6" fmla="*/ 0 w 82"/>
                    <a:gd name="T7" fmla="*/ 0 h 146"/>
                    <a:gd name="T8" fmla="*/ 1 w 82"/>
                    <a:gd name="T9" fmla="*/ 0 h 146"/>
                    <a:gd name="T10" fmla="*/ 1 w 82"/>
                    <a:gd name="T11" fmla="*/ 0 h 146"/>
                    <a:gd name="T12" fmla="*/ 1 w 82"/>
                    <a:gd name="T13" fmla="*/ 0 h 146"/>
                    <a:gd name="T14" fmla="*/ 1 w 82"/>
                    <a:gd name="T15" fmla="*/ 0 h 146"/>
                    <a:gd name="T16" fmla="*/ 1 w 82"/>
                    <a:gd name="T17" fmla="*/ 0 h 146"/>
                    <a:gd name="T18" fmla="*/ 1 w 82"/>
                    <a:gd name="T19" fmla="*/ 0 h 146"/>
                    <a:gd name="T20" fmla="*/ 1 w 82"/>
                    <a:gd name="T21" fmla="*/ 0 h 146"/>
                    <a:gd name="T22" fmla="*/ 1 w 82"/>
                    <a:gd name="T23" fmla="*/ 0 h 146"/>
                    <a:gd name="T24" fmla="*/ 1 w 82"/>
                    <a:gd name="T25" fmla="*/ 0 h 146"/>
                    <a:gd name="T26" fmla="*/ 0 w 82"/>
                    <a:gd name="T27" fmla="*/ 0 h 146"/>
                    <a:gd name="T28" fmla="*/ 0 w 82"/>
                    <a:gd name="T29" fmla="*/ 0 h 146"/>
                    <a:gd name="T30" fmla="*/ 0 w 82"/>
                    <a:gd name="T31" fmla="*/ 0 h 146"/>
                    <a:gd name="T32" fmla="*/ 0 w 82"/>
                    <a:gd name="T33" fmla="*/ 0 h 146"/>
                    <a:gd name="T34" fmla="*/ 0 w 82"/>
                    <a:gd name="T35" fmla="*/ 0 h 146"/>
                    <a:gd name="T36" fmla="*/ 0 w 82"/>
                    <a:gd name="T37" fmla="*/ 0 h 146"/>
                    <a:gd name="T38" fmla="*/ 0 w 82"/>
                    <a:gd name="T39" fmla="*/ 0 h 146"/>
                    <a:gd name="T40" fmla="*/ 0 w 82"/>
                    <a:gd name="T41" fmla="*/ 0 h 146"/>
                    <a:gd name="T42" fmla="*/ 0 w 82"/>
                    <a:gd name="T43" fmla="*/ 0 h 146"/>
                    <a:gd name="T44" fmla="*/ 0 w 82"/>
                    <a:gd name="T45" fmla="*/ 0 h 146"/>
                    <a:gd name="T46" fmla="*/ 0 w 82"/>
                    <a:gd name="T47" fmla="*/ 0 h 146"/>
                    <a:gd name="T48" fmla="*/ 0 w 82"/>
                    <a:gd name="T49" fmla="*/ 0 h 146"/>
                    <a:gd name="T50" fmla="*/ 0 w 82"/>
                    <a:gd name="T51" fmla="*/ 0 h 146"/>
                    <a:gd name="T52" fmla="*/ 0 w 82"/>
                    <a:gd name="T53" fmla="*/ 0 h 146"/>
                    <a:gd name="T54" fmla="*/ 0 w 82"/>
                    <a:gd name="T55" fmla="*/ 0 h 146"/>
                    <a:gd name="T56" fmla="*/ 0 w 82"/>
                    <a:gd name="T57" fmla="*/ 0 h 146"/>
                    <a:gd name="T58" fmla="*/ 0 w 82"/>
                    <a:gd name="T59" fmla="*/ 0 h 146"/>
                    <a:gd name="T60" fmla="*/ 0 w 82"/>
                    <a:gd name="T61" fmla="*/ 0 h 146"/>
                    <a:gd name="T62" fmla="*/ 0 w 82"/>
                    <a:gd name="T63" fmla="*/ 0 h 146"/>
                    <a:gd name="T64" fmla="*/ 0 w 82"/>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46">
                      <a:moveTo>
                        <a:pt x="41" y="146"/>
                      </a:moveTo>
                      <a:lnTo>
                        <a:pt x="49" y="145"/>
                      </a:lnTo>
                      <a:lnTo>
                        <a:pt x="57" y="140"/>
                      </a:lnTo>
                      <a:lnTo>
                        <a:pt x="64" y="133"/>
                      </a:lnTo>
                      <a:lnTo>
                        <a:pt x="70" y="125"/>
                      </a:lnTo>
                      <a:lnTo>
                        <a:pt x="75" y="113"/>
                      </a:lnTo>
                      <a:lnTo>
                        <a:pt x="79" y="101"/>
                      </a:lnTo>
                      <a:lnTo>
                        <a:pt x="81" y="87"/>
                      </a:lnTo>
                      <a:lnTo>
                        <a:pt x="82" y="72"/>
                      </a:lnTo>
                      <a:lnTo>
                        <a:pt x="81" y="57"/>
                      </a:lnTo>
                      <a:lnTo>
                        <a:pt x="79" y="44"/>
                      </a:lnTo>
                      <a:lnTo>
                        <a:pt x="75" y="31"/>
                      </a:lnTo>
                      <a:lnTo>
                        <a:pt x="70" y="21"/>
                      </a:lnTo>
                      <a:lnTo>
                        <a:pt x="64" y="12"/>
                      </a:lnTo>
                      <a:lnTo>
                        <a:pt x="57" y="5"/>
                      </a:lnTo>
                      <a:lnTo>
                        <a:pt x="49" y="1"/>
                      </a:lnTo>
                      <a:lnTo>
                        <a:pt x="41" y="0"/>
                      </a:lnTo>
                      <a:lnTo>
                        <a:pt x="33" y="1"/>
                      </a:lnTo>
                      <a:lnTo>
                        <a:pt x="25"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5" y="140"/>
                      </a:lnTo>
                      <a:lnTo>
                        <a:pt x="33" y="145"/>
                      </a:lnTo>
                      <a:lnTo>
                        <a:pt x="41"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4">
                  <a:extLst>
                    <a:ext uri="{FF2B5EF4-FFF2-40B4-BE49-F238E27FC236}">
                      <a16:creationId xmlns:a16="http://schemas.microsoft.com/office/drawing/2014/main" id="{FAEEADE4-C266-E54F-82B3-1476D55FB5F5}"/>
                    </a:ext>
                  </a:extLst>
                </p:cNvPr>
                <p:cNvSpPr>
                  <a:spLocks/>
                </p:cNvSpPr>
                <p:nvPr/>
              </p:nvSpPr>
              <p:spPr bwMode="auto">
                <a:xfrm>
                  <a:off x="916" y="2684"/>
                  <a:ext cx="58" cy="28"/>
                </a:xfrm>
                <a:custGeom>
                  <a:avLst/>
                  <a:gdLst>
                    <a:gd name="T0" fmla="*/ 0 w 286"/>
                    <a:gd name="T1" fmla="*/ 0 h 194"/>
                    <a:gd name="T2" fmla="*/ 0 w 286"/>
                    <a:gd name="T3" fmla="*/ 0 h 194"/>
                    <a:gd name="T4" fmla="*/ 0 w 286"/>
                    <a:gd name="T5" fmla="*/ 0 h 194"/>
                    <a:gd name="T6" fmla="*/ 0 w 286"/>
                    <a:gd name="T7" fmla="*/ 0 h 194"/>
                    <a:gd name="T8" fmla="*/ 0 w 286"/>
                    <a:gd name="T9" fmla="*/ 0 h 194"/>
                    <a:gd name="T10" fmla="*/ 0 w 286"/>
                    <a:gd name="T11" fmla="*/ 0 h 194"/>
                    <a:gd name="T12" fmla="*/ 0 w 286"/>
                    <a:gd name="T13" fmla="*/ 0 h 194"/>
                    <a:gd name="T14" fmla="*/ 1 w 286"/>
                    <a:gd name="T15" fmla="*/ 0 h 194"/>
                    <a:gd name="T16" fmla="*/ 1 w 286"/>
                    <a:gd name="T17" fmla="*/ 0 h 194"/>
                    <a:gd name="T18" fmla="*/ 1 w 286"/>
                    <a:gd name="T19" fmla="*/ 0 h 194"/>
                    <a:gd name="T20" fmla="*/ 1 w 286"/>
                    <a:gd name="T21" fmla="*/ 0 h 194"/>
                    <a:gd name="T22" fmla="*/ 1 w 286"/>
                    <a:gd name="T23" fmla="*/ 0 h 194"/>
                    <a:gd name="T24" fmla="*/ 1 w 286"/>
                    <a:gd name="T25" fmla="*/ 0 h 194"/>
                    <a:gd name="T26" fmla="*/ 1 w 286"/>
                    <a:gd name="T27" fmla="*/ 0 h 194"/>
                    <a:gd name="T28" fmla="*/ 1 w 286"/>
                    <a:gd name="T29" fmla="*/ 0 h 194"/>
                    <a:gd name="T30" fmla="*/ 2 w 286"/>
                    <a:gd name="T31" fmla="*/ 0 h 194"/>
                    <a:gd name="T32" fmla="*/ 2 w 286"/>
                    <a:gd name="T33" fmla="*/ 0 h 194"/>
                    <a:gd name="T34" fmla="*/ 2 w 286"/>
                    <a:gd name="T35" fmla="*/ 0 h 194"/>
                    <a:gd name="T36" fmla="*/ 2 w 286"/>
                    <a:gd name="T37" fmla="*/ 0 h 194"/>
                    <a:gd name="T38" fmla="*/ 2 w 286"/>
                    <a:gd name="T39" fmla="*/ 0 h 194"/>
                    <a:gd name="T40" fmla="*/ 2 w 286"/>
                    <a:gd name="T41" fmla="*/ 1 h 194"/>
                    <a:gd name="T42" fmla="*/ 2 w 286"/>
                    <a:gd name="T43" fmla="*/ 1 h 194"/>
                    <a:gd name="T44" fmla="*/ 2 w 286"/>
                    <a:gd name="T45" fmla="*/ 1 h 194"/>
                    <a:gd name="T46" fmla="*/ 2 w 286"/>
                    <a:gd name="T47" fmla="*/ 1 h 194"/>
                    <a:gd name="T48" fmla="*/ 2 w 286"/>
                    <a:gd name="T49" fmla="*/ 1 h 194"/>
                    <a:gd name="T50" fmla="*/ 2 w 286"/>
                    <a:gd name="T51" fmla="*/ 1 h 194"/>
                    <a:gd name="T52" fmla="*/ 2 w 286"/>
                    <a:gd name="T53" fmla="*/ 1 h 194"/>
                    <a:gd name="T54" fmla="*/ 2 w 286"/>
                    <a:gd name="T55" fmla="*/ 1 h 194"/>
                    <a:gd name="T56" fmla="*/ 2 w 286"/>
                    <a:gd name="T57" fmla="*/ 1 h 194"/>
                    <a:gd name="T58" fmla="*/ 2 w 286"/>
                    <a:gd name="T59" fmla="*/ 0 h 194"/>
                    <a:gd name="T60" fmla="*/ 2 w 286"/>
                    <a:gd name="T61" fmla="*/ 0 h 194"/>
                    <a:gd name="T62" fmla="*/ 2 w 286"/>
                    <a:gd name="T63" fmla="*/ 0 h 194"/>
                    <a:gd name="T64" fmla="*/ 2 w 286"/>
                    <a:gd name="T65" fmla="*/ 0 h 194"/>
                    <a:gd name="T66" fmla="*/ 2 w 286"/>
                    <a:gd name="T67" fmla="*/ 0 h 194"/>
                    <a:gd name="T68" fmla="*/ 2 w 286"/>
                    <a:gd name="T69" fmla="*/ 0 h 194"/>
                    <a:gd name="T70" fmla="*/ 1 w 286"/>
                    <a:gd name="T71" fmla="*/ 0 h 194"/>
                    <a:gd name="T72" fmla="*/ 1 w 286"/>
                    <a:gd name="T73" fmla="*/ 0 h 194"/>
                    <a:gd name="T74" fmla="*/ 1 w 286"/>
                    <a:gd name="T75" fmla="*/ 0 h 194"/>
                    <a:gd name="T76" fmla="*/ 1 w 286"/>
                    <a:gd name="T77" fmla="*/ 0 h 194"/>
                    <a:gd name="T78" fmla="*/ 1 w 286"/>
                    <a:gd name="T79" fmla="*/ 0 h 194"/>
                    <a:gd name="T80" fmla="*/ 0 w 286"/>
                    <a:gd name="T81" fmla="*/ 0 h 194"/>
                    <a:gd name="T82" fmla="*/ 0 w 286"/>
                    <a:gd name="T83" fmla="*/ 0 h 194"/>
                    <a:gd name="T84" fmla="*/ 0 w 286"/>
                    <a:gd name="T85" fmla="*/ 0 h 194"/>
                    <a:gd name="T86" fmla="*/ 0 w 286"/>
                    <a:gd name="T87" fmla="*/ 0 h 194"/>
                    <a:gd name="T88" fmla="*/ 0 w 286"/>
                    <a:gd name="T89" fmla="*/ 0 h 194"/>
                    <a:gd name="T90" fmla="*/ 0 w 286"/>
                    <a:gd name="T91" fmla="*/ 0 h 194"/>
                    <a:gd name="T92" fmla="*/ 0 w 286"/>
                    <a:gd name="T93" fmla="*/ 0 h 194"/>
                    <a:gd name="T94" fmla="*/ 0 w 286"/>
                    <a:gd name="T95" fmla="*/ 0 h 194"/>
                    <a:gd name="T96" fmla="*/ 0 w 286"/>
                    <a:gd name="T97" fmla="*/ 0 h 194"/>
                    <a:gd name="T98" fmla="*/ 0 w 286"/>
                    <a:gd name="T99" fmla="*/ 0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 h="194">
                      <a:moveTo>
                        <a:pt x="12" y="142"/>
                      </a:moveTo>
                      <a:lnTo>
                        <a:pt x="18" y="142"/>
                      </a:lnTo>
                      <a:lnTo>
                        <a:pt x="24" y="140"/>
                      </a:lnTo>
                      <a:lnTo>
                        <a:pt x="28" y="136"/>
                      </a:lnTo>
                      <a:lnTo>
                        <a:pt x="31" y="131"/>
                      </a:lnTo>
                      <a:lnTo>
                        <a:pt x="39" y="110"/>
                      </a:lnTo>
                      <a:lnTo>
                        <a:pt x="49" y="92"/>
                      </a:lnTo>
                      <a:lnTo>
                        <a:pt x="62" y="78"/>
                      </a:lnTo>
                      <a:lnTo>
                        <a:pt x="76" y="68"/>
                      </a:lnTo>
                      <a:lnTo>
                        <a:pt x="91" y="60"/>
                      </a:lnTo>
                      <a:lnTo>
                        <a:pt x="107" y="56"/>
                      </a:lnTo>
                      <a:lnTo>
                        <a:pt x="123" y="54"/>
                      </a:lnTo>
                      <a:lnTo>
                        <a:pt x="138" y="54"/>
                      </a:lnTo>
                      <a:lnTo>
                        <a:pt x="158" y="57"/>
                      </a:lnTo>
                      <a:lnTo>
                        <a:pt x="177" y="64"/>
                      </a:lnTo>
                      <a:lnTo>
                        <a:pt x="195" y="74"/>
                      </a:lnTo>
                      <a:lnTo>
                        <a:pt x="213" y="87"/>
                      </a:lnTo>
                      <a:lnTo>
                        <a:pt x="227" y="105"/>
                      </a:lnTo>
                      <a:lnTo>
                        <a:pt x="240" y="126"/>
                      </a:lnTo>
                      <a:lnTo>
                        <a:pt x="249" y="151"/>
                      </a:lnTo>
                      <a:lnTo>
                        <a:pt x="254" y="179"/>
                      </a:lnTo>
                      <a:lnTo>
                        <a:pt x="256" y="185"/>
                      </a:lnTo>
                      <a:lnTo>
                        <a:pt x="260" y="191"/>
                      </a:lnTo>
                      <a:lnTo>
                        <a:pt x="265" y="193"/>
                      </a:lnTo>
                      <a:lnTo>
                        <a:pt x="271" y="194"/>
                      </a:lnTo>
                      <a:lnTo>
                        <a:pt x="278" y="192"/>
                      </a:lnTo>
                      <a:lnTo>
                        <a:pt x="282" y="187"/>
                      </a:lnTo>
                      <a:lnTo>
                        <a:pt x="285" y="182"/>
                      </a:lnTo>
                      <a:lnTo>
                        <a:pt x="286" y="176"/>
                      </a:lnTo>
                      <a:lnTo>
                        <a:pt x="279" y="140"/>
                      </a:lnTo>
                      <a:lnTo>
                        <a:pt x="267" y="107"/>
                      </a:lnTo>
                      <a:lnTo>
                        <a:pt x="251" y="79"/>
                      </a:lnTo>
                      <a:lnTo>
                        <a:pt x="233" y="53"/>
                      </a:lnTo>
                      <a:lnTo>
                        <a:pt x="211" y="33"/>
                      </a:lnTo>
                      <a:lnTo>
                        <a:pt x="188" y="16"/>
                      </a:lnTo>
                      <a:lnTo>
                        <a:pt x="165" y="6"/>
                      </a:lnTo>
                      <a:lnTo>
                        <a:pt x="141" y="0"/>
                      </a:lnTo>
                      <a:lnTo>
                        <a:pt x="116" y="1"/>
                      </a:lnTo>
                      <a:lnTo>
                        <a:pt x="93" y="8"/>
                      </a:lnTo>
                      <a:lnTo>
                        <a:pt x="72" y="18"/>
                      </a:lnTo>
                      <a:lnTo>
                        <a:pt x="52" y="34"/>
                      </a:lnTo>
                      <a:lnTo>
                        <a:pt x="35" y="53"/>
                      </a:lnTo>
                      <a:lnTo>
                        <a:pt x="21" y="74"/>
                      </a:lnTo>
                      <a:lnTo>
                        <a:pt x="9" y="97"/>
                      </a:lnTo>
                      <a:lnTo>
                        <a:pt x="0" y="122"/>
                      </a:lnTo>
                      <a:lnTo>
                        <a:pt x="0" y="128"/>
                      </a:lnTo>
                      <a:lnTo>
                        <a:pt x="2" y="134"/>
                      </a:lnTo>
                      <a:lnTo>
                        <a:pt x="7" y="139"/>
                      </a:lnTo>
                      <a:lnTo>
                        <a:pt x="1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5">
                  <a:extLst>
                    <a:ext uri="{FF2B5EF4-FFF2-40B4-BE49-F238E27FC236}">
                      <a16:creationId xmlns:a16="http://schemas.microsoft.com/office/drawing/2014/main" id="{2BEA18E7-08AF-A643-95A1-1EDDF51D2E3E}"/>
                    </a:ext>
                  </a:extLst>
                </p:cNvPr>
                <p:cNvSpPr>
                  <a:spLocks/>
                </p:cNvSpPr>
                <p:nvPr/>
              </p:nvSpPr>
              <p:spPr bwMode="auto">
                <a:xfrm>
                  <a:off x="925" y="2635"/>
                  <a:ext cx="59" cy="21"/>
                </a:xfrm>
                <a:custGeom>
                  <a:avLst/>
                  <a:gdLst>
                    <a:gd name="T0" fmla="*/ 0 w 296"/>
                    <a:gd name="T1" fmla="*/ 0 h 147"/>
                    <a:gd name="T2" fmla="*/ 0 w 296"/>
                    <a:gd name="T3" fmla="*/ 0 h 147"/>
                    <a:gd name="T4" fmla="*/ 0 w 296"/>
                    <a:gd name="T5" fmla="*/ 0 h 147"/>
                    <a:gd name="T6" fmla="*/ 0 w 296"/>
                    <a:gd name="T7" fmla="*/ 0 h 147"/>
                    <a:gd name="T8" fmla="*/ 0 w 296"/>
                    <a:gd name="T9" fmla="*/ 0 h 147"/>
                    <a:gd name="T10" fmla="*/ 0 w 296"/>
                    <a:gd name="T11" fmla="*/ 0 h 147"/>
                    <a:gd name="T12" fmla="*/ 0 w 296"/>
                    <a:gd name="T13" fmla="*/ 0 h 147"/>
                    <a:gd name="T14" fmla="*/ 0 w 296"/>
                    <a:gd name="T15" fmla="*/ 0 h 147"/>
                    <a:gd name="T16" fmla="*/ 1 w 296"/>
                    <a:gd name="T17" fmla="*/ 0 h 147"/>
                    <a:gd name="T18" fmla="*/ 1 w 296"/>
                    <a:gd name="T19" fmla="*/ 0 h 147"/>
                    <a:gd name="T20" fmla="*/ 1 w 296"/>
                    <a:gd name="T21" fmla="*/ 0 h 147"/>
                    <a:gd name="T22" fmla="*/ 1 w 296"/>
                    <a:gd name="T23" fmla="*/ 0 h 147"/>
                    <a:gd name="T24" fmla="*/ 1 w 296"/>
                    <a:gd name="T25" fmla="*/ 0 h 147"/>
                    <a:gd name="T26" fmla="*/ 1 w 296"/>
                    <a:gd name="T27" fmla="*/ 0 h 147"/>
                    <a:gd name="T28" fmla="*/ 1 w 296"/>
                    <a:gd name="T29" fmla="*/ 0 h 147"/>
                    <a:gd name="T30" fmla="*/ 1 w 296"/>
                    <a:gd name="T31" fmla="*/ 0 h 147"/>
                    <a:gd name="T32" fmla="*/ 2 w 296"/>
                    <a:gd name="T33" fmla="*/ 0 h 147"/>
                    <a:gd name="T34" fmla="*/ 2 w 296"/>
                    <a:gd name="T35" fmla="*/ 0 h 147"/>
                    <a:gd name="T36" fmla="*/ 2 w 296"/>
                    <a:gd name="T37" fmla="*/ 0 h 147"/>
                    <a:gd name="T38" fmla="*/ 2 w 296"/>
                    <a:gd name="T39" fmla="*/ 0 h 147"/>
                    <a:gd name="T40" fmla="*/ 2 w 296"/>
                    <a:gd name="T41" fmla="*/ 0 h 147"/>
                    <a:gd name="T42" fmla="*/ 2 w 296"/>
                    <a:gd name="T43" fmla="*/ 0 h 147"/>
                    <a:gd name="T44" fmla="*/ 2 w 296"/>
                    <a:gd name="T45" fmla="*/ 0 h 147"/>
                    <a:gd name="T46" fmla="*/ 2 w 296"/>
                    <a:gd name="T47" fmla="*/ 0 h 147"/>
                    <a:gd name="T48" fmla="*/ 2 w 296"/>
                    <a:gd name="T49" fmla="*/ 0 h 147"/>
                    <a:gd name="T50" fmla="*/ 2 w 296"/>
                    <a:gd name="T51" fmla="*/ 0 h 147"/>
                    <a:gd name="T52" fmla="*/ 2 w 296"/>
                    <a:gd name="T53" fmla="*/ 0 h 147"/>
                    <a:gd name="T54" fmla="*/ 2 w 296"/>
                    <a:gd name="T55" fmla="*/ 0 h 147"/>
                    <a:gd name="T56" fmla="*/ 2 w 296"/>
                    <a:gd name="T57" fmla="*/ 0 h 147"/>
                    <a:gd name="T58" fmla="*/ 2 w 296"/>
                    <a:gd name="T59" fmla="*/ 0 h 147"/>
                    <a:gd name="T60" fmla="*/ 2 w 296"/>
                    <a:gd name="T61" fmla="*/ 0 h 147"/>
                    <a:gd name="T62" fmla="*/ 2 w 296"/>
                    <a:gd name="T63" fmla="*/ 0 h 147"/>
                    <a:gd name="T64" fmla="*/ 2 w 296"/>
                    <a:gd name="T65" fmla="*/ 0 h 147"/>
                    <a:gd name="T66" fmla="*/ 2 w 296"/>
                    <a:gd name="T67" fmla="*/ 0 h 147"/>
                    <a:gd name="T68" fmla="*/ 2 w 296"/>
                    <a:gd name="T69" fmla="*/ 0 h 147"/>
                    <a:gd name="T70" fmla="*/ 2 w 296"/>
                    <a:gd name="T71" fmla="*/ 0 h 147"/>
                    <a:gd name="T72" fmla="*/ 2 w 296"/>
                    <a:gd name="T73" fmla="*/ 0 h 147"/>
                    <a:gd name="T74" fmla="*/ 2 w 296"/>
                    <a:gd name="T75" fmla="*/ 0 h 147"/>
                    <a:gd name="T76" fmla="*/ 2 w 296"/>
                    <a:gd name="T77" fmla="*/ 0 h 147"/>
                    <a:gd name="T78" fmla="*/ 1 w 296"/>
                    <a:gd name="T79" fmla="*/ 0 h 147"/>
                    <a:gd name="T80" fmla="*/ 1 w 296"/>
                    <a:gd name="T81" fmla="*/ 0 h 147"/>
                    <a:gd name="T82" fmla="*/ 1 w 296"/>
                    <a:gd name="T83" fmla="*/ 0 h 147"/>
                    <a:gd name="T84" fmla="*/ 1 w 296"/>
                    <a:gd name="T85" fmla="*/ 0 h 147"/>
                    <a:gd name="T86" fmla="*/ 1 w 296"/>
                    <a:gd name="T87" fmla="*/ 0 h 147"/>
                    <a:gd name="T88" fmla="*/ 1 w 296"/>
                    <a:gd name="T89" fmla="*/ 0 h 147"/>
                    <a:gd name="T90" fmla="*/ 1 w 296"/>
                    <a:gd name="T91" fmla="*/ 0 h 147"/>
                    <a:gd name="T92" fmla="*/ 1 w 296"/>
                    <a:gd name="T93" fmla="*/ 0 h 147"/>
                    <a:gd name="T94" fmla="*/ 0 w 296"/>
                    <a:gd name="T95" fmla="*/ 0 h 147"/>
                    <a:gd name="T96" fmla="*/ 0 w 296"/>
                    <a:gd name="T97" fmla="*/ 0 h 147"/>
                    <a:gd name="T98" fmla="*/ 0 w 296"/>
                    <a:gd name="T99" fmla="*/ 0 h 147"/>
                    <a:gd name="T100" fmla="*/ 0 w 296"/>
                    <a:gd name="T101" fmla="*/ 0 h 147"/>
                    <a:gd name="T102" fmla="*/ 0 w 296"/>
                    <a:gd name="T103" fmla="*/ 0 h 147"/>
                    <a:gd name="T104" fmla="*/ 0 w 296"/>
                    <a:gd name="T105" fmla="*/ 0 h 147"/>
                    <a:gd name="T106" fmla="*/ 0 w 296"/>
                    <a:gd name="T107" fmla="*/ 0 h 147"/>
                    <a:gd name="T108" fmla="*/ 0 w 296"/>
                    <a:gd name="T109" fmla="*/ 0 h 147"/>
                    <a:gd name="T110" fmla="*/ 0 w 296"/>
                    <a:gd name="T111" fmla="*/ 0 h 147"/>
                    <a:gd name="T112" fmla="*/ 0 w 296"/>
                    <a:gd name="T113" fmla="*/ 0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 h="147">
                      <a:moveTo>
                        <a:pt x="18" y="130"/>
                      </a:moveTo>
                      <a:lnTo>
                        <a:pt x="26" y="129"/>
                      </a:lnTo>
                      <a:lnTo>
                        <a:pt x="32" y="125"/>
                      </a:lnTo>
                      <a:lnTo>
                        <a:pt x="37" y="119"/>
                      </a:lnTo>
                      <a:lnTo>
                        <a:pt x="39" y="111"/>
                      </a:lnTo>
                      <a:lnTo>
                        <a:pt x="42" y="95"/>
                      </a:lnTo>
                      <a:lnTo>
                        <a:pt x="47" y="82"/>
                      </a:lnTo>
                      <a:lnTo>
                        <a:pt x="55" y="70"/>
                      </a:lnTo>
                      <a:lnTo>
                        <a:pt x="65" y="61"/>
                      </a:lnTo>
                      <a:lnTo>
                        <a:pt x="77" y="53"/>
                      </a:lnTo>
                      <a:lnTo>
                        <a:pt x="89" y="47"/>
                      </a:lnTo>
                      <a:lnTo>
                        <a:pt x="102" y="43"/>
                      </a:lnTo>
                      <a:lnTo>
                        <a:pt x="116" y="41"/>
                      </a:lnTo>
                      <a:lnTo>
                        <a:pt x="137" y="40"/>
                      </a:lnTo>
                      <a:lnTo>
                        <a:pt x="159" y="43"/>
                      </a:lnTo>
                      <a:lnTo>
                        <a:pt x="180" y="49"/>
                      </a:lnTo>
                      <a:lnTo>
                        <a:pt x="200" y="59"/>
                      </a:lnTo>
                      <a:lnTo>
                        <a:pt x="219" y="71"/>
                      </a:lnTo>
                      <a:lnTo>
                        <a:pt x="236" y="88"/>
                      </a:lnTo>
                      <a:lnTo>
                        <a:pt x="249" y="108"/>
                      </a:lnTo>
                      <a:lnTo>
                        <a:pt x="258" y="132"/>
                      </a:lnTo>
                      <a:lnTo>
                        <a:pt x="261" y="139"/>
                      </a:lnTo>
                      <a:lnTo>
                        <a:pt x="267" y="144"/>
                      </a:lnTo>
                      <a:lnTo>
                        <a:pt x="274" y="147"/>
                      </a:lnTo>
                      <a:lnTo>
                        <a:pt x="282" y="146"/>
                      </a:lnTo>
                      <a:lnTo>
                        <a:pt x="289" y="142"/>
                      </a:lnTo>
                      <a:lnTo>
                        <a:pt x="293" y="136"/>
                      </a:lnTo>
                      <a:lnTo>
                        <a:pt x="296" y="129"/>
                      </a:lnTo>
                      <a:lnTo>
                        <a:pt x="295" y="121"/>
                      </a:lnTo>
                      <a:lnTo>
                        <a:pt x="290" y="105"/>
                      </a:lnTo>
                      <a:lnTo>
                        <a:pt x="283" y="89"/>
                      </a:lnTo>
                      <a:lnTo>
                        <a:pt x="275" y="75"/>
                      </a:lnTo>
                      <a:lnTo>
                        <a:pt x="266" y="63"/>
                      </a:lnTo>
                      <a:lnTo>
                        <a:pt x="256" y="51"/>
                      </a:lnTo>
                      <a:lnTo>
                        <a:pt x="245" y="41"/>
                      </a:lnTo>
                      <a:lnTo>
                        <a:pt x="234" y="32"/>
                      </a:lnTo>
                      <a:lnTo>
                        <a:pt x="220" y="24"/>
                      </a:lnTo>
                      <a:lnTo>
                        <a:pt x="207" y="18"/>
                      </a:lnTo>
                      <a:lnTo>
                        <a:pt x="194" y="11"/>
                      </a:lnTo>
                      <a:lnTo>
                        <a:pt x="181" y="7"/>
                      </a:lnTo>
                      <a:lnTo>
                        <a:pt x="167" y="3"/>
                      </a:lnTo>
                      <a:lnTo>
                        <a:pt x="153" y="1"/>
                      </a:lnTo>
                      <a:lnTo>
                        <a:pt x="139" y="0"/>
                      </a:lnTo>
                      <a:lnTo>
                        <a:pt x="125" y="0"/>
                      </a:lnTo>
                      <a:lnTo>
                        <a:pt x="112" y="1"/>
                      </a:lnTo>
                      <a:lnTo>
                        <a:pt x="89" y="5"/>
                      </a:lnTo>
                      <a:lnTo>
                        <a:pt x="68" y="12"/>
                      </a:lnTo>
                      <a:lnTo>
                        <a:pt x="49" y="23"/>
                      </a:lnTo>
                      <a:lnTo>
                        <a:pt x="34" y="35"/>
                      </a:lnTo>
                      <a:lnTo>
                        <a:pt x="20" y="51"/>
                      </a:lnTo>
                      <a:lnTo>
                        <a:pt x="10" y="68"/>
                      </a:lnTo>
                      <a:lnTo>
                        <a:pt x="3" y="88"/>
                      </a:lnTo>
                      <a:lnTo>
                        <a:pt x="0" y="109"/>
                      </a:lnTo>
                      <a:lnTo>
                        <a:pt x="1" y="116"/>
                      </a:lnTo>
                      <a:lnTo>
                        <a:pt x="5" y="124"/>
                      </a:lnTo>
                      <a:lnTo>
                        <a:pt x="11" y="128"/>
                      </a:lnTo>
                      <a:lnTo>
                        <a:pt x="18"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6">
                  <a:extLst>
                    <a:ext uri="{FF2B5EF4-FFF2-40B4-BE49-F238E27FC236}">
                      <a16:creationId xmlns:a16="http://schemas.microsoft.com/office/drawing/2014/main" id="{96DADD25-E11D-BE47-AD5D-0349DD9EE92C}"/>
                    </a:ext>
                  </a:extLst>
                </p:cNvPr>
                <p:cNvSpPr>
                  <a:spLocks/>
                </p:cNvSpPr>
                <p:nvPr/>
              </p:nvSpPr>
              <p:spPr bwMode="auto">
                <a:xfrm>
                  <a:off x="746" y="2637"/>
                  <a:ext cx="59" cy="22"/>
                </a:xfrm>
                <a:custGeom>
                  <a:avLst/>
                  <a:gdLst>
                    <a:gd name="T0" fmla="*/ 0 w 295"/>
                    <a:gd name="T1" fmla="*/ 0 h 153"/>
                    <a:gd name="T2" fmla="*/ 0 w 295"/>
                    <a:gd name="T3" fmla="*/ 0 h 153"/>
                    <a:gd name="T4" fmla="*/ 0 w 295"/>
                    <a:gd name="T5" fmla="*/ 0 h 153"/>
                    <a:gd name="T6" fmla="*/ 0 w 295"/>
                    <a:gd name="T7" fmla="*/ 0 h 153"/>
                    <a:gd name="T8" fmla="*/ 0 w 295"/>
                    <a:gd name="T9" fmla="*/ 0 h 153"/>
                    <a:gd name="T10" fmla="*/ 0 w 295"/>
                    <a:gd name="T11" fmla="*/ 0 h 153"/>
                    <a:gd name="T12" fmla="*/ 0 w 295"/>
                    <a:gd name="T13" fmla="*/ 0 h 153"/>
                    <a:gd name="T14" fmla="*/ 0 w 295"/>
                    <a:gd name="T15" fmla="*/ 0 h 153"/>
                    <a:gd name="T16" fmla="*/ 1 w 295"/>
                    <a:gd name="T17" fmla="*/ 0 h 153"/>
                    <a:gd name="T18" fmla="*/ 1 w 295"/>
                    <a:gd name="T19" fmla="*/ 0 h 153"/>
                    <a:gd name="T20" fmla="*/ 1 w 295"/>
                    <a:gd name="T21" fmla="*/ 0 h 153"/>
                    <a:gd name="T22" fmla="*/ 1 w 295"/>
                    <a:gd name="T23" fmla="*/ 0 h 153"/>
                    <a:gd name="T24" fmla="*/ 1 w 295"/>
                    <a:gd name="T25" fmla="*/ 0 h 153"/>
                    <a:gd name="T26" fmla="*/ 1 w 295"/>
                    <a:gd name="T27" fmla="*/ 0 h 153"/>
                    <a:gd name="T28" fmla="*/ 2 w 295"/>
                    <a:gd name="T29" fmla="*/ 0 h 153"/>
                    <a:gd name="T30" fmla="*/ 2 w 295"/>
                    <a:gd name="T31" fmla="*/ 0 h 153"/>
                    <a:gd name="T32" fmla="*/ 2 w 295"/>
                    <a:gd name="T33" fmla="*/ 0 h 153"/>
                    <a:gd name="T34" fmla="*/ 2 w 295"/>
                    <a:gd name="T35" fmla="*/ 0 h 153"/>
                    <a:gd name="T36" fmla="*/ 2 w 295"/>
                    <a:gd name="T37" fmla="*/ 0 h 153"/>
                    <a:gd name="T38" fmla="*/ 2 w 295"/>
                    <a:gd name="T39" fmla="*/ 0 h 153"/>
                    <a:gd name="T40" fmla="*/ 2 w 295"/>
                    <a:gd name="T41" fmla="*/ 0 h 153"/>
                    <a:gd name="T42" fmla="*/ 2 w 295"/>
                    <a:gd name="T43" fmla="*/ 0 h 153"/>
                    <a:gd name="T44" fmla="*/ 2 w 295"/>
                    <a:gd name="T45" fmla="*/ 0 h 153"/>
                    <a:gd name="T46" fmla="*/ 2 w 295"/>
                    <a:gd name="T47" fmla="*/ 0 h 153"/>
                    <a:gd name="T48" fmla="*/ 2 w 295"/>
                    <a:gd name="T49" fmla="*/ 0 h 153"/>
                    <a:gd name="T50" fmla="*/ 2 w 295"/>
                    <a:gd name="T51" fmla="*/ 0 h 153"/>
                    <a:gd name="T52" fmla="*/ 2 w 295"/>
                    <a:gd name="T53" fmla="*/ 0 h 153"/>
                    <a:gd name="T54" fmla="*/ 2 w 295"/>
                    <a:gd name="T55" fmla="*/ 0 h 153"/>
                    <a:gd name="T56" fmla="*/ 2 w 295"/>
                    <a:gd name="T57" fmla="*/ 0 h 153"/>
                    <a:gd name="T58" fmla="*/ 2 w 295"/>
                    <a:gd name="T59" fmla="*/ 0 h 153"/>
                    <a:gd name="T60" fmla="*/ 2 w 295"/>
                    <a:gd name="T61" fmla="*/ 0 h 153"/>
                    <a:gd name="T62" fmla="*/ 2 w 295"/>
                    <a:gd name="T63" fmla="*/ 0 h 153"/>
                    <a:gd name="T64" fmla="*/ 2 w 295"/>
                    <a:gd name="T65" fmla="*/ 0 h 153"/>
                    <a:gd name="T66" fmla="*/ 2 w 295"/>
                    <a:gd name="T67" fmla="*/ 0 h 153"/>
                    <a:gd name="T68" fmla="*/ 2 w 295"/>
                    <a:gd name="T69" fmla="*/ 0 h 153"/>
                    <a:gd name="T70" fmla="*/ 2 w 295"/>
                    <a:gd name="T71" fmla="*/ 0 h 153"/>
                    <a:gd name="T72" fmla="*/ 2 w 295"/>
                    <a:gd name="T73" fmla="*/ 0 h 153"/>
                    <a:gd name="T74" fmla="*/ 1 w 295"/>
                    <a:gd name="T75" fmla="*/ 0 h 153"/>
                    <a:gd name="T76" fmla="*/ 1 w 295"/>
                    <a:gd name="T77" fmla="*/ 0 h 153"/>
                    <a:gd name="T78" fmla="*/ 1 w 295"/>
                    <a:gd name="T79" fmla="*/ 0 h 153"/>
                    <a:gd name="T80" fmla="*/ 1 w 295"/>
                    <a:gd name="T81" fmla="*/ 0 h 153"/>
                    <a:gd name="T82" fmla="*/ 1 w 295"/>
                    <a:gd name="T83" fmla="*/ 0 h 153"/>
                    <a:gd name="T84" fmla="*/ 1 w 295"/>
                    <a:gd name="T85" fmla="*/ 0 h 153"/>
                    <a:gd name="T86" fmla="*/ 1 w 295"/>
                    <a:gd name="T87" fmla="*/ 0 h 153"/>
                    <a:gd name="T88" fmla="*/ 1 w 295"/>
                    <a:gd name="T89" fmla="*/ 0 h 153"/>
                    <a:gd name="T90" fmla="*/ 1 w 295"/>
                    <a:gd name="T91" fmla="*/ 0 h 153"/>
                    <a:gd name="T92" fmla="*/ 1 w 295"/>
                    <a:gd name="T93" fmla="*/ 0 h 153"/>
                    <a:gd name="T94" fmla="*/ 0 w 295"/>
                    <a:gd name="T95" fmla="*/ 0 h 153"/>
                    <a:gd name="T96" fmla="*/ 0 w 295"/>
                    <a:gd name="T97" fmla="*/ 0 h 153"/>
                    <a:gd name="T98" fmla="*/ 0 w 295"/>
                    <a:gd name="T99" fmla="*/ 0 h 153"/>
                    <a:gd name="T100" fmla="*/ 0 w 295"/>
                    <a:gd name="T101" fmla="*/ 0 h 153"/>
                    <a:gd name="T102" fmla="*/ 0 w 295"/>
                    <a:gd name="T103" fmla="*/ 0 h 153"/>
                    <a:gd name="T104" fmla="*/ 0 w 295"/>
                    <a:gd name="T105" fmla="*/ 0 h 153"/>
                    <a:gd name="T106" fmla="*/ 0 w 295"/>
                    <a:gd name="T107" fmla="*/ 0 h 153"/>
                    <a:gd name="T108" fmla="*/ 0 w 295"/>
                    <a:gd name="T109" fmla="*/ 0 h 153"/>
                    <a:gd name="T110" fmla="*/ 0 w 295"/>
                    <a:gd name="T111" fmla="*/ 0 h 153"/>
                    <a:gd name="T112" fmla="*/ 0 w 295"/>
                    <a:gd name="T113" fmla="*/ 0 h 153"/>
                    <a:gd name="T114" fmla="*/ 0 w 295"/>
                    <a:gd name="T115" fmla="*/ 0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153">
                      <a:moveTo>
                        <a:pt x="12" y="135"/>
                      </a:moveTo>
                      <a:lnTo>
                        <a:pt x="20" y="137"/>
                      </a:lnTo>
                      <a:lnTo>
                        <a:pt x="27" y="135"/>
                      </a:lnTo>
                      <a:lnTo>
                        <a:pt x="33" y="131"/>
                      </a:lnTo>
                      <a:lnTo>
                        <a:pt x="38" y="124"/>
                      </a:lnTo>
                      <a:lnTo>
                        <a:pt x="48" y="105"/>
                      </a:lnTo>
                      <a:lnTo>
                        <a:pt x="61" y="88"/>
                      </a:lnTo>
                      <a:lnTo>
                        <a:pt x="77" y="73"/>
                      </a:lnTo>
                      <a:lnTo>
                        <a:pt x="96" y="60"/>
                      </a:lnTo>
                      <a:lnTo>
                        <a:pt x="116" y="51"/>
                      </a:lnTo>
                      <a:lnTo>
                        <a:pt x="138" y="45"/>
                      </a:lnTo>
                      <a:lnTo>
                        <a:pt x="159" y="41"/>
                      </a:lnTo>
                      <a:lnTo>
                        <a:pt x="181" y="42"/>
                      </a:lnTo>
                      <a:lnTo>
                        <a:pt x="197" y="46"/>
                      </a:lnTo>
                      <a:lnTo>
                        <a:pt x="211" y="52"/>
                      </a:lnTo>
                      <a:lnTo>
                        <a:pt x="223" y="60"/>
                      </a:lnTo>
                      <a:lnTo>
                        <a:pt x="234" y="71"/>
                      </a:lnTo>
                      <a:lnTo>
                        <a:pt x="242" y="84"/>
                      </a:lnTo>
                      <a:lnTo>
                        <a:pt x="249" y="99"/>
                      </a:lnTo>
                      <a:lnTo>
                        <a:pt x="254" y="116"/>
                      </a:lnTo>
                      <a:lnTo>
                        <a:pt x="257" y="135"/>
                      </a:lnTo>
                      <a:lnTo>
                        <a:pt x="259" y="142"/>
                      </a:lnTo>
                      <a:lnTo>
                        <a:pt x="264" y="149"/>
                      </a:lnTo>
                      <a:lnTo>
                        <a:pt x="270" y="152"/>
                      </a:lnTo>
                      <a:lnTo>
                        <a:pt x="278" y="153"/>
                      </a:lnTo>
                      <a:lnTo>
                        <a:pt x="285" y="151"/>
                      </a:lnTo>
                      <a:lnTo>
                        <a:pt x="291" y="145"/>
                      </a:lnTo>
                      <a:lnTo>
                        <a:pt x="294" y="138"/>
                      </a:lnTo>
                      <a:lnTo>
                        <a:pt x="295" y="131"/>
                      </a:lnTo>
                      <a:lnTo>
                        <a:pt x="291" y="105"/>
                      </a:lnTo>
                      <a:lnTo>
                        <a:pt x="284" y="82"/>
                      </a:lnTo>
                      <a:lnTo>
                        <a:pt x="274" y="61"/>
                      </a:lnTo>
                      <a:lnTo>
                        <a:pt x="261" y="43"/>
                      </a:lnTo>
                      <a:lnTo>
                        <a:pt x="246" y="29"/>
                      </a:lnTo>
                      <a:lnTo>
                        <a:pt x="228" y="16"/>
                      </a:lnTo>
                      <a:lnTo>
                        <a:pt x="208" y="8"/>
                      </a:lnTo>
                      <a:lnTo>
                        <a:pt x="186" y="2"/>
                      </a:lnTo>
                      <a:lnTo>
                        <a:pt x="172" y="1"/>
                      </a:lnTo>
                      <a:lnTo>
                        <a:pt x="158" y="0"/>
                      </a:lnTo>
                      <a:lnTo>
                        <a:pt x="144" y="1"/>
                      </a:lnTo>
                      <a:lnTo>
                        <a:pt x="130" y="5"/>
                      </a:lnTo>
                      <a:lnTo>
                        <a:pt x="116" y="8"/>
                      </a:lnTo>
                      <a:lnTo>
                        <a:pt x="103" y="12"/>
                      </a:lnTo>
                      <a:lnTo>
                        <a:pt x="89" y="18"/>
                      </a:lnTo>
                      <a:lnTo>
                        <a:pt x="77" y="25"/>
                      </a:lnTo>
                      <a:lnTo>
                        <a:pt x="65" y="33"/>
                      </a:lnTo>
                      <a:lnTo>
                        <a:pt x="53" y="41"/>
                      </a:lnTo>
                      <a:lnTo>
                        <a:pt x="42" y="51"/>
                      </a:lnTo>
                      <a:lnTo>
                        <a:pt x="31" y="60"/>
                      </a:lnTo>
                      <a:lnTo>
                        <a:pt x="22" y="72"/>
                      </a:lnTo>
                      <a:lnTo>
                        <a:pt x="14" y="83"/>
                      </a:lnTo>
                      <a:lnTo>
                        <a:pt x="7" y="96"/>
                      </a:lnTo>
                      <a:lnTo>
                        <a:pt x="1" y="109"/>
                      </a:lnTo>
                      <a:lnTo>
                        <a:pt x="0" y="117"/>
                      </a:lnTo>
                      <a:lnTo>
                        <a:pt x="1" y="124"/>
                      </a:lnTo>
                      <a:lnTo>
                        <a:pt x="6" y="131"/>
                      </a:lnTo>
                      <a:lnTo>
                        <a:pt x="12"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7">
                  <a:extLst>
                    <a:ext uri="{FF2B5EF4-FFF2-40B4-BE49-F238E27FC236}">
                      <a16:creationId xmlns:a16="http://schemas.microsoft.com/office/drawing/2014/main" id="{0C2E5E2A-8D06-0042-95A7-7D8310286283}"/>
                    </a:ext>
                  </a:extLst>
                </p:cNvPr>
                <p:cNvSpPr>
                  <a:spLocks/>
                </p:cNvSpPr>
                <p:nvPr/>
              </p:nvSpPr>
              <p:spPr bwMode="auto">
                <a:xfrm>
                  <a:off x="739" y="2684"/>
                  <a:ext cx="56" cy="30"/>
                </a:xfrm>
                <a:custGeom>
                  <a:avLst/>
                  <a:gdLst>
                    <a:gd name="T0" fmla="*/ 0 w 280"/>
                    <a:gd name="T1" fmla="*/ 1 h 206"/>
                    <a:gd name="T2" fmla="*/ 0 w 280"/>
                    <a:gd name="T3" fmla="*/ 1 h 206"/>
                    <a:gd name="T4" fmla="*/ 0 w 280"/>
                    <a:gd name="T5" fmla="*/ 1 h 206"/>
                    <a:gd name="T6" fmla="*/ 0 w 280"/>
                    <a:gd name="T7" fmla="*/ 1 h 206"/>
                    <a:gd name="T8" fmla="*/ 0 w 280"/>
                    <a:gd name="T9" fmla="*/ 1 h 206"/>
                    <a:gd name="T10" fmla="*/ 0 w 280"/>
                    <a:gd name="T11" fmla="*/ 0 h 206"/>
                    <a:gd name="T12" fmla="*/ 0 w 280"/>
                    <a:gd name="T13" fmla="*/ 0 h 206"/>
                    <a:gd name="T14" fmla="*/ 0 w 280"/>
                    <a:gd name="T15" fmla="*/ 0 h 206"/>
                    <a:gd name="T16" fmla="*/ 1 w 280"/>
                    <a:gd name="T17" fmla="*/ 0 h 206"/>
                    <a:gd name="T18" fmla="*/ 1 w 280"/>
                    <a:gd name="T19" fmla="*/ 0 h 206"/>
                    <a:gd name="T20" fmla="*/ 1 w 280"/>
                    <a:gd name="T21" fmla="*/ 0 h 206"/>
                    <a:gd name="T22" fmla="*/ 1 w 280"/>
                    <a:gd name="T23" fmla="*/ 0 h 206"/>
                    <a:gd name="T24" fmla="*/ 1 w 280"/>
                    <a:gd name="T25" fmla="*/ 0 h 206"/>
                    <a:gd name="T26" fmla="*/ 1 w 280"/>
                    <a:gd name="T27" fmla="*/ 0 h 206"/>
                    <a:gd name="T28" fmla="*/ 1 w 280"/>
                    <a:gd name="T29" fmla="*/ 0 h 206"/>
                    <a:gd name="T30" fmla="*/ 2 w 280"/>
                    <a:gd name="T31" fmla="*/ 0 h 206"/>
                    <a:gd name="T32" fmla="*/ 2 w 280"/>
                    <a:gd name="T33" fmla="*/ 0 h 206"/>
                    <a:gd name="T34" fmla="*/ 2 w 280"/>
                    <a:gd name="T35" fmla="*/ 0 h 206"/>
                    <a:gd name="T36" fmla="*/ 2 w 280"/>
                    <a:gd name="T37" fmla="*/ 0 h 206"/>
                    <a:gd name="T38" fmla="*/ 2 w 280"/>
                    <a:gd name="T39" fmla="*/ 0 h 206"/>
                    <a:gd name="T40" fmla="*/ 2 w 280"/>
                    <a:gd name="T41" fmla="*/ 0 h 206"/>
                    <a:gd name="T42" fmla="*/ 2 w 280"/>
                    <a:gd name="T43" fmla="*/ 0 h 206"/>
                    <a:gd name="T44" fmla="*/ 2 w 280"/>
                    <a:gd name="T45" fmla="*/ 0 h 206"/>
                    <a:gd name="T46" fmla="*/ 2 w 280"/>
                    <a:gd name="T47" fmla="*/ 0 h 206"/>
                    <a:gd name="T48" fmla="*/ 2 w 280"/>
                    <a:gd name="T49" fmla="*/ 0 h 206"/>
                    <a:gd name="T50" fmla="*/ 2 w 280"/>
                    <a:gd name="T51" fmla="*/ 0 h 206"/>
                    <a:gd name="T52" fmla="*/ 2 w 280"/>
                    <a:gd name="T53" fmla="*/ 0 h 206"/>
                    <a:gd name="T54" fmla="*/ 2 w 280"/>
                    <a:gd name="T55" fmla="*/ 0 h 206"/>
                    <a:gd name="T56" fmla="*/ 2 w 280"/>
                    <a:gd name="T57" fmla="*/ 0 h 206"/>
                    <a:gd name="T58" fmla="*/ 2 w 280"/>
                    <a:gd name="T59" fmla="*/ 0 h 206"/>
                    <a:gd name="T60" fmla="*/ 2 w 280"/>
                    <a:gd name="T61" fmla="*/ 0 h 206"/>
                    <a:gd name="T62" fmla="*/ 2 w 280"/>
                    <a:gd name="T63" fmla="*/ 0 h 206"/>
                    <a:gd name="T64" fmla="*/ 2 w 280"/>
                    <a:gd name="T65" fmla="*/ 0 h 206"/>
                    <a:gd name="T66" fmla="*/ 2 w 280"/>
                    <a:gd name="T67" fmla="*/ 0 h 206"/>
                    <a:gd name="T68" fmla="*/ 2 w 280"/>
                    <a:gd name="T69" fmla="*/ 0 h 206"/>
                    <a:gd name="T70" fmla="*/ 1 w 280"/>
                    <a:gd name="T71" fmla="*/ 0 h 206"/>
                    <a:gd name="T72" fmla="*/ 1 w 280"/>
                    <a:gd name="T73" fmla="*/ 0 h 206"/>
                    <a:gd name="T74" fmla="*/ 1 w 280"/>
                    <a:gd name="T75" fmla="*/ 0 h 206"/>
                    <a:gd name="T76" fmla="*/ 1 w 280"/>
                    <a:gd name="T77" fmla="*/ 0 h 206"/>
                    <a:gd name="T78" fmla="*/ 1 w 280"/>
                    <a:gd name="T79" fmla="*/ 0 h 206"/>
                    <a:gd name="T80" fmla="*/ 0 w 280"/>
                    <a:gd name="T81" fmla="*/ 0 h 206"/>
                    <a:gd name="T82" fmla="*/ 0 w 280"/>
                    <a:gd name="T83" fmla="*/ 0 h 206"/>
                    <a:gd name="T84" fmla="*/ 0 w 280"/>
                    <a:gd name="T85" fmla="*/ 0 h 206"/>
                    <a:gd name="T86" fmla="*/ 0 w 280"/>
                    <a:gd name="T87" fmla="*/ 0 h 206"/>
                    <a:gd name="T88" fmla="*/ 0 w 280"/>
                    <a:gd name="T89" fmla="*/ 1 h 206"/>
                    <a:gd name="T90" fmla="*/ 0 w 280"/>
                    <a:gd name="T91" fmla="*/ 1 h 206"/>
                    <a:gd name="T92" fmla="*/ 0 w 280"/>
                    <a:gd name="T93" fmla="*/ 1 h 206"/>
                    <a:gd name="T94" fmla="*/ 0 w 280"/>
                    <a:gd name="T95" fmla="*/ 1 h 206"/>
                    <a:gd name="T96" fmla="*/ 0 w 280"/>
                    <a:gd name="T97" fmla="*/ 1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06">
                      <a:moveTo>
                        <a:pt x="15" y="206"/>
                      </a:moveTo>
                      <a:lnTo>
                        <a:pt x="21" y="205"/>
                      </a:lnTo>
                      <a:lnTo>
                        <a:pt x="26" y="201"/>
                      </a:lnTo>
                      <a:lnTo>
                        <a:pt x="30" y="196"/>
                      </a:lnTo>
                      <a:lnTo>
                        <a:pt x="31" y="190"/>
                      </a:lnTo>
                      <a:lnTo>
                        <a:pt x="34" y="160"/>
                      </a:lnTo>
                      <a:lnTo>
                        <a:pt x="42" y="135"/>
                      </a:lnTo>
                      <a:lnTo>
                        <a:pt x="54" y="112"/>
                      </a:lnTo>
                      <a:lnTo>
                        <a:pt x="70" y="93"/>
                      </a:lnTo>
                      <a:lnTo>
                        <a:pt x="89" y="77"/>
                      </a:lnTo>
                      <a:lnTo>
                        <a:pt x="110" y="66"/>
                      </a:lnTo>
                      <a:lnTo>
                        <a:pt x="132" y="57"/>
                      </a:lnTo>
                      <a:lnTo>
                        <a:pt x="155" y="54"/>
                      </a:lnTo>
                      <a:lnTo>
                        <a:pt x="171" y="54"/>
                      </a:lnTo>
                      <a:lnTo>
                        <a:pt x="187" y="57"/>
                      </a:lnTo>
                      <a:lnTo>
                        <a:pt x="202" y="62"/>
                      </a:lnTo>
                      <a:lnTo>
                        <a:pt x="216" y="71"/>
                      </a:lnTo>
                      <a:lnTo>
                        <a:pt x="228" y="82"/>
                      </a:lnTo>
                      <a:lnTo>
                        <a:pt x="238" y="98"/>
                      </a:lnTo>
                      <a:lnTo>
                        <a:pt x="246" y="117"/>
                      </a:lnTo>
                      <a:lnTo>
                        <a:pt x="250" y="140"/>
                      </a:lnTo>
                      <a:lnTo>
                        <a:pt x="251" y="147"/>
                      </a:lnTo>
                      <a:lnTo>
                        <a:pt x="255" y="151"/>
                      </a:lnTo>
                      <a:lnTo>
                        <a:pt x="261" y="154"/>
                      </a:lnTo>
                      <a:lnTo>
                        <a:pt x="267" y="155"/>
                      </a:lnTo>
                      <a:lnTo>
                        <a:pt x="273" y="153"/>
                      </a:lnTo>
                      <a:lnTo>
                        <a:pt x="277" y="149"/>
                      </a:lnTo>
                      <a:lnTo>
                        <a:pt x="280" y="143"/>
                      </a:lnTo>
                      <a:lnTo>
                        <a:pt x="280" y="137"/>
                      </a:lnTo>
                      <a:lnTo>
                        <a:pt x="275" y="110"/>
                      </a:lnTo>
                      <a:lnTo>
                        <a:pt x="267" y="83"/>
                      </a:lnTo>
                      <a:lnTo>
                        <a:pt x="256" y="60"/>
                      </a:lnTo>
                      <a:lnTo>
                        <a:pt x="241" y="39"/>
                      </a:lnTo>
                      <a:lnTo>
                        <a:pt x="223" y="23"/>
                      </a:lnTo>
                      <a:lnTo>
                        <a:pt x="202" y="10"/>
                      </a:lnTo>
                      <a:lnTo>
                        <a:pt x="179" y="3"/>
                      </a:lnTo>
                      <a:lnTo>
                        <a:pt x="154" y="0"/>
                      </a:lnTo>
                      <a:lnTo>
                        <a:pt x="126" y="6"/>
                      </a:lnTo>
                      <a:lnTo>
                        <a:pt x="98" y="17"/>
                      </a:lnTo>
                      <a:lnTo>
                        <a:pt x="71" y="35"/>
                      </a:lnTo>
                      <a:lnTo>
                        <a:pt x="48" y="58"/>
                      </a:lnTo>
                      <a:lnTo>
                        <a:pt x="28" y="87"/>
                      </a:lnTo>
                      <a:lnTo>
                        <a:pt x="13" y="118"/>
                      </a:lnTo>
                      <a:lnTo>
                        <a:pt x="3" y="153"/>
                      </a:lnTo>
                      <a:lnTo>
                        <a:pt x="0" y="190"/>
                      </a:lnTo>
                      <a:lnTo>
                        <a:pt x="1" y="196"/>
                      </a:lnTo>
                      <a:lnTo>
                        <a:pt x="5" y="201"/>
                      </a:lnTo>
                      <a:lnTo>
                        <a:pt x="9" y="205"/>
                      </a:lnTo>
                      <a:lnTo>
                        <a:pt x="15"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8">
                  <a:extLst>
                    <a:ext uri="{FF2B5EF4-FFF2-40B4-BE49-F238E27FC236}">
                      <a16:creationId xmlns:a16="http://schemas.microsoft.com/office/drawing/2014/main" id="{2D3B0547-A80E-C748-A984-346C661A230F}"/>
                    </a:ext>
                  </a:extLst>
                </p:cNvPr>
                <p:cNvSpPr>
                  <a:spLocks/>
                </p:cNvSpPr>
                <p:nvPr/>
              </p:nvSpPr>
              <p:spPr bwMode="auto">
                <a:xfrm>
                  <a:off x="834" y="2731"/>
                  <a:ext cx="33" cy="36"/>
                </a:xfrm>
                <a:custGeom>
                  <a:avLst/>
                  <a:gdLst>
                    <a:gd name="T0" fmla="*/ 1 w 169"/>
                    <a:gd name="T1" fmla="*/ 1 h 247"/>
                    <a:gd name="T2" fmla="*/ 1 w 169"/>
                    <a:gd name="T3" fmla="*/ 1 h 247"/>
                    <a:gd name="T4" fmla="*/ 1 w 169"/>
                    <a:gd name="T5" fmla="*/ 1 h 247"/>
                    <a:gd name="T6" fmla="*/ 1 w 169"/>
                    <a:gd name="T7" fmla="*/ 1 h 247"/>
                    <a:gd name="T8" fmla="*/ 1 w 169"/>
                    <a:gd name="T9" fmla="*/ 1 h 247"/>
                    <a:gd name="T10" fmla="*/ 1 w 169"/>
                    <a:gd name="T11" fmla="*/ 1 h 247"/>
                    <a:gd name="T12" fmla="*/ 1 w 169"/>
                    <a:gd name="T13" fmla="*/ 1 h 247"/>
                    <a:gd name="T14" fmla="*/ 1 w 169"/>
                    <a:gd name="T15" fmla="*/ 1 h 247"/>
                    <a:gd name="T16" fmla="*/ 1 w 169"/>
                    <a:gd name="T17" fmla="*/ 1 h 247"/>
                    <a:gd name="T18" fmla="*/ 0 w 169"/>
                    <a:gd name="T19" fmla="*/ 1 h 247"/>
                    <a:gd name="T20" fmla="*/ 0 w 169"/>
                    <a:gd name="T21" fmla="*/ 1 h 247"/>
                    <a:gd name="T22" fmla="*/ 0 w 169"/>
                    <a:gd name="T23" fmla="*/ 0 h 247"/>
                    <a:gd name="T24" fmla="*/ 0 w 169"/>
                    <a:gd name="T25" fmla="*/ 0 h 247"/>
                    <a:gd name="T26" fmla="*/ 0 w 169"/>
                    <a:gd name="T27" fmla="*/ 0 h 247"/>
                    <a:gd name="T28" fmla="*/ 1 w 169"/>
                    <a:gd name="T29" fmla="*/ 0 h 247"/>
                    <a:gd name="T30" fmla="*/ 1 w 169"/>
                    <a:gd name="T31" fmla="*/ 0 h 247"/>
                    <a:gd name="T32" fmla="*/ 1 w 169"/>
                    <a:gd name="T33" fmla="*/ 0 h 247"/>
                    <a:gd name="T34" fmla="*/ 1 w 169"/>
                    <a:gd name="T35" fmla="*/ 0 h 247"/>
                    <a:gd name="T36" fmla="*/ 1 w 169"/>
                    <a:gd name="T37" fmla="*/ 0 h 247"/>
                    <a:gd name="T38" fmla="*/ 1 w 169"/>
                    <a:gd name="T39" fmla="*/ 0 h 247"/>
                    <a:gd name="T40" fmla="*/ 1 w 169"/>
                    <a:gd name="T41" fmla="*/ 0 h 247"/>
                    <a:gd name="T42" fmla="*/ 1 w 169"/>
                    <a:gd name="T43" fmla="*/ 0 h 247"/>
                    <a:gd name="T44" fmla="*/ 1 w 169"/>
                    <a:gd name="T45" fmla="*/ 0 h 247"/>
                    <a:gd name="T46" fmla="*/ 1 w 169"/>
                    <a:gd name="T47" fmla="*/ 0 h 247"/>
                    <a:gd name="T48" fmla="*/ 1 w 169"/>
                    <a:gd name="T49" fmla="*/ 0 h 247"/>
                    <a:gd name="T50" fmla="*/ 1 w 169"/>
                    <a:gd name="T51" fmla="*/ 0 h 247"/>
                    <a:gd name="T52" fmla="*/ 1 w 169"/>
                    <a:gd name="T53" fmla="*/ 0 h 247"/>
                    <a:gd name="T54" fmla="*/ 1 w 169"/>
                    <a:gd name="T55" fmla="*/ 0 h 247"/>
                    <a:gd name="T56" fmla="*/ 1 w 169"/>
                    <a:gd name="T57" fmla="*/ 0 h 247"/>
                    <a:gd name="T58" fmla="*/ 0 w 169"/>
                    <a:gd name="T59" fmla="*/ 0 h 247"/>
                    <a:gd name="T60" fmla="*/ 0 w 169"/>
                    <a:gd name="T61" fmla="*/ 0 h 247"/>
                    <a:gd name="T62" fmla="*/ 0 w 169"/>
                    <a:gd name="T63" fmla="*/ 0 h 247"/>
                    <a:gd name="T64" fmla="*/ 0 w 169"/>
                    <a:gd name="T65" fmla="*/ 1 h 247"/>
                    <a:gd name="T66" fmla="*/ 0 w 169"/>
                    <a:gd name="T67" fmla="*/ 1 h 247"/>
                    <a:gd name="T68" fmla="*/ 0 w 169"/>
                    <a:gd name="T69" fmla="*/ 1 h 247"/>
                    <a:gd name="T70" fmla="*/ 1 w 169"/>
                    <a:gd name="T71" fmla="*/ 1 h 247"/>
                    <a:gd name="T72" fmla="*/ 1 w 169"/>
                    <a:gd name="T73" fmla="*/ 1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 h="247">
                      <a:moveTo>
                        <a:pt x="124" y="247"/>
                      </a:moveTo>
                      <a:lnTo>
                        <a:pt x="130" y="245"/>
                      </a:lnTo>
                      <a:lnTo>
                        <a:pt x="135" y="242"/>
                      </a:lnTo>
                      <a:lnTo>
                        <a:pt x="138" y="237"/>
                      </a:lnTo>
                      <a:lnTo>
                        <a:pt x="139" y="231"/>
                      </a:lnTo>
                      <a:lnTo>
                        <a:pt x="138" y="224"/>
                      </a:lnTo>
                      <a:lnTo>
                        <a:pt x="134" y="219"/>
                      </a:lnTo>
                      <a:lnTo>
                        <a:pt x="129" y="216"/>
                      </a:lnTo>
                      <a:lnTo>
                        <a:pt x="123" y="215"/>
                      </a:lnTo>
                      <a:lnTo>
                        <a:pt x="114" y="215"/>
                      </a:lnTo>
                      <a:lnTo>
                        <a:pt x="104" y="214"/>
                      </a:lnTo>
                      <a:lnTo>
                        <a:pt x="91" y="212"/>
                      </a:lnTo>
                      <a:lnTo>
                        <a:pt x="78" y="209"/>
                      </a:lnTo>
                      <a:lnTo>
                        <a:pt x="66" y="204"/>
                      </a:lnTo>
                      <a:lnTo>
                        <a:pt x="54" y="199"/>
                      </a:lnTo>
                      <a:lnTo>
                        <a:pt x="44" y="192"/>
                      </a:lnTo>
                      <a:lnTo>
                        <a:pt x="36" y="182"/>
                      </a:lnTo>
                      <a:lnTo>
                        <a:pt x="31" y="170"/>
                      </a:lnTo>
                      <a:lnTo>
                        <a:pt x="31" y="154"/>
                      </a:lnTo>
                      <a:lnTo>
                        <a:pt x="36" y="136"/>
                      </a:lnTo>
                      <a:lnTo>
                        <a:pt x="44" y="116"/>
                      </a:lnTo>
                      <a:lnTo>
                        <a:pt x="49" y="108"/>
                      </a:lnTo>
                      <a:lnTo>
                        <a:pt x="55" y="100"/>
                      </a:lnTo>
                      <a:lnTo>
                        <a:pt x="62" y="94"/>
                      </a:lnTo>
                      <a:lnTo>
                        <a:pt x="72" y="90"/>
                      </a:lnTo>
                      <a:lnTo>
                        <a:pt x="85" y="88"/>
                      </a:lnTo>
                      <a:lnTo>
                        <a:pt x="101" y="89"/>
                      </a:lnTo>
                      <a:lnTo>
                        <a:pt x="122" y="94"/>
                      </a:lnTo>
                      <a:lnTo>
                        <a:pt x="148" y="102"/>
                      </a:lnTo>
                      <a:lnTo>
                        <a:pt x="154" y="104"/>
                      </a:lnTo>
                      <a:lnTo>
                        <a:pt x="160" y="102"/>
                      </a:lnTo>
                      <a:lnTo>
                        <a:pt x="165" y="99"/>
                      </a:lnTo>
                      <a:lnTo>
                        <a:pt x="168" y="94"/>
                      </a:lnTo>
                      <a:lnTo>
                        <a:pt x="169" y="88"/>
                      </a:lnTo>
                      <a:lnTo>
                        <a:pt x="168" y="81"/>
                      </a:lnTo>
                      <a:lnTo>
                        <a:pt x="164" y="76"/>
                      </a:lnTo>
                      <a:lnTo>
                        <a:pt x="159" y="73"/>
                      </a:lnTo>
                      <a:lnTo>
                        <a:pt x="155" y="71"/>
                      </a:lnTo>
                      <a:lnTo>
                        <a:pt x="150" y="69"/>
                      </a:lnTo>
                      <a:lnTo>
                        <a:pt x="146" y="68"/>
                      </a:lnTo>
                      <a:lnTo>
                        <a:pt x="140" y="66"/>
                      </a:lnTo>
                      <a:lnTo>
                        <a:pt x="155" y="21"/>
                      </a:lnTo>
                      <a:lnTo>
                        <a:pt x="155" y="15"/>
                      </a:lnTo>
                      <a:lnTo>
                        <a:pt x="154" y="9"/>
                      </a:lnTo>
                      <a:lnTo>
                        <a:pt x="150" y="4"/>
                      </a:lnTo>
                      <a:lnTo>
                        <a:pt x="145" y="0"/>
                      </a:lnTo>
                      <a:lnTo>
                        <a:pt x="138" y="0"/>
                      </a:lnTo>
                      <a:lnTo>
                        <a:pt x="132" y="1"/>
                      </a:lnTo>
                      <a:lnTo>
                        <a:pt x="127" y="6"/>
                      </a:lnTo>
                      <a:lnTo>
                        <a:pt x="124" y="11"/>
                      </a:lnTo>
                      <a:lnTo>
                        <a:pt x="109" y="57"/>
                      </a:lnTo>
                      <a:lnTo>
                        <a:pt x="96" y="55"/>
                      </a:lnTo>
                      <a:lnTo>
                        <a:pt x="83" y="55"/>
                      </a:lnTo>
                      <a:lnTo>
                        <a:pt x="70" y="57"/>
                      </a:lnTo>
                      <a:lnTo>
                        <a:pt x="58" y="60"/>
                      </a:lnTo>
                      <a:lnTo>
                        <a:pt x="47" y="67"/>
                      </a:lnTo>
                      <a:lnTo>
                        <a:pt x="36" y="75"/>
                      </a:lnTo>
                      <a:lnTo>
                        <a:pt x="26" y="87"/>
                      </a:lnTo>
                      <a:lnTo>
                        <a:pt x="17" y="101"/>
                      </a:lnTo>
                      <a:lnTo>
                        <a:pt x="5" y="130"/>
                      </a:lnTo>
                      <a:lnTo>
                        <a:pt x="0" y="155"/>
                      </a:lnTo>
                      <a:lnTo>
                        <a:pt x="1" y="179"/>
                      </a:lnTo>
                      <a:lnTo>
                        <a:pt x="9" y="199"/>
                      </a:lnTo>
                      <a:lnTo>
                        <a:pt x="22" y="215"/>
                      </a:lnTo>
                      <a:lnTo>
                        <a:pt x="39" y="227"/>
                      </a:lnTo>
                      <a:lnTo>
                        <a:pt x="57" y="236"/>
                      </a:lnTo>
                      <a:lnTo>
                        <a:pt x="76" y="242"/>
                      </a:lnTo>
                      <a:lnTo>
                        <a:pt x="94" y="245"/>
                      </a:lnTo>
                      <a:lnTo>
                        <a:pt x="108" y="246"/>
                      </a:lnTo>
                      <a:lnTo>
                        <a:pt x="119" y="247"/>
                      </a:lnTo>
                      <a:lnTo>
                        <a:pt x="124"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9">
                  <a:extLst>
                    <a:ext uri="{FF2B5EF4-FFF2-40B4-BE49-F238E27FC236}">
                      <a16:creationId xmlns:a16="http://schemas.microsoft.com/office/drawing/2014/main" id="{A865B577-CB55-B64C-B815-51986FC07364}"/>
                    </a:ext>
                  </a:extLst>
                </p:cNvPr>
                <p:cNvSpPr>
                  <a:spLocks/>
                </p:cNvSpPr>
                <p:nvPr/>
              </p:nvSpPr>
              <p:spPr bwMode="auto">
                <a:xfrm>
                  <a:off x="753" y="277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20">
                  <a:extLst>
                    <a:ext uri="{FF2B5EF4-FFF2-40B4-BE49-F238E27FC236}">
                      <a16:creationId xmlns:a16="http://schemas.microsoft.com/office/drawing/2014/main" id="{4CBD704E-E09C-5E43-8CFB-C98DF94D929F}"/>
                    </a:ext>
                  </a:extLst>
                </p:cNvPr>
                <p:cNvSpPr>
                  <a:spLocks/>
                </p:cNvSpPr>
                <p:nvPr/>
              </p:nvSpPr>
              <p:spPr bwMode="auto">
                <a:xfrm>
                  <a:off x="739" y="2771"/>
                  <a:ext cx="244" cy="77"/>
                </a:xfrm>
                <a:custGeom>
                  <a:avLst/>
                  <a:gdLst>
                    <a:gd name="T0" fmla="*/ 9 w 1218"/>
                    <a:gd name="T1" fmla="*/ 0 h 539"/>
                    <a:gd name="T2" fmla="*/ 9 w 1218"/>
                    <a:gd name="T3" fmla="*/ 0 h 539"/>
                    <a:gd name="T4" fmla="*/ 9 w 1218"/>
                    <a:gd name="T5" fmla="*/ 0 h 539"/>
                    <a:gd name="T6" fmla="*/ 9 w 1218"/>
                    <a:gd name="T7" fmla="*/ 0 h 539"/>
                    <a:gd name="T8" fmla="*/ 9 w 1218"/>
                    <a:gd name="T9" fmla="*/ 0 h 539"/>
                    <a:gd name="T10" fmla="*/ 9 w 1218"/>
                    <a:gd name="T11" fmla="*/ 0 h 539"/>
                    <a:gd name="T12" fmla="*/ 9 w 1218"/>
                    <a:gd name="T13" fmla="*/ 0 h 539"/>
                    <a:gd name="T14" fmla="*/ 9 w 1218"/>
                    <a:gd name="T15" fmla="*/ 0 h 539"/>
                    <a:gd name="T16" fmla="*/ 9 w 1218"/>
                    <a:gd name="T17" fmla="*/ 0 h 539"/>
                    <a:gd name="T18" fmla="*/ 9 w 1218"/>
                    <a:gd name="T19" fmla="*/ 0 h 539"/>
                    <a:gd name="T20" fmla="*/ 9 w 1218"/>
                    <a:gd name="T21" fmla="*/ 0 h 539"/>
                    <a:gd name="T22" fmla="*/ 9 w 1218"/>
                    <a:gd name="T23" fmla="*/ 1 h 539"/>
                    <a:gd name="T24" fmla="*/ 8 w 1218"/>
                    <a:gd name="T25" fmla="*/ 1 h 539"/>
                    <a:gd name="T26" fmla="*/ 7 w 1218"/>
                    <a:gd name="T27" fmla="*/ 1 h 539"/>
                    <a:gd name="T28" fmla="*/ 5 w 1218"/>
                    <a:gd name="T29" fmla="*/ 1 h 539"/>
                    <a:gd name="T30" fmla="*/ 4 w 1218"/>
                    <a:gd name="T31" fmla="*/ 1 h 539"/>
                    <a:gd name="T32" fmla="*/ 2 w 1218"/>
                    <a:gd name="T33" fmla="*/ 1 h 539"/>
                    <a:gd name="T34" fmla="*/ 1 w 1218"/>
                    <a:gd name="T35" fmla="*/ 1 h 539"/>
                    <a:gd name="T36" fmla="*/ 1 w 1218"/>
                    <a:gd name="T37" fmla="*/ 0 h 539"/>
                    <a:gd name="T38" fmla="*/ 1 w 1218"/>
                    <a:gd name="T39" fmla="*/ 0 h 539"/>
                    <a:gd name="T40" fmla="*/ 1 w 1218"/>
                    <a:gd name="T41" fmla="*/ 0 h 539"/>
                    <a:gd name="T42" fmla="*/ 1 w 1218"/>
                    <a:gd name="T43" fmla="*/ 0 h 539"/>
                    <a:gd name="T44" fmla="*/ 1 w 1218"/>
                    <a:gd name="T45" fmla="*/ 0 h 539"/>
                    <a:gd name="T46" fmla="*/ 1 w 1218"/>
                    <a:gd name="T47" fmla="*/ 0 h 539"/>
                    <a:gd name="T48" fmla="*/ 1 w 1218"/>
                    <a:gd name="T49" fmla="*/ 0 h 539"/>
                    <a:gd name="T50" fmla="*/ 1 w 1218"/>
                    <a:gd name="T51" fmla="*/ 0 h 539"/>
                    <a:gd name="T52" fmla="*/ 1 w 1218"/>
                    <a:gd name="T53" fmla="*/ 0 h 539"/>
                    <a:gd name="T54" fmla="*/ 0 w 1218"/>
                    <a:gd name="T55" fmla="*/ 0 h 539"/>
                    <a:gd name="T56" fmla="*/ 0 w 1218"/>
                    <a:gd name="T57" fmla="*/ 0 h 539"/>
                    <a:gd name="T58" fmla="*/ 0 w 1218"/>
                    <a:gd name="T59" fmla="*/ 0 h 539"/>
                    <a:gd name="T60" fmla="*/ 0 w 1218"/>
                    <a:gd name="T61" fmla="*/ 0 h 539"/>
                    <a:gd name="T62" fmla="*/ 0 w 1218"/>
                    <a:gd name="T63" fmla="*/ 0 h 539"/>
                    <a:gd name="T64" fmla="*/ 0 w 1218"/>
                    <a:gd name="T65" fmla="*/ 0 h 539"/>
                    <a:gd name="T66" fmla="*/ 0 w 1218"/>
                    <a:gd name="T67" fmla="*/ 0 h 539"/>
                    <a:gd name="T68" fmla="*/ 1 w 1218"/>
                    <a:gd name="T69" fmla="*/ 1 h 539"/>
                    <a:gd name="T70" fmla="*/ 1 w 1218"/>
                    <a:gd name="T71" fmla="*/ 1 h 539"/>
                    <a:gd name="T72" fmla="*/ 2 w 1218"/>
                    <a:gd name="T73" fmla="*/ 1 h 539"/>
                    <a:gd name="T74" fmla="*/ 4 w 1218"/>
                    <a:gd name="T75" fmla="*/ 2 h 539"/>
                    <a:gd name="T76" fmla="*/ 5 w 1218"/>
                    <a:gd name="T77" fmla="*/ 2 h 539"/>
                    <a:gd name="T78" fmla="*/ 7 w 1218"/>
                    <a:gd name="T79" fmla="*/ 1 h 539"/>
                    <a:gd name="T80" fmla="*/ 8 w 1218"/>
                    <a:gd name="T81" fmla="*/ 1 h 539"/>
                    <a:gd name="T82" fmla="*/ 9 w 1218"/>
                    <a:gd name="T83" fmla="*/ 1 h 539"/>
                    <a:gd name="T84" fmla="*/ 9 w 1218"/>
                    <a:gd name="T85" fmla="*/ 0 h 539"/>
                    <a:gd name="T86" fmla="*/ 9 w 1218"/>
                    <a:gd name="T87" fmla="*/ 0 h 539"/>
                    <a:gd name="T88" fmla="*/ 10 w 1218"/>
                    <a:gd name="T89" fmla="*/ 0 h 539"/>
                    <a:gd name="T90" fmla="*/ 10 w 1218"/>
                    <a:gd name="T91" fmla="*/ 0 h 539"/>
                    <a:gd name="T92" fmla="*/ 10 w 1218"/>
                    <a:gd name="T93" fmla="*/ 0 h 539"/>
                    <a:gd name="T94" fmla="*/ 10 w 1218"/>
                    <a:gd name="T95" fmla="*/ 0 h 539"/>
                    <a:gd name="T96" fmla="*/ 9 w 1218"/>
                    <a:gd name="T97" fmla="*/ 0 h 539"/>
                    <a:gd name="T98" fmla="*/ 9 w 1218"/>
                    <a:gd name="T99" fmla="*/ 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18" h="539">
                      <a:moveTo>
                        <a:pt x="1131" y="10"/>
                      </a:moveTo>
                      <a:lnTo>
                        <a:pt x="1131" y="10"/>
                      </a:lnTo>
                      <a:lnTo>
                        <a:pt x="1127" y="10"/>
                      </a:lnTo>
                      <a:lnTo>
                        <a:pt x="1123" y="11"/>
                      </a:lnTo>
                      <a:lnTo>
                        <a:pt x="1120" y="15"/>
                      </a:lnTo>
                      <a:lnTo>
                        <a:pt x="1118" y="19"/>
                      </a:lnTo>
                      <a:lnTo>
                        <a:pt x="1118" y="23"/>
                      </a:lnTo>
                      <a:lnTo>
                        <a:pt x="1120" y="26"/>
                      </a:lnTo>
                      <a:lnTo>
                        <a:pt x="1123" y="29"/>
                      </a:lnTo>
                      <a:lnTo>
                        <a:pt x="1126" y="31"/>
                      </a:lnTo>
                      <a:lnTo>
                        <a:pt x="1127" y="31"/>
                      </a:lnTo>
                      <a:lnTo>
                        <a:pt x="1129" y="32"/>
                      </a:lnTo>
                      <a:lnTo>
                        <a:pt x="1132" y="33"/>
                      </a:lnTo>
                      <a:lnTo>
                        <a:pt x="1136" y="35"/>
                      </a:lnTo>
                      <a:lnTo>
                        <a:pt x="1141" y="37"/>
                      </a:lnTo>
                      <a:lnTo>
                        <a:pt x="1146" y="40"/>
                      </a:lnTo>
                      <a:lnTo>
                        <a:pt x="1152" y="44"/>
                      </a:lnTo>
                      <a:lnTo>
                        <a:pt x="1159" y="48"/>
                      </a:lnTo>
                      <a:lnTo>
                        <a:pt x="1159" y="49"/>
                      </a:lnTo>
                      <a:lnTo>
                        <a:pt x="1158" y="49"/>
                      </a:lnTo>
                      <a:lnTo>
                        <a:pt x="1158" y="50"/>
                      </a:lnTo>
                      <a:lnTo>
                        <a:pt x="1156" y="56"/>
                      </a:lnTo>
                      <a:lnTo>
                        <a:pt x="1151" y="70"/>
                      </a:lnTo>
                      <a:lnTo>
                        <a:pt x="1143" y="92"/>
                      </a:lnTo>
                      <a:lnTo>
                        <a:pt x="1131" y="121"/>
                      </a:lnTo>
                      <a:lnTo>
                        <a:pt x="1115" y="154"/>
                      </a:lnTo>
                      <a:lnTo>
                        <a:pt x="1095" y="191"/>
                      </a:lnTo>
                      <a:lnTo>
                        <a:pt x="1070" y="231"/>
                      </a:lnTo>
                      <a:lnTo>
                        <a:pt x="1041" y="272"/>
                      </a:lnTo>
                      <a:lnTo>
                        <a:pt x="1006" y="313"/>
                      </a:lnTo>
                      <a:lnTo>
                        <a:pt x="966" y="352"/>
                      </a:lnTo>
                      <a:lnTo>
                        <a:pt x="921" y="390"/>
                      </a:lnTo>
                      <a:lnTo>
                        <a:pt x="868" y="422"/>
                      </a:lnTo>
                      <a:lnTo>
                        <a:pt x="811" y="451"/>
                      </a:lnTo>
                      <a:lnTo>
                        <a:pt x="747" y="472"/>
                      </a:lnTo>
                      <a:lnTo>
                        <a:pt x="676" y="485"/>
                      </a:lnTo>
                      <a:lnTo>
                        <a:pt x="598" y="491"/>
                      </a:lnTo>
                      <a:lnTo>
                        <a:pt x="521" y="485"/>
                      </a:lnTo>
                      <a:lnTo>
                        <a:pt x="452" y="472"/>
                      </a:lnTo>
                      <a:lnTo>
                        <a:pt x="390" y="450"/>
                      </a:lnTo>
                      <a:lnTo>
                        <a:pt x="333" y="422"/>
                      </a:lnTo>
                      <a:lnTo>
                        <a:pt x="285" y="389"/>
                      </a:lnTo>
                      <a:lnTo>
                        <a:pt x="242" y="351"/>
                      </a:lnTo>
                      <a:lnTo>
                        <a:pt x="205" y="311"/>
                      </a:lnTo>
                      <a:lnTo>
                        <a:pt x="173" y="270"/>
                      </a:lnTo>
                      <a:lnTo>
                        <a:pt x="147" y="228"/>
                      </a:lnTo>
                      <a:lnTo>
                        <a:pt x="125" y="187"/>
                      </a:lnTo>
                      <a:lnTo>
                        <a:pt x="107" y="149"/>
                      </a:lnTo>
                      <a:lnTo>
                        <a:pt x="93" y="113"/>
                      </a:lnTo>
                      <a:lnTo>
                        <a:pt x="83" y="84"/>
                      </a:lnTo>
                      <a:lnTo>
                        <a:pt x="76" y="60"/>
                      </a:lnTo>
                      <a:lnTo>
                        <a:pt x="71" y="43"/>
                      </a:lnTo>
                      <a:lnTo>
                        <a:pt x="69" y="35"/>
                      </a:lnTo>
                      <a:lnTo>
                        <a:pt x="69" y="33"/>
                      </a:lnTo>
                      <a:lnTo>
                        <a:pt x="68" y="32"/>
                      </a:lnTo>
                      <a:lnTo>
                        <a:pt x="68" y="31"/>
                      </a:lnTo>
                      <a:lnTo>
                        <a:pt x="67" y="30"/>
                      </a:lnTo>
                      <a:lnTo>
                        <a:pt x="78" y="25"/>
                      </a:lnTo>
                      <a:lnTo>
                        <a:pt x="85" y="22"/>
                      </a:lnTo>
                      <a:lnTo>
                        <a:pt x="90" y="21"/>
                      </a:lnTo>
                      <a:lnTo>
                        <a:pt x="92" y="20"/>
                      </a:lnTo>
                      <a:lnTo>
                        <a:pt x="95" y="19"/>
                      </a:lnTo>
                      <a:lnTo>
                        <a:pt x="98" y="16"/>
                      </a:lnTo>
                      <a:lnTo>
                        <a:pt x="99" y="11"/>
                      </a:lnTo>
                      <a:lnTo>
                        <a:pt x="99" y="7"/>
                      </a:lnTo>
                      <a:lnTo>
                        <a:pt x="98" y="4"/>
                      </a:lnTo>
                      <a:lnTo>
                        <a:pt x="95" y="1"/>
                      </a:lnTo>
                      <a:lnTo>
                        <a:pt x="91" y="0"/>
                      </a:lnTo>
                      <a:lnTo>
                        <a:pt x="87" y="0"/>
                      </a:lnTo>
                      <a:lnTo>
                        <a:pt x="84" y="1"/>
                      </a:lnTo>
                      <a:lnTo>
                        <a:pt x="77" y="3"/>
                      </a:lnTo>
                      <a:lnTo>
                        <a:pt x="66" y="7"/>
                      </a:lnTo>
                      <a:lnTo>
                        <a:pt x="54" y="15"/>
                      </a:lnTo>
                      <a:lnTo>
                        <a:pt x="41" y="24"/>
                      </a:lnTo>
                      <a:lnTo>
                        <a:pt x="27" y="37"/>
                      </a:lnTo>
                      <a:lnTo>
                        <a:pt x="13" y="53"/>
                      </a:lnTo>
                      <a:lnTo>
                        <a:pt x="1" y="73"/>
                      </a:lnTo>
                      <a:lnTo>
                        <a:pt x="0" y="78"/>
                      </a:lnTo>
                      <a:lnTo>
                        <a:pt x="0" y="82"/>
                      </a:lnTo>
                      <a:lnTo>
                        <a:pt x="2" y="85"/>
                      </a:lnTo>
                      <a:lnTo>
                        <a:pt x="5" y="88"/>
                      </a:lnTo>
                      <a:lnTo>
                        <a:pt x="9" y="89"/>
                      </a:lnTo>
                      <a:lnTo>
                        <a:pt x="13" y="89"/>
                      </a:lnTo>
                      <a:lnTo>
                        <a:pt x="16" y="87"/>
                      </a:lnTo>
                      <a:lnTo>
                        <a:pt x="19" y="84"/>
                      </a:lnTo>
                      <a:lnTo>
                        <a:pt x="24" y="74"/>
                      </a:lnTo>
                      <a:lnTo>
                        <a:pt x="29" y="66"/>
                      </a:lnTo>
                      <a:lnTo>
                        <a:pt x="35" y="58"/>
                      </a:lnTo>
                      <a:lnTo>
                        <a:pt x="41" y="51"/>
                      </a:lnTo>
                      <a:lnTo>
                        <a:pt x="46" y="68"/>
                      </a:lnTo>
                      <a:lnTo>
                        <a:pt x="53" y="92"/>
                      </a:lnTo>
                      <a:lnTo>
                        <a:pt x="63" y="122"/>
                      </a:lnTo>
                      <a:lnTo>
                        <a:pt x="77" y="156"/>
                      </a:lnTo>
                      <a:lnTo>
                        <a:pt x="94" y="195"/>
                      </a:lnTo>
                      <a:lnTo>
                        <a:pt x="115" y="236"/>
                      </a:lnTo>
                      <a:lnTo>
                        <a:pt x="140" y="278"/>
                      </a:lnTo>
                      <a:lnTo>
                        <a:pt x="169" y="321"/>
                      </a:lnTo>
                      <a:lnTo>
                        <a:pt x="203" y="364"/>
                      </a:lnTo>
                      <a:lnTo>
                        <a:pt x="242" y="403"/>
                      </a:lnTo>
                      <a:lnTo>
                        <a:pt x="286" y="440"/>
                      </a:lnTo>
                      <a:lnTo>
                        <a:pt x="336" y="473"/>
                      </a:lnTo>
                      <a:lnTo>
                        <a:pt x="393" y="500"/>
                      </a:lnTo>
                      <a:lnTo>
                        <a:pt x="455" y="521"/>
                      </a:lnTo>
                      <a:lnTo>
                        <a:pt x="523" y="535"/>
                      </a:lnTo>
                      <a:lnTo>
                        <a:pt x="598" y="539"/>
                      </a:lnTo>
                      <a:lnTo>
                        <a:pt x="673" y="535"/>
                      </a:lnTo>
                      <a:lnTo>
                        <a:pt x="741" y="522"/>
                      </a:lnTo>
                      <a:lnTo>
                        <a:pt x="803" y="502"/>
                      </a:lnTo>
                      <a:lnTo>
                        <a:pt x="860" y="477"/>
                      </a:lnTo>
                      <a:lnTo>
                        <a:pt x="912" y="447"/>
                      </a:lnTo>
                      <a:lnTo>
                        <a:pt x="959" y="411"/>
                      </a:lnTo>
                      <a:lnTo>
                        <a:pt x="1000" y="374"/>
                      </a:lnTo>
                      <a:lnTo>
                        <a:pt x="1036" y="334"/>
                      </a:lnTo>
                      <a:lnTo>
                        <a:pt x="1068" y="293"/>
                      </a:lnTo>
                      <a:lnTo>
                        <a:pt x="1096" y="253"/>
                      </a:lnTo>
                      <a:lnTo>
                        <a:pt x="1120" y="214"/>
                      </a:lnTo>
                      <a:lnTo>
                        <a:pt x="1140" y="177"/>
                      </a:lnTo>
                      <a:lnTo>
                        <a:pt x="1156" y="144"/>
                      </a:lnTo>
                      <a:lnTo>
                        <a:pt x="1169" y="114"/>
                      </a:lnTo>
                      <a:lnTo>
                        <a:pt x="1179" y="90"/>
                      </a:lnTo>
                      <a:lnTo>
                        <a:pt x="1185" y="72"/>
                      </a:lnTo>
                      <a:lnTo>
                        <a:pt x="1189" y="78"/>
                      </a:lnTo>
                      <a:lnTo>
                        <a:pt x="1192" y="83"/>
                      </a:lnTo>
                      <a:lnTo>
                        <a:pt x="1196" y="88"/>
                      </a:lnTo>
                      <a:lnTo>
                        <a:pt x="1199" y="94"/>
                      </a:lnTo>
                      <a:lnTo>
                        <a:pt x="1201" y="98"/>
                      </a:lnTo>
                      <a:lnTo>
                        <a:pt x="1204" y="100"/>
                      </a:lnTo>
                      <a:lnTo>
                        <a:pt x="1208" y="100"/>
                      </a:lnTo>
                      <a:lnTo>
                        <a:pt x="1212" y="99"/>
                      </a:lnTo>
                      <a:lnTo>
                        <a:pt x="1215" y="97"/>
                      </a:lnTo>
                      <a:lnTo>
                        <a:pt x="1217" y="93"/>
                      </a:lnTo>
                      <a:lnTo>
                        <a:pt x="1218" y="89"/>
                      </a:lnTo>
                      <a:lnTo>
                        <a:pt x="1217" y="85"/>
                      </a:lnTo>
                      <a:lnTo>
                        <a:pt x="1205" y="64"/>
                      </a:lnTo>
                      <a:lnTo>
                        <a:pt x="1191" y="48"/>
                      </a:lnTo>
                      <a:lnTo>
                        <a:pt x="1177" y="35"/>
                      </a:lnTo>
                      <a:lnTo>
                        <a:pt x="1164" y="25"/>
                      </a:lnTo>
                      <a:lnTo>
                        <a:pt x="1151" y="19"/>
                      </a:lnTo>
                      <a:lnTo>
                        <a:pt x="1141" y="14"/>
                      </a:lnTo>
                      <a:lnTo>
                        <a:pt x="1134" y="11"/>
                      </a:lnTo>
                      <a:lnTo>
                        <a:pt x="113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26" name="Object 5">
                <a:extLst>
                  <a:ext uri="{FF2B5EF4-FFF2-40B4-BE49-F238E27FC236}">
                    <a16:creationId xmlns:a16="http://schemas.microsoft.com/office/drawing/2014/main" id="{4F44C511-43E0-D543-8257-2F1DF9FCB478}"/>
                  </a:ext>
                </a:extLst>
              </p:cNvPr>
              <p:cNvGraphicFramePr>
                <a:graphicFrameLocks noChangeAspect="1"/>
              </p:cNvGraphicFramePr>
              <p:nvPr/>
            </p:nvGraphicFramePr>
            <p:xfrm flipH="1" flipV="1">
              <a:off x="1428" y="2489"/>
              <a:ext cx="384" cy="295"/>
            </p:xfrm>
            <a:graphic>
              <a:graphicData uri="http://schemas.openxmlformats.org/presentationml/2006/ole">
                <mc:AlternateContent xmlns:mc="http://schemas.openxmlformats.org/markup-compatibility/2006">
                  <mc:Choice xmlns:v="urn:schemas-microsoft-com:vml" Requires="v">
                    <p:oleObj name="Clip" r:id="rId2" imgW="4495800" imgH="5080000" progId="MS_ClipArt_Gallery.5">
                      <p:embed/>
                    </p:oleObj>
                  </mc:Choice>
                  <mc:Fallback>
                    <p:oleObj name="Clip" r:id="rId2" imgW="4495800" imgH="5080000" progId="MS_ClipArt_Gallery.5">
                      <p:embed/>
                      <p:pic>
                        <p:nvPicPr>
                          <p:cNvPr id="26" name="Object 5">
                            <a:extLst>
                              <a:ext uri="{FF2B5EF4-FFF2-40B4-BE49-F238E27FC236}">
                                <a16:creationId xmlns:a16="http://schemas.microsoft.com/office/drawing/2014/main" id="{4F44C511-43E0-D543-8257-2F1DF9FCB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428" y="2489"/>
                            <a:ext cx="38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Object 6">
                <a:extLst>
                  <a:ext uri="{FF2B5EF4-FFF2-40B4-BE49-F238E27FC236}">
                    <a16:creationId xmlns:a16="http://schemas.microsoft.com/office/drawing/2014/main" id="{63D0E9D2-D48C-E541-85D2-1054A947B8C7}"/>
                  </a:ext>
                </a:extLst>
              </p:cNvPr>
              <p:cNvGraphicFramePr>
                <a:graphicFrameLocks noChangeAspect="1"/>
              </p:cNvGraphicFramePr>
              <p:nvPr/>
            </p:nvGraphicFramePr>
            <p:xfrm flipH="1" flipV="1">
              <a:off x="2716" y="2489"/>
              <a:ext cx="383" cy="295"/>
            </p:xfrm>
            <a:graphic>
              <a:graphicData uri="http://schemas.openxmlformats.org/presentationml/2006/ole">
                <mc:AlternateContent xmlns:mc="http://schemas.openxmlformats.org/markup-compatibility/2006">
                  <mc:Choice xmlns:v="urn:schemas-microsoft-com:vml" Requires="v">
                    <p:oleObj name="Clip" r:id="rId4" imgW="4495800" imgH="5080000" progId="MS_ClipArt_Gallery.5">
                      <p:embed/>
                    </p:oleObj>
                  </mc:Choice>
                  <mc:Fallback>
                    <p:oleObj name="Clip" r:id="rId4" imgW="4495800" imgH="5080000" progId="MS_ClipArt_Gallery.5">
                      <p:embed/>
                      <p:pic>
                        <p:nvPicPr>
                          <p:cNvPr id="27" name="Object 6">
                            <a:extLst>
                              <a:ext uri="{FF2B5EF4-FFF2-40B4-BE49-F238E27FC236}">
                                <a16:creationId xmlns:a16="http://schemas.microsoft.com/office/drawing/2014/main" id="{63D0E9D2-D48C-E541-85D2-1054A947B8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2716" y="2489"/>
                            <a:ext cx="383"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7">
                <a:extLst>
                  <a:ext uri="{FF2B5EF4-FFF2-40B4-BE49-F238E27FC236}">
                    <a16:creationId xmlns:a16="http://schemas.microsoft.com/office/drawing/2014/main" id="{355C46F8-365D-4A40-B5EF-CE85CB2AF0D8}"/>
                  </a:ext>
                </a:extLst>
              </p:cNvPr>
              <p:cNvGraphicFramePr>
                <a:graphicFrameLocks noChangeAspect="1"/>
              </p:cNvGraphicFramePr>
              <p:nvPr/>
            </p:nvGraphicFramePr>
            <p:xfrm flipH="1" flipV="1">
              <a:off x="4003" y="2489"/>
              <a:ext cx="384" cy="295"/>
            </p:xfrm>
            <a:graphic>
              <a:graphicData uri="http://schemas.openxmlformats.org/presentationml/2006/ole">
                <mc:AlternateContent xmlns:mc="http://schemas.openxmlformats.org/markup-compatibility/2006">
                  <mc:Choice xmlns:v="urn:schemas-microsoft-com:vml" Requires="v">
                    <p:oleObj name="Clip" r:id="rId6" imgW="4483100" imgH="5067300" progId="MS_ClipArt_Gallery.5">
                      <p:embed/>
                    </p:oleObj>
                  </mc:Choice>
                  <mc:Fallback>
                    <p:oleObj name="Clip" r:id="rId6" imgW="4483100" imgH="5067300" progId="MS_ClipArt_Gallery.5">
                      <p:embed/>
                      <p:pic>
                        <p:nvPicPr>
                          <p:cNvPr id="28" name="Object 7">
                            <a:extLst>
                              <a:ext uri="{FF2B5EF4-FFF2-40B4-BE49-F238E27FC236}">
                                <a16:creationId xmlns:a16="http://schemas.microsoft.com/office/drawing/2014/main" id="{355C46F8-365D-4A40-B5EF-CE85CB2AF0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003" y="2489"/>
                            <a:ext cx="38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9" name="Picture 22">
                <a:extLst>
                  <a:ext uri="{FF2B5EF4-FFF2-40B4-BE49-F238E27FC236}">
                    <a16:creationId xmlns:a16="http://schemas.microsoft.com/office/drawing/2014/main" id="{7CE3BFB7-A90B-5B4D-9FB2-1AF774A38E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7" y="2496"/>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3">
                <a:extLst>
                  <a:ext uri="{FF2B5EF4-FFF2-40B4-BE49-F238E27FC236}">
                    <a16:creationId xmlns:a16="http://schemas.microsoft.com/office/drawing/2014/main" id="{4159B1A0-3A21-9A49-8872-A5C99EFCC1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3" y="2400"/>
                <a:ext cx="29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24">
                <a:extLst>
                  <a:ext uri="{FF2B5EF4-FFF2-40B4-BE49-F238E27FC236}">
                    <a16:creationId xmlns:a16="http://schemas.microsoft.com/office/drawing/2014/main" id="{9A8B2008-A774-514E-868C-403A2235ACCE}"/>
                  </a:ext>
                </a:extLst>
              </p:cNvPr>
              <p:cNvGrpSpPr>
                <a:grpSpLocks/>
              </p:cNvGrpSpPr>
              <p:nvPr/>
            </p:nvGrpSpPr>
            <p:grpSpPr bwMode="auto">
              <a:xfrm>
                <a:off x="144" y="2488"/>
                <a:ext cx="384" cy="296"/>
                <a:chOff x="624" y="1307"/>
                <a:chExt cx="2042" cy="1573"/>
              </a:xfrm>
            </p:grpSpPr>
            <p:sp>
              <p:nvSpPr>
                <p:cNvPr id="64" name="Freeform 25">
                  <a:extLst>
                    <a:ext uri="{FF2B5EF4-FFF2-40B4-BE49-F238E27FC236}">
                      <a16:creationId xmlns:a16="http://schemas.microsoft.com/office/drawing/2014/main" id="{917FB7DA-8443-0F47-BCAA-303E723E5420}"/>
                    </a:ext>
                  </a:extLst>
                </p:cNvPr>
                <p:cNvSpPr>
                  <a:spLocks/>
                </p:cNvSpPr>
                <p:nvPr/>
              </p:nvSpPr>
              <p:spPr bwMode="auto">
                <a:xfrm>
                  <a:off x="666" y="1335"/>
                  <a:ext cx="1958" cy="1517"/>
                </a:xfrm>
                <a:custGeom>
                  <a:avLst/>
                  <a:gdLst>
                    <a:gd name="T0" fmla="*/ 1079 w 1958"/>
                    <a:gd name="T1" fmla="*/ 1511 h 1517"/>
                    <a:gd name="T2" fmla="*/ 1224 w 1958"/>
                    <a:gd name="T3" fmla="*/ 1491 h 1517"/>
                    <a:gd name="T4" fmla="*/ 1361 w 1958"/>
                    <a:gd name="T5" fmla="*/ 1457 h 1517"/>
                    <a:gd name="T6" fmla="*/ 1485 w 1958"/>
                    <a:gd name="T7" fmla="*/ 1406 h 1517"/>
                    <a:gd name="T8" fmla="*/ 1602 w 1958"/>
                    <a:gd name="T9" fmla="*/ 1344 h 1517"/>
                    <a:gd name="T10" fmla="*/ 1701 w 1958"/>
                    <a:gd name="T11" fmla="*/ 1267 h 1517"/>
                    <a:gd name="T12" fmla="*/ 1788 w 1958"/>
                    <a:gd name="T13" fmla="*/ 1182 h 1517"/>
                    <a:gd name="T14" fmla="*/ 1859 w 1958"/>
                    <a:gd name="T15" fmla="*/ 1086 h 1517"/>
                    <a:gd name="T16" fmla="*/ 1913 w 1958"/>
                    <a:gd name="T17" fmla="*/ 984 h 1517"/>
                    <a:gd name="T18" fmla="*/ 1946 w 1958"/>
                    <a:gd name="T19" fmla="*/ 873 h 1517"/>
                    <a:gd name="T20" fmla="*/ 1958 w 1958"/>
                    <a:gd name="T21" fmla="*/ 760 h 1517"/>
                    <a:gd name="T22" fmla="*/ 1946 w 1958"/>
                    <a:gd name="T23" fmla="*/ 644 h 1517"/>
                    <a:gd name="T24" fmla="*/ 1913 w 1958"/>
                    <a:gd name="T25" fmla="*/ 533 h 1517"/>
                    <a:gd name="T26" fmla="*/ 1859 w 1958"/>
                    <a:gd name="T27" fmla="*/ 431 h 1517"/>
                    <a:gd name="T28" fmla="*/ 1788 w 1958"/>
                    <a:gd name="T29" fmla="*/ 335 h 1517"/>
                    <a:gd name="T30" fmla="*/ 1701 w 1958"/>
                    <a:gd name="T31" fmla="*/ 250 h 1517"/>
                    <a:gd name="T32" fmla="*/ 1602 w 1958"/>
                    <a:gd name="T33" fmla="*/ 173 h 1517"/>
                    <a:gd name="T34" fmla="*/ 1485 w 1958"/>
                    <a:gd name="T35" fmla="*/ 111 h 1517"/>
                    <a:gd name="T36" fmla="*/ 1361 w 1958"/>
                    <a:gd name="T37" fmla="*/ 60 h 1517"/>
                    <a:gd name="T38" fmla="*/ 1224 w 1958"/>
                    <a:gd name="T39" fmla="*/ 26 h 1517"/>
                    <a:gd name="T40" fmla="*/ 1079 w 1958"/>
                    <a:gd name="T41" fmla="*/ 6 h 1517"/>
                    <a:gd name="T42" fmla="*/ 929 w 1958"/>
                    <a:gd name="T43" fmla="*/ 3 h 1517"/>
                    <a:gd name="T44" fmla="*/ 780 w 1958"/>
                    <a:gd name="T45" fmla="*/ 17 h 1517"/>
                    <a:gd name="T46" fmla="*/ 643 w 1958"/>
                    <a:gd name="T47" fmla="*/ 49 h 1517"/>
                    <a:gd name="T48" fmla="*/ 514 w 1958"/>
                    <a:gd name="T49" fmla="*/ 94 h 1517"/>
                    <a:gd name="T50" fmla="*/ 394 w 1958"/>
                    <a:gd name="T51" fmla="*/ 151 h 1517"/>
                    <a:gd name="T52" fmla="*/ 286 w 1958"/>
                    <a:gd name="T53" fmla="*/ 224 h 1517"/>
                    <a:gd name="T54" fmla="*/ 195 w 1958"/>
                    <a:gd name="T55" fmla="*/ 306 h 1517"/>
                    <a:gd name="T56" fmla="*/ 120 w 1958"/>
                    <a:gd name="T57" fmla="*/ 397 h 1517"/>
                    <a:gd name="T58" fmla="*/ 62 w 1958"/>
                    <a:gd name="T59" fmla="*/ 499 h 1517"/>
                    <a:gd name="T60" fmla="*/ 20 w 1958"/>
                    <a:gd name="T61" fmla="*/ 607 h 1517"/>
                    <a:gd name="T62" fmla="*/ 4 w 1958"/>
                    <a:gd name="T63" fmla="*/ 720 h 1517"/>
                    <a:gd name="T64" fmla="*/ 8 w 1958"/>
                    <a:gd name="T65" fmla="*/ 836 h 1517"/>
                    <a:gd name="T66" fmla="*/ 33 w 1958"/>
                    <a:gd name="T67" fmla="*/ 947 h 1517"/>
                    <a:gd name="T68" fmla="*/ 78 w 1958"/>
                    <a:gd name="T69" fmla="*/ 1055 h 1517"/>
                    <a:gd name="T70" fmla="*/ 141 w 1958"/>
                    <a:gd name="T71" fmla="*/ 1151 h 1517"/>
                    <a:gd name="T72" fmla="*/ 224 w 1958"/>
                    <a:gd name="T73" fmla="*/ 1242 h 1517"/>
                    <a:gd name="T74" fmla="*/ 323 w 1958"/>
                    <a:gd name="T75" fmla="*/ 1318 h 1517"/>
                    <a:gd name="T76" fmla="*/ 431 w 1958"/>
                    <a:gd name="T77" fmla="*/ 1386 h 1517"/>
                    <a:gd name="T78" fmla="*/ 556 w 1958"/>
                    <a:gd name="T79" fmla="*/ 1440 h 1517"/>
                    <a:gd name="T80" fmla="*/ 688 w 1958"/>
                    <a:gd name="T81" fmla="*/ 1483 h 1517"/>
                    <a:gd name="T82" fmla="*/ 830 w 1958"/>
                    <a:gd name="T83" fmla="*/ 1508 h 1517"/>
                    <a:gd name="T84" fmla="*/ 979 w 1958"/>
                    <a:gd name="T85" fmla="*/ 1517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58" h="1517">
                      <a:moveTo>
                        <a:pt x="979" y="1517"/>
                      </a:moveTo>
                      <a:lnTo>
                        <a:pt x="1029" y="1514"/>
                      </a:lnTo>
                      <a:lnTo>
                        <a:pt x="1079" y="1511"/>
                      </a:lnTo>
                      <a:lnTo>
                        <a:pt x="1128" y="1508"/>
                      </a:lnTo>
                      <a:lnTo>
                        <a:pt x="1178" y="1500"/>
                      </a:lnTo>
                      <a:lnTo>
                        <a:pt x="1224" y="1491"/>
                      </a:lnTo>
                      <a:lnTo>
                        <a:pt x="1270" y="1483"/>
                      </a:lnTo>
                      <a:lnTo>
                        <a:pt x="1315" y="1468"/>
                      </a:lnTo>
                      <a:lnTo>
                        <a:pt x="1361" y="1457"/>
                      </a:lnTo>
                      <a:lnTo>
                        <a:pt x="1402" y="1440"/>
                      </a:lnTo>
                      <a:lnTo>
                        <a:pt x="1444" y="1423"/>
                      </a:lnTo>
                      <a:lnTo>
                        <a:pt x="1485" y="1406"/>
                      </a:lnTo>
                      <a:lnTo>
                        <a:pt x="1527" y="1386"/>
                      </a:lnTo>
                      <a:lnTo>
                        <a:pt x="1564" y="1366"/>
                      </a:lnTo>
                      <a:lnTo>
                        <a:pt x="1602" y="1344"/>
                      </a:lnTo>
                      <a:lnTo>
                        <a:pt x="1635" y="1318"/>
                      </a:lnTo>
                      <a:lnTo>
                        <a:pt x="1672" y="1293"/>
                      </a:lnTo>
                      <a:lnTo>
                        <a:pt x="1701" y="1267"/>
                      </a:lnTo>
                      <a:lnTo>
                        <a:pt x="1734" y="1242"/>
                      </a:lnTo>
                      <a:lnTo>
                        <a:pt x="1763" y="1211"/>
                      </a:lnTo>
                      <a:lnTo>
                        <a:pt x="1788" y="1182"/>
                      </a:lnTo>
                      <a:lnTo>
                        <a:pt x="1817" y="1151"/>
                      </a:lnTo>
                      <a:lnTo>
                        <a:pt x="1838" y="1120"/>
                      </a:lnTo>
                      <a:lnTo>
                        <a:pt x="1859" y="1086"/>
                      </a:lnTo>
                      <a:lnTo>
                        <a:pt x="1880" y="1055"/>
                      </a:lnTo>
                      <a:lnTo>
                        <a:pt x="1896" y="1021"/>
                      </a:lnTo>
                      <a:lnTo>
                        <a:pt x="1913" y="984"/>
                      </a:lnTo>
                      <a:lnTo>
                        <a:pt x="1925" y="947"/>
                      </a:lnTo>
                      <a:lnTo>
                        <a:pt x="1938" y="913"/>
                      </a:lnTo>
                      <a:lnTo>
                        <a:pt x="1946" y="873"/>
                      </a:lnTo>
                      <a:lnTo>
                        <a:pt x="1950" y="836"/>
                      </a:lnTo>
                      <a:lnTo>
                        <a:pt x="1954" y="800"/>
                      </a:lnTo>
                      <a:lnTo>
                        <a:pt x="1958" y="760"/>
                      </a:lnTo>
                      <a:lnTo>
                        <a:pt x="1954" y="720"/>
                      </a:lnTo>
                      <a:lnTo>
                        <a:pt x="1950" y="681"/>
                      </a:lnTo>
                      <a:lnTo>
                        <a:pt x="1946" y="644"/>
                      </a:lnTo>
                      <a:lnTo>
                        <a:pt x="1938" y="607"/>
                      </a:lnTo>
                      <a:lnTo>
                        <a:pt x="1925" y="570"/>
                      </a:lnTo>
                      <a:lnTo>
                        <a:pt x="1913" y="533"/>
                      </a:lnTo>
                      <a:lnTo>
                        <a:pt x="1896" y="499"/>
                      </a:lnTo>
                      <a:lnTo>
                        <a:pt x="1880" y="465"/>
                      </a:lnTo>
                      <a:lnTo>
                        <a:pt x="1859" y="431"/>
                      </a:lnTo>
                      <a:lnTo>
                        <a:pt x="1838" y="397"/>
                      </a:lnTo>
                      <a:lnTo>
                        <a:pt x="1817" y="366"/>
                      </a:lnTo>
                      <a:lnTo>
                        <a:pt x="1788" y="335"/>
                      </a:lnTo>
                      <a:lnTo>
                        <a:pt x="1763" y="306"/>
                      </a:lnTo>
                      <a:lnTo>
                        <a:pt x="1734" y="278"/>
                      </a:lnTo>
                      <a:lnTo>
                        <a:pt x="1701" y="250"/>
                      </a:lnTo>
                      <a:lnTo>
                        <a:pt x="1672" y="224"/>
                      </a:lnTo>
                      <a:lnTo>
                        <a:pt x="1635" y="199"/>
                      </a:lnTo>
                      <a:lnTo>
                        <a:pt x="1602" y="173"/>
                      </a:lnTo>
                      <a:lnTo>
                        <a:pt x="1564" y="151"/>
                      </a:lnTo>
                      <a:lnTo>
                        <a:pt x="1527" y="131"/>
                      </a:lnTo>
                      <a:lnTo>
                        <a:pt x="1485" y="111"/>
                      </a:lnTo>
                      <a:lnTo>
                        <a:pt x="1444" y="94"/>
                      </a:lnTo>
                      <a:lnTo>
                        <a:pt x="1402" y="77"/>
                      </a:lnTo>
                      <a:lnTo>
                        <a:pt x="1361" y="60"/>
                      </a:lnTo>
                      <a:lnTo>
                        <a:pt x="1315" y="49"/>
                      </a:lnTo>
                      <a:lnTo>
                        <a:pt x="1270" y="34"/>
                      </a:lnTo>
                      <a:lnTo>
                        <a:pt x="1224" y="26"/>
                      </a:lnTo>
                      <a:lnTo>
                        <a:pt x="1178" y="17"/>
                      </a:lnTo>
                      <a:lnTo>
                        <a:pt x="1128" y="9"/>
                      </a:lnTo>
                      <a:lnTo>
                        <a:pt x="1079" y="6"/>
                      </a:lnTo>
                      <a:lnTo>
                        <a:pt x="1029" y="3"/>
                      </a:lnTo>
                      <a:lnTo>
                        <a:pt x="979" y="0"/>
                      </a:lnTo>
                      <a:lnTo>
                        <a:pt x="929" y="3"/>
                      </a:lnTo>
                      <a:lnTo>
                        <a:pt x="879" y="6"/>
                      </a:lnTo>
                      <a:lnTo>
                        <a:pt x="830" y="9"/>
                      </a:lnTo>
                      <a:lnTo>
                        <a:pt x="780" y="17"/>
                      </a:lnTo>
                      <a:lnTo>
                        <a:pt x="734" y="26"/>
                      </a:lnTo>
                      <a:lnTo>
                        <a:pt x="688" y="34"/>
                      </a:lnTo>
                      <a:lnTo>
                        <a:pt x="643" y="49"/>
                      </a:lnTo>
                      <a:lnTo>
                        <a:pt x="597" y="60"/>
                      </a:lnTo>
                      <a:lnTo>
                        <a:pt x="556" y="77"/>
                      </a:lnTo>
                      <a:lnTo>
                        <a:pt x="514" y="94"/>
                      </a:lnTo>
                      <a:lnTo>
                        <a:pt x="473" y="111"/>
                      </a:lnTo>
                      <a:lnTo>
                        <a:pt x="431" y="131"/>
                      </a:lnTo>
                      <a:lnTo>
                        <a:pt x="394" y="151"/>
                      </a:lnTo>
                      <a:lnTo>
                        <a:pt x="356" y="173"/>
                      </a:lnTo>
                      <a:lnTo>
                        <a:pt x="323" y="199"/>
                      </a:lnTo>
                      <a:lnTo>
                        <a:pt x="286" y="224"/>
                      </a:lnTo>
                      <a:lnTo>
                        <a:pt x="257" y="250"/>
                      </a:lnTo>
                      <a:lnTo>
                        <a:pt x="224" y="278"/>
                      </a:lnTo>
                      <a:lnTo>
                        <a:pt x="195" y="306"/>
                      </a:lnTo>
                      <a:lnTo>
                        <a:pt x="170" y="335"/>
                      </a:lnTo>
                      <a:lnTo>
                        <a:pt x="141" y="366"/>
                      </a:lnTo>
                      <a:lnTo>
                        <a:pt x="120" y="397"/>
                      </a:lnTo>
                      <a:lnTo>
                        <a:pt x="99" y="431"/>
                      </a:lnTo>
                      <a:lnTo>
                        <a:pt x="78" y="465"/>
                      </a:lnTo>
                      <a:lnTo>
                        <a:pt x="62" y="499"/>
                      </a:lnTo>
                      <a:lnTo>
                        <a:pt x="45" y="533"/>
                      </a:lnTo>
                      <a:lnTo>
                        <a:pt x="33" y="570"/>
                      </a:lnTo>
                      <a:lnTo>
                        <a:pt x="20" y="607"/>
                      </a:lnTo>
                      <a:lnTo>
                        <a:pt x="12" y="644"/>
                      </a:lnTo>
                      <a:lnTo>
                        <a:pt x="8" y="681"/>
                      </a:lnTo>
                      <a:lnTo>
                        <a:pt x="4" y="720"/>
                      </a:lnTo>
                      <a:lnTo>
                        <a:pt x="0" y="760"/>
                      </a:lnTo>
                      <a:lnTo>
                        <a:pt x="4" y="800"/>
                      </a:lnTo>
                      <a:lnTo>
                        <a:pt x="8" y="836"/>
                      </a:lnTo>
                      <a:lnTo>
                        <a:pt x="12" y="873"/>
                      </a:lnTo>
                      <a:lnTo>
                        <a:pt x="20" y="913"/>
                      </a:lnTo>
                      <a:lnTo>
                        <a:pt x="33" y="947"/>
                      </a:lnTo>
                      <a:lnTo>
                        <a:pt x="45" y="984"/>
                      </a:lnTo>
                      <a:lnTo>
                        <a:pt x="62" y="1021"/>
                      </a:lnTo>
                      <a:lnTo>
                        <a:pt x="78" y="1055"/>
                      </a:lnTo>
                      <a:lnTo>
                        <a:pt x="99" y="1086"/>
                      </a:lnTo>
                      <a:lnTo>
                        <a:pt x="120" y="1120"/>
                      </a:lnTo>
                      <a:lnTo>
                        <a:pt x="141" y="1151"/>
                      </a:lnTo>
                      <a:lnTo>
                        <a:pt x="170" y="1182"/>
                      </a:lnTo>
                      <a:lnTo>
                        <a:pt x="195" y="1211"/>
                      </a:lnTo>
                      <a:lnTo>
                        <a:pt x="224" y="1242"/>
                      </a:lnTo>
                      <a:lnTo>
                        <a:pt x="257" y="1267"/>
                      </a:lnTo>
                      <a:lnTo>
                        <a:pt x="286" y="1293"/>
                      </a:lnTo>
                      <a:lnTo>
                        <a:pt x="323" y="1318"/>
                      </a:lnTo>
                      <a:lnTo>
                        <a:pt x="356" y="1344"/>
                      </a:lnTo>
                      <a:lnTo>
                        <a:pt x="394" y="1366"/>
                      </a:lnTo>
                      <a:lnTo>
                        <a:pt x="431" y="1386"/>
                      </a:lnTo>
                      <a:lnTo>
                        <a:pt x="473" y="1406"/>
                      </a:lnTo>
                      <a:lnTo>
                        <a:pt x="514" y="1423"/>
                      </a:lnTo>
                      <a:lnTo>
                        <a:pt x="556" y="1440"/>
                      </a:lnTo>
                      <a:lnTo>
                        <a:pt x="597" y="1457"/>
                      </a:lnTo>
                      <a:lnTo>
                        <a:pt x="643" y="1468"/>
                      </a:lnTo>
                      <a:lnTo>
                        <a:pt x="688" y="1483"/>
                      </a:lnTo>
                      <a:lnTo>
                        <a:pt x="734" y="1491"/>
                      </a:lnTo>
                      <a:lnTo>
                        <a:pt x="780" y="1500"/>
                      </a:lnTo>
                      <a:lnTo>
                        <a:pt x="830" y="1508"/>
                      </a:lnTo>
                      <a:lnTo>
                        <a:pt x="879" y="1511"/>
                      </a:lnTo>
                      <a:lnTo>
                        <a:pt x="929" y="1514"/>
                      </a:lnTo>
                      <a:lnTo>
                        <a:pt x="979" y="1517"/>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26">
                  <a:extLst>
                    <a:ext uri="{FF2B5EF4-FFF2-40B4-BE49-F238E27FC236}">
                      <a16:creationId xmlns:a16="http://schemas.microsoft.com/office/drawing/2014/main" id="{A900BD11-66E5-424A-8EE7-7B8A21908FDB}"/>
                    </a:ext>
                  </a:extLst>
                </p:cNvPr>
                <p:cNvSpPr>
                  <a:spLocks/>
                </p:cNvSpPr>
                <p:nvPr/>
              </p:nvSpPr>
              <p:spPr bwMode="auto">
                <a:xfrm>
                  <a:off x="1645" y="2095"/>
                  <a:ext cx="1021" cy="785"/>
                </a:xfrm>
                <a:custGeom>
                  <a:avLst/>
                  <a:gdLst>
                    <a:gd name="T0" fmla="*/ 934 w 1021"/>
                    <a:gd name="T1" fmla="*/ 37 h 785"/>
                    <a:gd name="T2" fmla="*/ 926 w 1021"/>
                    <a:gd name="T3" fmla="*/ 110 h 785"/>
                    <a:gd name="T4" fmla="*/ 905 w 1021"/>
                    <a:gd name="T5" fmla="*/ 181 h 785"/>
                    <a:gd name="T6" fmla="*/ 880 w 1021"/>
                    <a:gd name="T7" fmla="*/ 249 h 785"/>
                    <a:gd name="T8" fmla="*/ 843 w 1021"/>
                    <a:gd name="T9" fmla="*/ 315 h 785"/>
                    <a:gd name="T10" fmla="*/ 797 w 1021"/>
                    <a:gd name="T11" fmla="*/ 377 h 785"/>
                    <a:gd name="T12" fmla="*/ 747 w 1021"/>
                    <a:gd name="T13" fmla="*/ 436 h 785"/>
                    <a:gd name="T14" fmla="*/ 689 w 1021"/>
                    <a:gd name="T15" fmla="*/ 490 h 785"/>
                    <a:gd name="T16" fmla="*/ 627 w 1021"/>
                    <a:gd name="T17" fmla="*/ 538 h 785"/>
                    <a:gd name="T18" fmla="*/ 556 w 1021"/>
                    <a:gd name="T19" fmla="*/ 584 h 785"/>
                    <a:gd name="T20" fmla="*/ 481 w 1021"/>
                    <a:gd name="T21" fmla="*/ 623 h 785"/>
                    <a:gd name="T22" fmla="*/ 403 w 1021"/>
                    <a:gd name="T23" fmla="*/ 655 h 785"/>
                    <a:gd name="T24" fmla="*/ 320 w 1021"/>
                    <a:gd name="T25" fmla="*/ 683 h 785"/>
                    <a:gd name="T26" fmla="*/ 232 w 1021"/>
                    <a:gd name="T27" fmla="*/ 703 h 785"/>
                    <a:gd name="T28" fmla="*/ 141 w 1021"/>
                    <a:gd name="T29" fmla="*/ 717 h 785"/>
                    <a:gd name="T30" fmla="*/ 50 w 1021"/>
                    <a:gd name="T31" fmla="*/ 725 h 785"/>
                    <a:gd name="T32" fmla="*/ 0 w 1021"/>
                    <a:gd name="T33" fmla="*/ 785 h 785"/>
                    <a:gd name="T34" fmla="*/ 104 w 1021"/>
                    <a:gd name="T35" fmla="*/ 782 h 785"/>
                    <a:gd name="T36" fmla="*/ 208 w 1021"/>
                    <a:gd name="T37" fmla="*/ 768 h 785"/>
                    <a:gd name="T38" fmla="*/ 307 w 1021"/>
                    <a:gd name="T39" fmla="*/ 748 h 785"/>
                    <a:gd name="T40" fmla="*/ 398 w 1021"/>
                    <a:gd name="T41" fmla="*/ 723 h 785"/>
                    <a:gd name="T42" fmla="*/ 490 w 1021"/>
                    <a:gd name="T43" fmla="*/ 689 h 785"/>
                    <a:gd name="T44" fmla="*/ 573 w 1021"/>
                    <a:gd name="T45" fmla="*/ 649 h 785"/>
                    <a:gd name="T46" fmla="*/ 652 w 1021"/>
                    <a:gd name="T47" fmla="*/ 604 h 785"/>
                    <a:gd name="T48" fmla="*/ 722 w 1021"/>
                    <a:gd name="T49" fmla="*/ 553 h 785"/>
                    <a:gd name="T50" fmla="*/ 789 w 1021"/>
                    <a:gd name="T51" fmla="*/ 499 h 785"/>
                    <a:gd name="T52" fmla="*/ 847 w 1021"/>
                    <a:gd name="T53" fmla="*/ 436 h 785"/>
                    <a:gd name="T54" fmla="*/ 901 w 1021"/>
                    <a:gd name="T55" fmla="*/ 371 h 785"/>
                    <a:gd name="T56" fmla="*/ 942 w 1021"/>
                    <a:gd name="T57" fmla="*/ 303 h 785"/>
                    <a:gd name="T58" fmla="*/ 975 w 1021"/>
                    <a:gd name="T59" fmla="*/ 232 h 785"/>
                    <a:gd name="T60" fmla="*/ 1000 w 1021"/>
                    <a:gd name="T61" fmla="*/ 156 h 785"/>
                    <a:gd name="T62" fmla="*/ 1017 w 1021"/>
                    <a:gd name="T63" fmla="*/ 79 h 785"/>
                    <a:gd name="T64" fmla="*/ 1021 w 1021"/>
                    <a:gd name="T65" fmla="*/ 0 h 7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5">
                      <a:moveTo>
                        <a:pt x="934" y="0"/>
                      </a:moveTo>
                      <a:lnTo>
                        <a:pt x="934" y="37"/>
                      </a:lnTo>
                      <a:lnTo>
                        <a:pt x="930" y="74"/>
                      </a:lnTo>
                      <a:lnTo>
                        <a:pt x="926" y="110"/>
                      </a:lnTo>
                      <a:lnTo>
                        <a:pt x="917" y="147"/>
                      </a:lnTo>
                      <a:lnTo>
                        <a:pt x="905" y="181"/>
                      </a:lnTo>
                      <a:lnTo>
                        <a:pt x="892" y="215"/>
                      </a:lnTo>
                      <a:lnTo>
                        <a:pt x="880" y="249"/>
                      </a:lnTo>
                      <a:lnTo>
                        <a:pt x="859" y="283"/>
                      </a:lnTo>
                      <a:lnTo>
                        <a:pt x="843" y="315"/>
                      </a:lnTo>
                      <a:lnTo>
                        <a:pt x="822" y="349"/>
                      </a:lnTo>
                      <a:lnTo>
                        <a:pt x="797" y="377"/>
                      </a:lnTo>
                      <a:lnTo>
                        <a:pt x="776" y="408"/>
                      </a:lnTo>
                      <a:lnTo>
                        <a:pt x="747" y="436"/>
                      </a:lnTo>
                      <a:lnTo>
                        <a:pt x="722" y="462"/>
                      </a:lnTo>
                      <a:lnTo>
                        <a:pt x="689" y="490"/>
                      </a:lnTo>
                      <a:lnTo>
                        <a:pt x="660" y="516"/>
                      </a:lnTo>
                      <a:lnTo>
                        <a:pt x="627" y="538"/>
                      </a:lnTo>
                      <a:lnTo>
                        <a:pt x="594" y="561"/>
                      </a:lnTo>
                      <a:lnTo>
                        <a:pt x="556" y="584"/>
                      </a:lnTo>
                      <a:lnTo>
                        <a:pt x="523" y="604"/>
                      </a:lnTo>
                      <a:lnTo>
                        <a:pt x="481" y="623"/>
                      </a:lnTo>
                      <a:lnTo>
                        <a:pt x="444" y="640"/>
                      </a:lnTo>
                      <a:lnTo>
                        <a:pt x="403" y="655"/>
                      </a:lnTo>
                      <a:lnTo>
                        <a:pt x="361" y="669"/>
                      </a:lnTo>
                      <a:lnTo>
                        <a:pt x="320" y="683"/>
                      </a:lnTo>
                      <a:lnTo>
                        <a:pt x="278" y="694"/>
                      </a:lnTo>
                      <a:lnTo>
                        <a:pt x="232" y="703"/>
                      </a:lnTo>
                      <a:lnTo>
                        <a:pt x="187" y="711"/>
                      </a:lnTo>
                      <a:lnTo>
                        <a:pt x="141" y="717"/>
                      </a:lnTo>
                      <a:lnTo>
                        <a:pt x="95" y="723"/>
                      </a:lnTo>
                      <a:lnTo>
                        <a:pt x="50" y="725"/>
                      </a:lnTo>
                      <a:lnTo>
                        <a:pt x="0" y="725"/>
                      </a:lnTo>
                      <a:lnTo>
                        <a:pt x="0" y="785"/>
                      </a:lnTo>
                      <a:lnTo>
                        <a:pt x="54" y="785"/>
                      </a:lnTo>
                      <a:lnTo>
                        <a:pt x="104" y="782"/>
                      </a:lnTo>
                      <a:lnTo>
                        <a:pt x="158" y="776"/>
                      </a:lnTo>
                      <a:lnTo>
                        <a:pt x="208" y="768"/>
                      </a:lnTo>
                      <a:lnTo>
                        <a:pt x="257" y="759"/>
                      </a:lnTo>
                      <a:lnTo>
                        <a:pt x="307" y="748"/>
                      </a:lnTo>
                      <a:lnTo>
                        <a:pt x="353" y="737"/>
                      </a:lnTo>
                      <a:lnTo>
                        <a:pt x="398" y="723"/>
                      </a:lnTo>
                      <a:lnTo>
                        <a:pt x="444" y="706"/>
                      </a:lnTo>
                      <a:lnTo>
                        <a:pt x="490" y="689"/>
                      </a:lnTo>
                      <a:lnTo>
                        <a:pt x="531" y="672"/>
                      </a:lnTo>
                      <a:lnTo>
                        <a:pt x="573" y="649"/>
                      </a:lnTo>
                      <a:lnTo>
                        <a:pt x="614" y="629"/>
                      </a:lnTo>
                      <a:lnTo>
                        <a:pt x="652" y="604"/>
                      </a:lnTo>
                      <a:lnTo>
                        <a:pt x="689" y="581"/>
                      </a:lnTo>
                      <a:lnTo>
                        <a:pt x="722" y="553"/>
                      </a:lnTo>
                      <a:lnTo>
                        <a:pt x="760" y="527"/>
                      </a:lnTo>
                      <a:lnTo>
                        <a:pt x="789" y="499"/>
                      </a:lnTo>
                      <a:lnTo>
                        <a:pt x="818" y="468"/>
                      </a:lnTo>
                      <a:lnTo>
                        <a:pt x="847" y="436"/>
                      </a:lnTo>
                      <a:lnTo>
                        <a:pt x="876" y="405"/>
                      </a:lnTo>
                      <a:lnTo>
                        <a:pt x="901" y="371"/>
                      </a:lnTo>
                      <a:lnTo>
                        <a:pt x="921" y="340"/>
                      </a:lnTo>
                      <a:lnTo>
                        <a:pt x="942" y="303"/>
                      </a:lnTo>
                      <a:lnTo>
                        <a:pt x="959" y="269"/>
                      </a:lnTo>
                      <a:lnTo>
                        <a:pt x="975" y="232"/>
                      </a:lnTo>
                      <a:lnTo>
                        <a:pt x="988" y="195"/>
                      </a:lnTo>
                      <a:lnTo>
                        <a:pt x="1000" y="156"/>
                      </a:lnTo>
                      <a:lnTo>
                        <a:pt x="1009" y="119"/>
                      </a:lnTo>
                      <a:lnTo>
                        <a:pt x="1017" y="79"/>
                      </a:lnTo>
                      <a:lnTo>
                        <a:pt x="1021" y="40"/>
                      </a:lnTo>
                      <a:lnTo>
                        <a:pt x="1021" y="0"/>
                      </a:lnTo>
                      <a:lnTo>
                        <a:pt x="9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27">
                  <a:extLst>
                    <a:ext uri="{FF2B5EF4-FFF2-40B4-BE49-F238E27FC236}">
                      <a16:creationId xmlns:a16="http://schemas.microsoft.com/office/drawing/2014/main" id="{B7838865-2F74-CC44-B23A-CF591B52AAC3}"/>
                    </a:ext>
                  </a:extLst>
                </p:cNvPr>
                <p:cNvSpPr>
                  <a:spLocks/>
                </p:cNvSpPr>
                <p:nvPr/>
              </p:nvSpPr>
              <p:spPr bwMode="auto">
                <a:xfrm>
                  <a:off x="1645" y="1307"/>
                  <a:ext cx="1021" cy="788"/>
                </a:xfrm>
                <a:custGeom>
                  <a:avLst/>
                  <a:gdLst>
                    <a:gd name="T0" fmla="*/ 50 w 1021"/>
                    <a:gd name="T1" fmla="*/ 60 h 788"/>
                    <a:gd name="T2" fmla="*/ 141 w 1021"/>
                    <a:gd name="T3" fmla="*/ 68 h 788"/>
                    <a:gd name="T4" fmla="*/ 232 w 1021"/>
                    <a:gd name="T5" fmla="*/ 82 h 788"/>
                    <a:gd name="T6" fmla="*/ 320 w 1021"/>
                    <a:gd name="T7" fmla="*/ 102 h 788"/>
                    <a:gd name="T8" fmla="*/ 403 w 1021"/>
                    <a:gd name="T9" fmla="*/ 130 h 788"/>
                    <a:gd name="T10" fmla="*/ 481 w 1021"/>
                    <a:gd name="T11" fmla="*/ 164 h 788"/>
                    <a:gd name="T12" fmla="*/ 556 w 1021"/>
                    <a:gd name="T13" fmla="*/ 201 h 788"/>
                    <a:gd name="T14" fmla="*/ 627 w 1021"/>
                    <a:gd name="T15" fmla="*/ 247 h 788"/>
                    <a:gd name="T16" fmla="*/ 689 w 1021"/>
                    <a:gd name="T17" fmla="*/ 295 h 788"/>
                    <a:gd name="T18" fmla="*/ 747 w 1021"/>
                    <a:gd name="T19" fmla="*/ 349 h 788"/>
                    <a:gd name="T20" fmla="*/ 797 w 1021"/>
                    <a:gd name="T21" fmla="*/ 408 h 788"/>
                    <a:gd name="T22" fmla="*/ 843 w 1021"/>
                    <a:gd name="T23" fmla="*/ 470 h 788"/>
                    <a:gd name="T24" fmla="*/ 880 w 1021"/>
                    <a:gd name="T25" fmla="*/ 536 h 788"/>
                    <a:gd name="T26" fmla="*/ 905 w 1021"/>
                    <a:gd name="T27" fmla="*/ 604 h 788"/>
                    <a:gd name="T28" fmla="*/ 926 w 1021"/>
                    <a:gd name="T29" fmla="*/ 675 h 788"/>
                    <a:gd name="T30" fmla="*/ 934 w 1021"/>
                    <a:gd name="T31" fmla="*/ 748 h 788"/>
                    <a:gd name="T32" fmla="*/ 1021 w 1021"/>
                    <a:gd name="T33" fmla="*/ 788 h 788"/>
                    <a:gd name="T34" fmla="*/ 1017 w 1021"/>
                    <a:gd name="T35" fmla="*/ 709 h 788"/>
                    <a:gd name="T36" fmla="*/ 1000 w 1021"/>
                    <a:gd name="T37" fmla="*/ 629 h 788"/>
                    <a:gd name="T38" fmla="*/ 975 w 1021"/>
                    <a:gd name="T39" fmla="*/ 556 h 788"/>
                    <a:gd name="T40" fmla="*/ 942 w 1021"/>
                    <a:gd name="T41" fmla="*/ 482 h 788"/>
                    <a:gd name="T42" fmla="*/ 901 w 1021"/>
                    <a:gd name="T43" fmla="*/ 414 h 788"/>
                    <a:gd name="T44" fmla="*/ 847 w 1021"/>
                    <a:gd name="T45" fmla="*/ 349 h 788"/>
                    <a:gd name="T46" fmla="*/ 789 w 1021"/>
                    <a:gd name="T47" fmla="*/ 289 h 788"/>
                    <a:gd name="T48" fmla="*/ 722 w 1021"/>
                    <a:gd name="T49" fmla="*/ 232 h 788"/>
                    <a:gd name="T50" fmla="*/ 652 w 1021"/>
                    <a:gd name="T51" fmla="*/ 181 h 788"/>
                    <a:gd name="T52" fmla="*/ 573 w 1021"/>
                    <a:gd name="T53" fmla="*/ 136 h 788"/>
                    <a:gd name="T54" fmla="*/ 490 w 1021"/>
                    <a:gd name="T55" fmla="*/ 96 h 788"/>
                    <a:gd name="T56" fmla="*/ 398 w 1021"/>
                    <a:gd name="T57" fmla="*/ 62 h 788"/>
                    <a:gd name="T58" fmla="*/ 307 w 1021"/>
                    <a:gd name="T59" fmla="*/ 37 h 788"/>
                    <a:gd name="T60" fmla="*/ 208 w 1021"/>
                    <a:gd name="T61" fmla="*/ 17 h 788"/>
                    <a:gd name="T62" fmla="*/ 104 w 1021"/>
                    <a:gd name="T63" fmla="*/ 3 h 788"/>
                    <a:gd name="T64" fmla="*/ 0 w 1021"/>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8">
                      <a:moveTo>
                        <a:pt x="0" y="60"/>
                      </a:moveTo>
                      <a:lnTo>
                        <a:pt x="50" y="60"/>
                      </a:lnTo>
                      <a:lnTo>
                        <a:pt x="95" y="62"/>
                      </a:lnTo>
                      <a:lnTo>
                        <a:pt x="141" y="68"/>
                      </a:lnTo>
                      <a:lnTo>
                        <a:pt x="187" y="74"/>
                      </a:lnTo>
                      <a:lnTo>
                        <a:pt x="232" y="82"/>
                      </a:lnTo>
                      <a:lnTo>
                        <a:pt x="278" y="91"/>
                      </a:lnTo>
                      <a:lnTo>
                        <a:pt x="320" y="102"/>
                      </a:lnTo>
                      <a:lnTo>
                        <a:pt x="361" y="116"/>
                      </a:lnTo>
                      <a:lnTo>
                        <a:pt x="403" y="130"/>
                      </a:lnTo>
                      <a:lnTo>
                        <a:pt x="444" y="145"/>
                      </a:lnTo>
                      <a:lnTo>
                        <a:pt x="481" y="164"/>
                      </a:lnTo>
                      <a:lnTo>
                        <a:pt x="523" y="181"/>
                      </a:lnTo>
                      <a:lnTo>
                        <a:pt x="556" y="201"/>
                      </a:lnTo>
                      <a:lnTo>
                        <a:pt x="594" y="224"/>
                      </a:lnTo>
                      <a:lnTo>
                        <a:pt x="627" y="247"/>
                      </a:lnTo>
                      <a:lnTo>
                        <a:pt x="660" y="272"/>
                      </a:lnTo>
                      <a:lnTo>
                        <a:pt x="689" y="295"/>
                      </a:lnTo>
                      <a:lnTo>
                        <a:pt x="722" y="323"/>
                      </a:lnTo>
                      <a:lnTo>
                        <a:pt x="747" y="349"/>
                      </a:lnTo>
                      <a:lnTo>
                        <a:pt x="776" y="380"/>
                      </a:lnTo>
                      <a:lnTo>
                        <a:pt x="797" y="408"/>
                      </a:lnTo>
                      <a:lnTo>
                        <a:pt x="822" y="439"/>
                      </a:lnTo>
                      <a:lnTo>
                        <a:pt x="843" y="470"/>
                      </a:lnTo>
                      <a:lnTo>
                        <a:pt x="859" y="502"/>
                      </a:lnTo>
                      <a:lnTo>
                        <a:pt x="880" y="536"/>
                      </a:lnTo>
                      <a:lnTo>
                        <a:pt x="892" y="570"/>
                      </a:lnTo>
                      <a:lnTo>
                        <a:pt x="905" y="604"/>
                      </a:lnTo>
                      <a:lnTo>
                        <a:pt x="917" y="641"/>
                      </a:lnTo>
                      <a:lnTo>
                        <a:pt x="926" y="675"/>
                      </a:lnTo>
                      <a:lnTo>
                        <a:pt x="930" y="711"/>
                      </a:lnTo>
                      <a:lnTo>
                        <a:pt x="934" y="748"/>
                      </a:lnTo>
                      <a:lnTo>
                        <a:pt x="934" y="788"/>
                      </a:lnTo>
                      <a:lnTo>
                        <a:pt x="1021" y="788"/>
                      </a:lnTo>
                      <a:lnTo>
                        <a:pt x="1021" y="748"/>
                      </a:lnTo>
                      <a:lnTo>
                        <a:pt x="1017" y="709"/>
                      </a:lnTo>
                      <a:lnTo>
                        <a:pt x="1009" y="669"/>
                      </a:lnTo>
                      <a:lnTo>
                        <a:pt x="1000" y="629"/>
                      </a:lnTo>
                      <a:lnTo>
                        <a:pt x="988" y="592"/>
                      </a:lnTo>
                      <a:lnTo>
                        <a:pt x="975" y="556"/>
                      </a:lnTo>
                      <a:lnTo>
                        <a:pt x="959" y="519"/>
                      </a:lnTo>
                      <a:lnTo>
                        <a:pt x="942" y="482"/>
                      </a:lnTo>
                      <a:lnTo>
                        <a:pt x="921" y="448"/>
                      </a:lnTo>
                      <a:lnTo>
                        <a:pt x="901" y="414"/>
                      </a:lnTo>
                      <a:lnTo>
                        <a:pt x="876" y="380"/>
                      </a:lnTo>
                      <a:lnTo>
                        <a:pt x="847" y="349"/>
                      </a:lnTo>
                      <a:lnTo>
                        <a:pt x="818" y="317"/>
                      </a:lnTo>
                      <a:lnTo>
                        <a:pt x="789" y="289"/>
                      </a:lnTo>
                      <a:lnTo>
                        <a:pt x="760" y="261"/>
                      </a:lnTo>
                      <a:lnTo>
                        <a:pt x="722" y="232"/>
                      </a:lnTo>
                      <a:lnTo>
                        <a:pt x="689" y="207"/>
                      </a:lnTo>
                      <a:lnTo>
                        <a:pt x="652" y="181"/>
                      </a:lnTo>
                      <a:lnTo>
                        <a:pt x="614" y="159"/>
                      </a:lnTo>
                      <a:lnTo>
                        <a:pt x="573" y="136"/>
                      </a:lnTo>
                      <a:lnTo>
                        <a:pt x="531" y="116"/>
                      </a:lnTo>
                      <a:lnTo>
                        <a:pt x="490" y="96"/>
                      </a:lnTo>
                      <a:lnTo>
                        <a:pt x="444" y="79"/>
                      </a:lnTo>
                      <a:lnTo>
                        <a:pt x="398" y="62"/>
                      </a:lnTo>
                      <a:lnTo>
                        <a:pt x="353" y="48"/>
                      </a:lnTo>
                      <a:lnTo>
                        <a:pt x="307" y="37"/>
                      </a:lnTo>
                      <a:lnTo>
                        <a:pt x="257" y="26"/>
                      </a:lnTo>
                      <a:lnTo>
                        <a:pt x="208" y="17"/>
                      </a:lnTo>
                      <a:lnTo>
                        <a:pt x="158" y="9"/>
                      </a:lnTo>
                      <a:lnTo>
                        <a:pt x="104" y="3"/>
                      </a:lnTo>
                      <a:lnTo>
                        <a:pt x="54"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28">
                  <a:extLst>
                    <a:ext uri="{FF2B5EF4-FFF2-40B4-BE49-F238E27FC236}">
                      <a16:creationId xmlns:a16="http://schemas.microsoft.com/office/drawing/2014/main" id="{197339C8-9E66-374C-BFDC-3CA1459277DC}"/>
                    </a:ext>
                  </a:extLst>
                </p:cNvPr>
                <p:cNvSpPr>
                  <a:spLocks/>
                </p:cNvSpPr>
                <p:nvPr/>
              </p:nvSpPr>
              <p:spPr bwMode="auto">
                <a:xfrm>
                  <a:off x="624" y="1307"/>
                  <a:ext cx="1021" cy="788"/>
                </a:xfrm>
                <a:custGeom>
                  <a:avLst/>
                  <a:gdLst>
                    <a:gd name="T0" fmla="*/ 87 w 1021"/>
                    <a:gd name="T1" fmla="*/ 748 h 788"/>
                    <a:gd name="T2" fmla="*/ 95 w 1021"/>
                    <a:gd name="T3" fmla="*/ 675 h 788"/>
                    <a:gd name="T4" fmla="*/ 116 w 1021"/>
                    <a:gd name="T5" fmla="*/ 604 h 788"/>
                    <a:gd name="T6" fmla="*/ 141 w 1021"/>
                    <a:gd name="T7" fmla="*/ 536 h 788"/>
                    <a:gd name="T8" fmla="*/ 178 w 1021"/>
                    <a:gd name="T9" fmla="*/ 470 h 788"/>
                    <a:gd name="T10" fmla="*/ 224 w 1021"/>
                    <a:gd name="T11" fmla="*/ 408 h 788"/>
                    <a:gd name="T12" fmla="*/ 274 w 1021"/>
                    <a:gd name="T13" fmla="*/ 349 h 788"/>
                    <a:gd name="T14" fmla="*/ 332 w 1021"/>
                    <a:gd name="T15" fmla="*/ 295 h 788"/>
                    <a:gd name="T16" fmla="*/ 394 w 1021"/>
                    <a:gd name="T17" fmla="*/ 247 h 788"/>
                    <a:gd name="T18" fmla="*/ 465 w 1021"/>
                    <a:gd name="T19" fmla="*/ 201 h 788"/>
                    <a:gd name="T20" fmla="*/ 540 w 1021"/>
                    <a:gd name="T21" fmla="*/ 164 h 788"/>
                    <a:gd name="T22" fmla="*/ 618 w 1021"/>
                    <a:gd name="T23" fmla="*/ 130 h 788"/>
                    <a:gd name="T24" fmla="*/ 701 w 1021"/>
                    <a:gd name="T25" fmla="*/ 102 h 788"/>
                    <a:gd name="T26" fmla="*/ 789 w 1021"/>
                    <a:gd name="T27" fmla="*/ 82 h 788"/>
                    <a:gd name="T28" fmla="*/ 880 w 1021"/>
                    <a:gd name="T29" fmla="*/ 68 h 788"/>
                    <a:gd name="T30" fmla="*/ 971 w 1021"/>
                    <a:gd name="T31" fmla="*/ 60 h 788"/>
                    <a:gd name="T32" fmla="*/ 1021 w 1021"/>
                    <a:gd name="T33" fmla="*/ 0 h 788"/>
                    <a:gd name="T34" fmla="*/ 917 w 1021"/>
                    <a:gd name="T35" fmla="*/ 3 h 788"/>
                    <a:gd name="T36" fmla="*/ 813 w 1021"/>
                    <a:gd name="T37" fmla="*/ 17 h 788"/>
                    <a:gd name="T38" fmla="*/ 714 w 1021"/>
                    <a:gd name="T39" fmla="*/ 37 h 788"/>
                    <a:gd name="T40" fmla="*/ 623 w 1021"/>
                    <a:gd name="T41" fmla="*/ 62 h 788"/>
                    <a:gd name="T42" fmla="*/ 531 w 1021"/>
                    <a:gd name="T43" fmla="*/ 96 h 788"/>
                    <a:gd name="T44" fmla="*/ 448 w 1021"/>
                    <a:gd name="T45" fmla="*/ 136 h 788"/>
                    <a:gd name="T46" fmla="*/ 369 w 1021"/>
                    <a:gd name="T47" fmla="*/ 181 h 788"/>
                    <a:gd name="T48" fmla="*/ 299 w 1021"/>
                    <a:gd name="T49" fmla="*/ 232 h 788"/>
                    <a:gd name="T50" fmla="*/ 232 w 1021"/>
                    <a:gd name="T51" fmla="*/ 289 h 788"/>
                    <a:gd name="T52" fmla="*/ 174 w 1021"/>
                    <a:gd name="T53" fmla="*/ 349 h 788"/>
                    <a:gd name="T54" fmla="*/ 120 w 1021"/>
                    <a:gd name="T55" fmla="*/ 414 h 788"/>
                    <a:gd name="T56" fmla="*/ 79 w 1021"/>
                    <a:gd name="T57" fmla="*/ 482 h 788"/>
                    <a:gd name="T58" fmla="*/ 46 w 1021"/>
                    <a:gd name="T59" fmla="*/ 556 h 788"/>
                    <a:gd name="T60" fmla="*/ 21 w 1021"/>
                    <a:gd name="T61" fmla="*/ 629 h 788"/>
                    <a:gd name="T62" fmla="*/ 4 w 1021"/>
                    <a:gd name="T63" fmla="*/ 709 h 788"/>
                    <a:gd name="T64" fmla="*/ 0 w 1021"/>
                    <a:gd name="T65" fmla="*/ 788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8">
                      <a:moveTo>
                        <a:pt x="87" y="788"/>
                      </a:moveTo>
                      <a:lnTo>
                        <a:pt x="87" y="748"/>
                      </a:lnTo>
                      <a:lnTo>
                        <a:pt x="91" y="711"/>
                      </a:lnTo>
                      <a:lnTo>
                        <a:pt x="95" y="675"/>
                      </a:lnTo>
                      <a:lnTo>
                        <a:pt x="104" y="641"/>
                      </a:lnTo>
                      <a:lnTo>
                        <a:pt x="116" y="604"/>
                      </a:lnTo>
                      <a:lnTo>
                        <a:pt x="129" y="570"/>
                      </a:lnTo>
                      <a:lnTo>
                        <a:pt x="141" y="536"/>
                      </a:lnTo>
                      <a:lnTo>
                        <a:pt x="162" y="502"/>
                      </a:lnTo>
                      <a:lnTo>
                        <a:pt x="178" y="470"/>
                      </a:lnTo>
                      <a:lnTo>
                        <a:pt x="199" y="439"/>
                      </a:lnTo>
                      <a:lnTo>
                        <a:pt x="224" y="408"/>
                      </a:lnTo>
                      <a:lnTo>
                        <a:pt x="245" y="380"/>
                      </a:lnTo>
                      <a:lnTo>
                        <a:pt x="274" y="349"/>
                      </a:lnTo>
                      <a:lnTo>
                        <a:pt x="299" y="323"/>
                      </a:lnTo>
                      <a:lnTo>
                        <a:pt x="332" y="295"/>
                      </a:lnTo>
                      <a:lnTo>
                        <a:pt x="361" y="272"/>
                      </a:lnTo>
                      <a:lnTo>
                        <a:pt x="394" y="247"/>
                      </a:lnTo>
                      <a:lnTo>
                        <a:pt x="427" y="224"/>
                      </a:lnTo>
                      <a:lnTo>
                        <a:pt x="465" y="201"/>
                      </a:lnTo>
                      <a:lnTo>
                        <a:pt x="498" y="181"/>
                      </a:lnTo>
                      <a:lnTo>
                        <a:pt x="540" y="164"/>
                      </a:lnTo>
                      <a:lnTo>
                        <a:pt x="577" y="145"/>
                      </a:lnTo>
                      <a:lnTo>
                        <a:pt x="618" y="130"/>
                      </a:lnTo>
                      <a:lnTo>
                        <a:pt x="660" y="116"/>
                      </a:lnTo>
                      <a:lnTo>
                        <a:pt x="701" y="102"/>
                      </a:lnTo>
                      <a:lnTo>
                        <a:pt x="743" y="91"/>
                      </a:lnTo>
                      <a:lnTo>
                        <a:pt x="789" y="82"/>
                      </a:lnTo>
                      <a:lnTo>
                        <a:pt x="834" y="74"/>
                      </a:lnTo>
                      <a:lnTo>
                        <a:pt x="880" y="68"/>
                      </a:lnTo>
                      <a:lnTo>
                        <a:pt x="926" y="62"/>
                      </a:lnTo>
                      <a:lnTo>
                        <a:pt x="971" y="60"/>
                      </a:lnTo>
                      <a:lnTo>
                        <a:pt x="1021" y="60"/>
                      </a:lnTo>
                      <a:lnTo>
                        <a:pt x="1021" y="0"/>
                      </a:lnTo>
                      <a:lnTo>
                        <a:pt x="967" y="0"/>
                      </a:lnTo>
                      <a:lnTo>
                        <a:pt x="917" y="3"/>
                      </a:lnTo>
                      <a:lnTo>
                        <a:pt x="863" y="9"/>
                      </a:lnTo>
                      <a:lnTo>
                        <a:pt x="813" y="17"/>
                      </a:lnTo>
                      <a:lnTo>
                        <a:pt x="764" y="26"/>
                      </a:lnTo>
                      <a:lnTo>
                        <a:pt x="714" y="37"/>
                      </a:lnTo>
                      <a:lnTo>
                        <a:pt x="668" y="48"/>
                      </a:lnTo>
                      <a:lnTo>
                        <a:pt x="623" y="62"/>
                      </a:lnTo>
                      <a:lnTo>
                        <a:pt x="577" y="79"/>
                      </a:lnTo>
                      <a:lnTo>
                        <a:pt x="531" y="96"/>
                      </a:lnTo>
                      <a:lnTo>
                        <a:pt x="490" y="116"/>
                      </a:lnTo>
                      <a:lnTo>
                        <a:pt x="448" y="136"/>
                      </a:lnTo>
                      <a:lnTo>
                        <a:pt x="407" y="159"/>
                      </a:lnTo>
                      <a:lnTo>
                        <a:pt x="369" y="181"/>
                      </a:lnTo>
                      <a:lnTo>
                        <a:pt x="332" y="207"/>
                      </a:lnTo>
                      <a:lnTo>
                        <a:pt x="299" y="232"/>
                      </a:lnTo>
                      <a:lnTo>
                        <a:pt x="261" y="261"/>
                      </a:lnTo>
                      <a:lnTo>
                        <a:pt x="232" y="289"/>
                      </a:lnTo>
                      <a:lnTo>
                        <a:pt x="203" y="317"/>
                      </a:lnTo>
                      <a:lnTo>
                        <a:pt x="174" y="349"/>
                      </a:lnTo>
                      <a:lnTo>
                        <a:pt x="145" y="380"/>
                      </a:lnTo>
                      <a:lnTo>
                        <a:pt x="120" y="414"/>
                      </a:lnTo>
                      <a:lnTo>
                        <a:pt x="100" y="448"/>
                      </a:lnTo>
                      <a:lnTo>
                        <a:pt x="79" y="482"/>
                      </a:lnTo>
                      <a:lnTo>
                        <a:pt x="62" y="519"/>
                      </a:lnTo>
                      <a:lnTo>
                        <a:pt x="46" y="556"/>
                      </a:lnTo>
                      <a:lnTo>
                        <a:pt x="33" y="592"/>
                      </a:lnTo>
                      <a:lnTo>
                        <a:pt x="21" y="629"/>
                      </a:lnTo>
                      <a:lnTo>
                        <a:pt x="12" y="669"/>
                      </a:lnTo>
                      <a:lnTo>
                        <a:pt x="4" y="709"/>
                      </a:lnTo>
                      <a:lnTo>
                        <a:pt x="0" y="748"/>
                      </a:lnTo>
                      <a:lnTo>
                        <a:pt x="0" y="788"/>
                      </a:lnTo>
                      <a:lnTo>
                        <a:pt x="87" y="7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29">
                  <a:extLst>
                    <a:ext uri="{FF2B5EF4-FFF2-40B4-BE49-F238E27FC236}">
                      <a16:creationId xmlns:a16="http://schemas.microsoft.com/office/drawing/2014/main" id="{4E607718-B5F6-FF4D-943A-240054ABF9F6}"/>
                    </a:ext>
                  </a:extLst>
                </p:cNvPr>
                <p:cNvSpPr>
                  <a:spLocks/>
                </p:cNvSpPr>
                <p:nvPr/>
              </p:nvSpPr>
              <p:spPr bwMode="auto">
                <a:xfrm>
                  <a:off x="624" y="2095"/>
                  <a:ext cx="1021" cy="785"/>
                </a:xfrm>
                <a:custGeom>
                  <a:avLst/>
                  <a:gdLst>
                    <a:gd name="T0" fmla="*/ 971 w 1021"/>
                    <a:gd name="T1" fmla="*/ 725 h 785"/>
                    <a:gd name="T2" fmla="*/ 880 w 1021"/>
                    <a:gd name="T3" fmla="*/ 717 h 785"/>
                    <a:gd name="T4" fmla="*/ 789 w 1021"/>
                    <a:gd name="T5" fmla="*/ 703 h 785"/>
                    <a:gd name="T6" fmla="*/ 701 w 1021"/>
                    <a:gd name="T7" fmla="*/ 683 h 785"/>
                    <a:gd name="T8" fmla="*/ 618 w 1021"/>
                    <a:gd name="T9" fmla="*/ 655 h 785"/>
                    <a:gd name="T10" fmla="*/ 540 w 1021"/>
                    <a:gd name="T11" fmla="*/ 623 h 785"/>
                    <a:gd name="T12" fmla="*/ 465 w 1021"/>
                    <a:gd name="T13" fmla="*/ 584 h 785"/>
                    <a:gd name="T14" fmla="*/ 394 w 1021"/>
                    <a:gd name="T15" fmla="*/ 538 h 785"/>
                    <a:gd name="T16" fmla="*/ 332 w 1021"/>
                    <a:gd name="T17" fmla="*/ 490 h 785"/>
                    <a:gd name="T18" fmla="*/ 274 w 1021"/>
                    <a:gd name="T19" fmla="*/ 436 h 785"/>
                    <a:gd name="T20" fmla="*/ 224 w 1021"/>
                    <a:gd name="T21" fmla="*/ 377 h 785"/>
                    <a:gd name="T22" fmla="*/ 178 w 1021"/>
                    <a:gd name="T23" fmla="*/ 315 h 785"/>
                    <a:gd name="T24" fmla="*/ 141 w 1021"/>
                    <a:gd name="T25" fmla="*/ 249 h 785"/>
                    <a:gd name="T26" fmla="*/ 116 w 1021"/>
                    <a:gd name="T27" fmla="*/ 181 h 785"/>
                    <a:gd name="T28" fmla="*/ 95 w 1021"/>
                    <a:gd name="T29" fmla="*/ 110 h 785"/>
                    <a:gd name="T30" fmla="*/ 87 w 1021"/>
                    <a:gd name="T31" fmla="*/ 37 h 785"/>
                    <a:gd name="T32" fmla="*/ 0 w 1021"/>
                    <a:gd name="T33" fmla="*/ 0 h 785"/>
                    <a:gd name="T34" fmla="*/ 4 w 1021"/>
                    <a:gd name="T35" fmla="*/ 79 h 785"/>
                    <a:gd name="T36" fmla="*/ 21 w 1021"/>
                    <a:gd name="T37" fmla="*/ 156 h 785"/>
                    <a:gd name="T38" fmla="*/ 46 w 1021"/>
                    <a:gd name="T39" fmla="*/ 232 h 785"/>
                    <a:gd name="T40" fmla="*/ 79 w 1021"/>
                    <a:gd name="T41" fmla="*/ 303 h 785"/>
                    <a:gd name="T42" fmla="*/ 120 w 1021"/>
                    <a:gd name="T43" fmla="*/ 371 h 785"/>
                    <a:gd name="T44" fmla="*/ 174 w 1021"/>
                    <a:gd name="T45" fmla="*/ 436 h 785"/>
                    <a:gd name="T46" fmla="*/ 232 w 1021"/>
                    <a:gd name="T47" fmla="*/ 499 h 785"/>
                    <a:gd name="T48" fmla="*/ 299 w 1021"/>
                    <a:gd name="T49" fmla="*/ 553 h 785"/>
                    <a:gd name="T50" fmla="*/ 369 w 1021"/>
                    <a:gd name="T51" fmla="*/ 604 h 785"/>
                    <a:gd name="T52" fmla="*/ 448 w 1021"/>
                    <a:gd name="T53" fmla="*/ 649 h 785"/>
                    <a:gd name="T54" fmla="*/ 531 w 1021"/>
                    <a:gd name="T55" fmla="*/ 689 h 785"/>
                    <a:gd name="T56" fmla="*/ 623 w 1021"/>
                    <a:gd name="T57" fmla="*/ 723 h 785"/>
                    <a:gd name="T58" fmla="*/ 714 w 1021"/>
                    <a:gd name="T59" fmla="*/ 748 h 785"/>
                    <a:gd name="T60" fmla="*/ 813 w 1021"/>
                    <a:gd name="T61" fmla="*/ 768 h 785"/>
                    <a:gd name="T62" fmla="*/ 917 w 1021"/>
                    <a:gd name="T63" fmla="*/ 782 h 785"/>
                    <a:gd name="T64" fmla="*/ 1021 w 1021"/>
                    <a:gd name="T65" fmla="*/ 785 h 7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5">
                      <a:moveTo>
                        <a:pt x="1021" y="725"/>
                      </a:moveTo>
                      <a:lnTo>
                        <a:pt x="971" y="725"/>
                      </a:lnTo>
                      <a:lnTo>
                        <a:pt x="926" y="723"/>
                      </a:lnTo>
                      <a:lnTo>
                        <a:pt x="880" y="717"/>
                      </a:lnTo>
                      <a:lnTo>
                        <a:pt x="834" y="711"/>
                      </a:lnTo>
                      <a:lnTo>
                        <a:pt x="789" y="703"/>
                      </a:lnTo>
                      <a:lnTo>
                        <a:pt x="743" y="694"/>
                      </a:lnTo>
                      <a:lnTo>
                        <a:pt x="701" y="683"/>
                      </a:lnTo>
                      <a:lnTo>
                        <a:pt x="660" y="669"/>
                      </a:lnTo>
                      <a:lnTo>
                        <a:pt x="618" y="655"/>
                      </a:lnTo>
                      <a:lnTo>
                        <a:pt x="577" y="640"/>
                      </a:lnTo>
                      <a:lnTo>
                        <a:pt x="540" y="623"/>
                      </a:lnTo>
                      <a:lnTo>
                        <a:pt x="498" y="604"/>
                      </a:lnTo>
                      <a:lnTo>
                        <a:pt x="465" y="584"/>
                      </a:lnTo>
                      <a:lnTo>
                        <a:pt x="427" y="561"/>
                      </a:lnTo>
                      <a:lnTo>
                        <a:pt x="394" y="538"/>
                      </a:lnTo>
                      <a:lnTo>
                        <a:pt x="361" y="516"/>
                      </a:lnTo>
                      <a:lnTo>
                        <a:pt x="332" y="490"/>
                      </a:lnTo>
                      <a:lnTo>
                        <a:pt x="299" y="462"/>
                      </a:lnTo>
                      <a:lnTo>
                        <a:pt x="274" y="436"/>
                      </a:lnTo>
                      <a:lnTo>
                        <a:pt x="245" y="408"/>
                      </a:lnTo>
                      <a:lnTo>
                        <a:pt x="224" y="377"/>
                      </a:lnTo>
                      <a:lnTo>
                        <a:pt x="199" y="349"/>
                      </a:lnTo>
                      <a:lnTo>
                        <a:pt x="178" y="315"/>
                      </a:lnTo>
                      <a:lnTo>
                        <a:pt x="162" y="283"/>
                      </a:lnTo>
                      <a:lnTo>
                        <a:pt x="141" y="249"/>
                      </a:lnTo>
                      <a:lnTo>
                        <a:pt x="129" y="215"/>
                      </a:lnTo>
                      <a:lnTo>
                        <a:pt x="116" y="181"/>
                      </a:lnTo>
                      <a:lnTo>
                        <a:pt x="104" y="147"/>
                      </a:lnTo>
                      <a:lnTo>
                        <a:pt x="95" y="110"/>
                      </a:lnTo>
                      <a:lnTo>
                        <a:pt x="91" y="74"/>
                      </a:lnTo>
                      <a:lnTo>
                        <a:pt x="87" y="37"/>
                      </a:lnTo>
                      <a:lnTo>
                        <a:pt x="87" y="0"/>
                      </a:lnTo>
                      <a:lnTo>
                        <a:pt x="0" y="0"/>
                      </a:lnTo>
                      <a:lnTo>
                        <a:pt x="0" y="40"/>
                      </a:lnTo>
                      <a:lnTo>
                        <a:pt x="4" y="79"/>
                      </a:lnTo>
                      <a:lnTo>
                        <a:pt x="12" y="119"/>
                      </a:lnTo>
                      <a:lnTo>
                        <a:pt x="21" y="156"/>
                      </a:lnTo>
                      <a:lnTo>
                        <a:pt x="33" y="195"/>
                      </a:lnTo>
                      <a:lnTo>
                        <a:pt x="46" y="232"/>
                      </a:lnTo>
                      <a:lnTo>
                        <a:pt x="62" y="269"/>
                      </a:lnTo>
                      <a:lnTo>
                        <a:pt x="79" y="303"/>
                      </a:lnTo>
                      <a:lnTo>
                        <a:pt x="100" y="340"/>
                      </a:lnTo>
                      <a:lnTo>
                        <a:pt x="120" y="371"/>
                      </a:lnTo>
                      <a:lnTo>
                        <a:pt x="145" y="405"/>
                      </a:lnTo>
                      <a:lnTo>
                        <a:pt x="174" y="436"/>
                      </a:lnTo>
                      <a:lnTo>
                        <a:pt x="203" y="468"/>
                      </a:lnTo>
                      <a:lnTo>
                        <a:pt x="232" y="499"/>
                      </a:lnTo>
                      <a:lnTo>
                        <a:pt x="261" y="527"/>
                      </a:lnTo>
                      <a:lnTo>
                        <a:pt x="299" y="553"/>
                      </a:lnTo>
                      <a:lnTo>
                        <a:pt x="332" y="581"/>
                      </a:lnTo>
                      <a:lnTo>
                        <a:pt x="369" y="604"/>
                      </a:lnTo>
                      <a:lnTo>
                        <a:pt x="407" y="629"/>
                      </a:lnTo>
                      <a:lnTo>
                        <a:pt x="448" y="649"/>
                      </a:lnTo>
                      <a:lnTo>
                        <a:pt x="490" y="672"/>
                      </a:lnTo>
                      <a:lnTo>
                        <a:pt x="531" y="689"/>
                      </a:lnTo>
                      <a:lnTo>
                        <a:pt x="577" y="706"/>
                      </a:lnTo>
                      <a:lnTo>
                        <a:pt x="623" y="723"/>
                      </a:lnTo>
                      <a:lnTo>
                        <a:pt x="668" y="737"/>
                      </a:lnTo>
                      <a:lnTo>
                        <a:pt x="714" y="748"/>
                      </a:lnTo>
                      <a:lnTo>
                        <a:pt x="764" y="759"/>
                      </a:lnTo>
                      <a:lnTo>
                        <a:pt x="813" y="768"/>
                      </a:lnTo>
                      <a:lnTo>
                        <a:pt x="863" y="776"/>
                      </a:lnTo>
                      <a:lnTo>
                        <a:pt x="917" y="782"/>
                      </a:lnTo>
                      <a:lnTo>
                        <a:pt x="967" y="785"/>
                      </a:lnTo>
                      <a:lnTo>
                        <a:pt x="1021" y="785"/>
                      </a:lnTo>
                      <a:lnTo>
                        <a:pt x="1021"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30">
                  <a:extLst>
                    <a:ext uri="{FF2B5EF4-FFF2-40B4-BE49-F238E27FC236}">
                      <a16:creationId xmlns:a16="http://schemas.microsoft.com/office/drawing/2014/main" id="{4FADA719-BECF-1940-9E62-74C874FB366E}"/>
                    </a:ext>
                  </a:extLst>
                </p:cNvPr>
                <p:cNvSpPr>
                  <a:spLocks/>
                </p:cNvSpPr>
                <p:nvPr/>
              </p:nvSpPr>
              <p:spPr bwMode="auto">
                <a:xfrm>
                  <a:off x="960" y="1769"/>
                  <a:ext cx="150" cy="94"/>
                </a:xfrm>
                <a:custGeom>
                  <a:avLst/>
                  <a:gdLst>
                    <a:gd name="T0" fmla="*/ 150 w 150"/>
                    <a:gd name="T1" fmla="*/ 8 h 94"/>
                    <a:gd name="T2" fmla="*/ 125 w 150"/>
                    <a:gd name="T3" fmla="*/ 8 h 94"/>
                    <a:gd name="T4" fmla="*/ 0 w 150"/>
                    <a:gd name="T5" fmla="*/ 71 h 94"/>
                    <a:gd name="T6" fmla="*/ 25 w 150"/>
                    <a:gd name="T7" fmla="*/ 94 h 94"/>
                    <a:gd name="T8" fmla="*/ 150 w 150"/>
                    <a:gd name="T9" fmla="*/ 31 h 94"/>
                    <a:gd name="T10" fmla="*/ 125 w 150"/>
                    <a:gd name="T11" fmla="*/ 31 h 94"/>
                    <a:gd name="T12" fmla="*/ 150 w 150"/>
                    <a:gd name="T13" fmla="*/ 8 h 94"/>
                    <a:gd name="T14" fmla="*/ 137 w 150"/>
                    <a:gd name="T15" fmla="*/ 0 h 94"/>
                    <a:gd name="T16" fmla="*/ 125 w 150"/>
                    <a:gd name="T17" fmla="*/ 8 h 94"/>
                    <a:gd name="T18" fmla="*/ 150 w 150"/>
                    <a:gd name="T19" fmla="*/ 8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94">
                      <a:moveTo>
                        <a:pt x="150" y="8"/>
                      </a:moveTo>
                      <a:lnTo>
                        <a:pt x="125" y="8"/>
                      </a:lnTo>
                      <a:lnTo>
                        <a:pt x="0" y="71"/>
                      </a:lnTo>
                      <a:lnTo>
                        <a:pt x="25" y="94"/>
                      </a:lnTo>
                      <a:lnTo>
                        <a:pt x="150" y="31"/>
                      </a:lnTo>
                      <a:lnTo>
                        <a:pt x="125" y="31"/>
                      </a:lnTo>
                      <a:lnTo>
                        <a:pt x="150" y="8"/>
                      </a:lnTo>
                      <a:lnTo>
                        <a:pt x="137" y="0"/>
                      </a:lnTo>
                      <a:lnTo>
                        <a:pt x="125" y="8"/>
                      </a:lnTo>
                      <a:lnTo>
                        <a:pt x="15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31">
                  <a:extLst>
                    <a:ext uri="{FF2B5EF4-FFF2-40B4-BE49-F238E27FC236}">
                      <a16:creationId xmlns:a16="http://schemas.microsoft.com/office/drawing/2014/main" id="{5F5A7579-4BBE-384E-8139-D19423DEFA9B}"/>
                    </a:ext>
                  </a:extLst>
                </p:cNvPr>
                <p:cNvSpPr>
                  <a:spLocks/>
                </p:cNvSpPr>
                <p:nvPr/>
              </p:nvSpPr>
              <p:spPr bwMode="auto">
                <a:xfrm>
                  <a:off x="1085" y="1777"/>
                  <a:ext cx="431" cy="258"/>
                </a:xfrm>
                <a:custGeom>
                  <a:avLst/>
                  <a:gdLst>
                    <a:gd name="T0" fmla="*/ 415 w 431"/>
                    <a:gd name="T1" fmla="*/ 247 h 258"/>
                    <a:gd name="T2" fmla="*/ 431 w 431"/>
                    <a:gd name="T3" fmla="*/ 239 h 258"/>
                    <a:gd name="T4" fmla="*/ 25 w 431"/>
                    <a:gd name="T5" fmla="*/ 0 h 258"/>
                    <a:gd name="T6" fmla="*/ 0 w 431"/>
                    <a:gd name="T7" fmla="*/ 23 h 258"/>
                    <a:gd name="T8" fmla="*/ 402 w 431"/>
                    <a:gd name="T9" fmla="*/ 258 h 258"/>
                    <a:gd name="T10" fmla="*/ 415 w 431"/>
                    <a:gd name="T11" fmla="*/ 24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1" h="258">
                      <a:moveTo>
                        <a:pt x="415" y="247"/>
                      </a:moveTo>
                      <a:lnTo>
                        <a:pt x="431" y="239"/>
                      </a:lnTo>
                      <a:lnTo>
                        <a:pt x="25" y="0"/>
                      </a:lnTo>
                      <a:lnTo>
                        <a:pt x="0" y="23"/>
                      </a:lnTo>
                      <a:lnTo>
                        <a:pt x="402" y="258"/>
                      </a:lnTo>
                      <a:lnTo>
                        <a:pt x="415"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32">
                  <a:extLst>
                    <a:ext uri="{FF2B5EF4-FFF2-40B4-BE49-F238E27FC236}">
                      <a16:creationId xmlns:a16="http://schemas.microsoft.com/office/drawing/2014/main" id="{BE74D1FF-8738-784A-8696-84D651CEF791}"/>
                    </a:ext>
                  </a:extLst>
                </p:cNvPr>
                <p:cNvSpPr>
                  <a:spLocks/>
                </p:cNvSpPr>
                <p:nvPr/>
              </p:nvSpPr>
              <p:spPr bwMode="auto">
                <a:xfrm>
                  <a:off x="1815" y="1828"/>
                  <a:ext cx="46" cy="230"/>
                </a:xfrm>
                <a:custGeom>
                  <a:avLst/>
                  <a:gdLst>
                    <a:gd name="T0" fmla="*/ 8 w 46"/>
                    <a:gd name="T1" fmla="*/ 188 h 230"/>
                    <a:gd name="T2" fmla="*/ 46 w 46"/>
                    <a:gd name="T3" fmla="*/ 196 h 230"/>
                    <a:gd name="T4" fmla="*/ 46 w 46"/>
                    <a:gd name="T5" fmla="*/ 0 h 230"/>
                    <a:gd name="T6" fmla="*/ 0 w 46"/>
                    <a:gd name="T7" fmla="*/ 0 h 230"/>
                    <a:gd name="T8" fmla="*/ 0 w 46"/>
                    <a:gd name="T9" fmla="*/ 196 h 230"/>
                    <a:gd name="T10" fmla="*/ 38 w 46"/>
                    <a:gd name="T11" fmla="*/ 207 h 230"/>
                    <a:gd name="T12" fmla="*/ 0 w 46"/>
                    <a:gd name="T13" fmla="*/ 196 h 230"/>
                    <a:gd name="T14" fmla="*/ 0 w 46"/>
                    <a:gd name="T15" fmla="*/ 230 h 230"/>
                    <a:gd name="T16" fmla="*/ 38 w 46"/>
                    <a:gd name="T17" fmla="*/ 207 h 230"/>
                    <a:gd name="T18" fmla="*/ 8 w 46"/>
                    <a:gd name="T19" fmla="*/ 188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30">
                      <a:moveTo>
                        <a:pt x="8" y="188"/>
                      </a:moveTo>
                      <a:lnTo>
                        <a:pt x="46" y="196"/>
                      </a:lnTo>
                      <a:lnTo>
                        <a:pt x="46" y="0"/>
                      </a:lnTo>
                      <a:lnTo>
                        <a:pt x="0" y="0"/>
                      </a:lnTo>
                      <a:lnTo>
                        <a:pt x="0" y="196"/>
                      </a:lnTo>
                      <a:lnTo>
                        <a:pt x="38" y="207"/>
                      </a:lnTo>
                      <a:lnTo>
                        <a:pt x="0" y="196"/>
                      </a:lnTo>
                      <a:lnTo>
                        <a:pt x="0" y="230"/>
                      </a:lnTo>
                      <a:lnTo>
                        <a:pt x="38" y="207"/>
                      </a:lnTo>
                      <a:lnTo>
                        <a:pt x="8"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33">
                  <a:extLst>
                    <a:ext uri="{FF2B5EF4-FFF2-40B4-BE49-F238E27FC236}">
                      <a16:creationId xmlns:a16="http://schemas.microsoft.com/office/drawing/2014/main" id="{0ADAEEFD-D7C3-2F49-86DC-51F009F3CF40}"/>
                    </a:ext>
                  </a:extLst>
                </p:cNvPr>
                <p:cNvSpPr>
                  <a:spLocks/>
                </p:cNvSpPr>
                <p:nvPr/>
              </p:nvSpPr>
              <p:spPr bwMode="auto">
                <a:xfrm>
                  <a:off x="1823" y="1769"/>
                  <a:ext cx="432" cy="266"/>
                </a:xfrm>
                <a:custGeom>
                  <a:avLst/>
                  <a:gdLst>
                    <a:gd name="T0" fmla="*/ 432 w 432"/>
                    <a:gd name="T1" fmla="*/ 8 h 266"/>
                    <a:gd name="T2" fmla="*/ 403 w 432"/>
                    <a:gd name="T3" fmla="*/ 8 h 266"/>
                    <a:gd name="T4" fmla="*/ 0 w 432"/>
                    <a:gd name="T5" fmla="*/ 247 h 266"/>
                    <a:gd name="T6" fmla="*/ 30 w 432"/>
                    <a:gd name="T7" fmla="*/ 266 h 266"/>
                    <a:gd name="T8" fmla="*/ 432 w 432"/>
                    <a:gd name="T9" fmla="*/ 31 h 266"/>
                    <a:gd name="T10" fmla="*/ 407 w 432"/>
                    <a:gd name="T11" fmla="*/ 31 h 266"/>
                    <a:gd name="T12" fmla="*/ 432 w 432"/>
                    <a:gd name="T13" fmla="*/ 8 h 266"/>
                    <a:gd name="T14" fmla="*/ 420 w 432"/>
                    <a:gd name="T15" fmla="*/ 0 h 266"/>
                    <a:gd name="T16" fmla="*/ 403 w 432"/>
                    <a:gd name="T17" fmla="*/ 8 h 266"/>
                    <a:gd name="T18" fmla="*/ 432 w 432"/>
                    <a:gd name="T19" fmla="*/ 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2" h="266">
                      <a:moveTo>
                        <a:pt x="432" y="8"/>
                      </a:moveTo>
                      <a:lnTo>
                        <a:pt x="403" y="8"/>
                      </a:lnTo>
                      <a:lnTo>
                        <a:pt x="0" y="247"/>
                      </a:lnTo>
                      <a:lnTo>
                        <a:pt x="30" y="266"/>
                      </a:lnTo>
                      <a:lnTo>
                        <a:pt x="432" y="31"/>
                      </a:lnTo>
                      <a:lnTo>
                        <a:pt x="407" y="31"/>
                      </a:lnTo>
                      <a:lnTo>
                        <a:pt x="432" y="8"/>
                      </a:lnTo>
                      <a:lnTo>
                        <a:pt x="420" y="0"/>
                      </a:lnTo>
                      <a:lnTo>
                        <a:pt x="403" y="8"/>
                      </a:lnTo>
                      <a:lnTo>
                        <a:pt x="4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34">
                  <a:extLst>
                    <a:ext uri="{FF2B5EF4-FFF2-40B4-BE49-F238E27FC236}">
                      <a16:creationId xmlns:a16="http://schemas.microsoft.com/office/drawing/2014/main" id="{6445F58E-BA89-8C4E-B0E5-C39282827506}"/>
                    </a:ext>
                  </a:extLst>
                </p:cNvPr>
                <p:cNvSpPr>
                  <a:spLocks/>
                </p:cNvSpPr>
                <p:nvPr/>
              </p:nvSpPr>
              <p:spPr bwMode="auto">
                <a:xfrm>
                  <a:off x="1147" y="2407"/>
                  <a:ext cx="1129" cy="201"/>
                </a:xfrm>
                <a:custGeom>
                  <a:avLst/>
                  <a:gdLst>
                    <a:gd name="T0" fmla="*/ 1129 w 1129"/>
                    <a:gd name="T1" fmla="*/ 173 h 201"/>
                    <a:gd name="T2" fmla="*/ 1025 w 1129"/>
                    <a:gd name="T3" fmla="*/ 0 h 201"/>
                    <a:gd name="T4" fmla="*/ 988 w 1129"/>
                    <a:gd name="T5" fmla="*/ 11 h 201"/>
                    <a:gd name="T6" fmla="*/ 1046 w 1129"/>
                    <a:gd name="T7" fmla="*/ 110 h 201"/>
                    <a:gd name="T8" fmla="*/ 0 w 1129"/>
                    <a:gd name="T9" fmla="*/ 173 h 201"/>
                    <a:gd name="T10" fmla="*/ 4 w 1129"/>
                    <a:gd name="T11" fmla="*/ 201 h 201"/>
                    <a:gd name="T12" fmla="*/ 1062 w 1129"/>
                    <a:gd name="T13" fmla="*/ 139 h 201"/>
                    <a:gd name="T14" fmla="*/ 1092 w 1129"/>
                    <a:gd name="T15" fmla="*/ 184 h 201"/>
                    <a:gd name="T16" fmla="*/ 1129 w 1129"/>
                    <a:gd name="T17" fmla="*/ 173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9" h="201">
                      <a:moveTo>
                        <a:pt x="1129" y="173"/>
                      </a:moveTo>
                      <a:lnTo>
                        <a:pt x="1025" y="0"/>
                      </a:lnTo>
                      <a:lnTo>
                        <a:pt x="988" y="11"/>
                      </a:lnTo>
                      <a:lnTo>
                        <a:pt x="1046" y="110"/>
                      </a:lnTo>
                      <a:lnTo>
                        <a:pt x="0" y="173"/>
                      </a:lnTo>
                      <a:lnTo>
                        <a:pt x="4" y="201"/>
                      </a:lnTo>
                      <a:lnTo>
                        <a:pt x="1062" y="139"/>
                      </a:lnTo>
                      <a:lnTo>
                        <a:pt x="1092" y="184"/>
                      </a:lnTo>
                      <a:lnTo>
                        <a:pt x="1129"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35">
                  <a:extLst>
                    <a:ext uri="{FF2B5EF4-FFF2-40B4-BE49-F238E27FC236}">
                      <a16:creationId xmlns:a16="http://schemas.microsoft.com/office/drawing/2014/main" id="{B7DCC5E7-F92A-1945-B804-D754BC452304}"/>
                    </a:ext>
                  </a:extLst>
                </p:cNvPr>
                <p:cNvSpPr>
                  <a:spLocks/>
                </p:cNvSpPr>
                <p:nvPr/>
              </p:nvSpPr>
              <p:spPr bwMode="auto">
                <a:xfrm>
                  <a:off x="1143" y="2052"/>
                  <a:ext cx="340" cy="233"/>
                </a:xfrm>
                <a:custGeom>
                  <a:avLst/>
                  <a:gdLst>
                    <a:gd name="T0" fmla="*/ 187 w 340"/>
                    <a:gd name="T1" fmla="*/ 233 h 233"/>
                    <a:gd name="T2" fmla="*/ 211 w 340"/>
                    <a:gd name="T3" fmla="*/ 230 h 233"/>
                    <a:gd name="T4" fmla="*/ 236 w 340"/>
                    <a:gd name="T5" fmla="*/ 224 h 233"/>
                    <a:gd name="T6" fmla="*/ 257 w 340"/>
                    <a:gd name="T7" fmla="*/ 216 h 233"/>
                    <a:gd name="T8" fmla="*/ 278 w 340"/>
                    <a:gd name="T9" fmla="*/ 207 h 233"/>
                    <a:gd name="T10" fmla="*/ 294 w 340"/>
                    <a:gd name="T11" fmla="*/ 196 h 233"/>
                    <a:gd name="T12" fmla="*/ 311 w 340"/>
                    <a:gd name="T13" fmla="*/ 182 h 233"/>
                    <a:gd name="T14" fmla="*/ 324 w 340"/>
                    <a:gd name="T15" fmla="*/ 168 h 233"/>
                    <a:gd name="T16" fmla="*/ 332 w 340"/>
                    <a:gd name="T17" fmla="*/ 151 h 233"/>
                    <a:gd name="T18" fmla="*/ 340 w 340"/>
                    <a:gd name="T19" fmla="*/ 134 h 233"/>
                    <a:gd name="T20" fmla="*/ 340 w 340"/>
                    <a:gd name="T21" fmla="*/ 117 h 233"/>
                    <a:gd name="T22" fmla="*/ 340 w 340"/>
                    <a:gd name="T23" fmla="*/ 100 h 233"/>
                    <a:gd name="T24" fmla="*/ 332 w 340"/>
                    <a:gd name="T25" fmla="*/ 83 h 233"/>
                    <a:gd name="T26" fmla="*/ 324 w 340"/>
                    <a:gd name="T27" fmla="*/ 66 h 233"/>
                    <a:gd name="T28" fmla="*/ 311 w 340"/>
                    <a:gd name="T29" fmla="*/ 51 h 233"/>
                    <a:gd name="T30" fmla="*/ 294 w 340"/>
                    <a:gd name="T31" fmla="*/ 37 h 233"/>
                    <a:gd name="T32" fmla="*/ 278 w 340"/>
                    <a:gd name="T33" fmla="*/ 26 h 233"/>
                    <a:gd name="T34" fmla="*/ 257 w 340"/>
                    <a:gd name="T35" fmla="*/ 17 h 233"/>
                    <a:gd name="T36" fmla="*/ 236 w 340"/>
                    <a:gd name="T37" fmla="*/ 9 h 233"/>
                    <a:gd name="T38" fmla="*/ 211 w 340"/>
                    <a:gd name="T39" fmla="*/ 3 h 233"/>
                    <a:gd name="T40" fmla="*/ 187 w 340"/>
                    <a:gd name="T41" fmla="*/ 0 h 233"/>
                    <a:gd name="T42" fmla="*/ 162 w 340"/>
                    <a:gd name="T43" fmla="*/ 0 h 233"/>
                    <a:gd name="T44" fmla="*/ 137 w 340"/>
                    <a:gd name="T45" fmla="*/ 3 h 233"/>
                    <a:gd name="T46" fmla="*/ 112 w 340"/>
                    <a:gd name="T47" fmla="*/ 6 h 233"/>
                    <a:gd name="T48" fmla="*/ 87 w 340"/>
                    <a:gd name="T49" fmla="*/ 15 h 233"/>
                    <a:gd name="T50" fmla="*/ 66 w 340"/>
                    <a:gd name="T51" fmla="*/ 23 h 233"/>
                    <a:gd name="T52" fmla="*/ 50 w 340"/>
                    <a:gd name="T53" fmla="*/ 34 h 233"/>
                    <a:gd name="T54" fmla="*/ 33 w 340"/>
                    <a:gd name="T55" fmla="*/ 46 h 233"/>
                    <a:gd name="T56" fmla="*/ 21 w 340"/>
                    <a:gd name="T57" fmla="*/ 60 h 233"/>
                    <a:gd name="T58" fmla="*/ 8 w 340"/>
                    <a:gd name="T59" fmla="*/ 77 h 233"/>
                    <a:gd name="T60" fmla="*/ 4 w 340"/>
                    <a:gd name="T61" fmla="*/ 94 h 233"/>
                    <a:gd name="T62" fmla="*/ 0 w 340"/>
                    <a:gd name="T63" fmla="*/ 111 h 233"/>
                    <a:gd name="T64" fmla="*/ 0 w 340"/>
                    <a:gd name="T65" fmla="*/ 128 h 233"/>
                    <a:gd name="T66" fmla="*/ 4 w 340"/>
                    <a:gd name="T67" fmla="*/ 145 h 233"/>
                    <a:gd name="T68" fmla="*/ 12 w 340"/>
                    <a:gd name="T69" fmla="*/ 162 h 233"/>
                    <a:gd name="T70" fmla="*/ 25 w 340"/>
                    <a:gd name="T71" fmla="*/ 176 h 233"/>
                    <a:gd name="T72" fmla="*/ 37 w 340"/>
                    <a:gd name="T73" fmla="*/ 190 h 233"/>
                    <a:gd name="T74" fmla="*/ 54 w 340"/>
                    <a:gd name="T75" fmla="*/ 202 h 233"/>
                    <a:gd name="T76" fmla="*/ 75 w 340"/>
                    <a:gd name="T77" fmla="*/ 213 h 233"/>
                    <a:gd name="T78" fmla="*/ 95 w 340"/>
                    <a:gd name="T79" fmla="*/ 221 h 233"/>
                    <a:gd name="T80" fmla="*/ 120 w 340"/>
                    <a:gd name="T81" fmla="*/ 227 h 233"/>
                    <a:gd name="T82" fmla="*/ 145 w 340"/>
                    <a:gd name="T83" fmla="*/ 233 h 233"/>
                    <a:gd name="T84" fmla="*/ 170 w 340"/>
                    <a:gd name="T85" fmla="*/ 233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0" h="233">
                      <a:moveTo>
                        <a:pt x="170" y="233"/>
                      </a:moveTo>
                      <a:lnTo>
                        <a:pt x="178" y="233"/>
                      </a:lnTo>
                      <a:lnTo>
                        <a:pt x="187" y="233"/>
                      </a:lnTo>
                      <a:lnTo>
                        <a:pt x="195" y="233"/>
                      </a:lnTo>
                      <a:lnTo>
                        <a:pt x="203" y="230"/>
                      </a:lnTo>
                      <a:lnTo>
                        <a:pt x="211" y="230"/>
                      </a:lnTo>
                      <a:lnTo>
                        <a:pt x="220" y="227"/>
                      </a:lnTo>
                      <a:lnTo>
                        <a:pt x="228" y="227"/>
                      </a:lnTo>
                      <a:lnTo>
                        <a:pt x="236" y="224"/>
                      </a:lnTo>
                      <a:lnTo>
                        <a:pt x="245" y="221"/>
                      </a:lnTo>
                      <a:lnTo>
                        <a:pt x="253" y="219"/>
                      </a:lnTo>
                      <a:lnTo>
                        <a:pt x="257" y="216"/>
                      </a:lnTo>
                      <a:lnTo>
                        <a:pt x="265" y="213"/>
                      </a:lnTo>
                      <a:lnTo>
                        <a:pt x="274" y="210"/>
                      </a:lnTo>
                      <a:lnTo>
                        <a:pt x="278" y="207"/>
                      </a:lnTo>
                      <a:lnTo>
                        <a:pt x="286" y="202"/>
                      </a:lnTo>
                      <a:lnTo>
                        <a:pt x="290" y="199"/>
                      </a:lnTo>
                      <a:lnTo>
                        <a:pt x="294" y="196"/>
                      </a:lnTo>
                      <a:lnTo>
                        <a:pt x="303" y="190"/>
                      </a:lnTo>
                      <a:lnTo>
                        <a:pt x="307" y="187"/>
                      </a:lnTo>
                      <a:lnTo>
                        <a:pt x="311" y="182"/>
                      </a:lnTo>
                      <a:lnTo>
                        <a:pt x="315" y="176"/>
                      </a:lnTo>
                      <a:lnTo>
                        <a:pt x="319" y="173"/>
                      </a:lnTo>
                      <a:lnTo>
                        <a:pt x="324" y="168"/>
                      </a:lnTo>
                      <a:lnTo>
                        <a:pt x="328" y="162"/>
                      </a:lnTo>
                      <a:lnTo>
                        <a:pt x="332" y="156"/>
                      </a:lnTo>
                      <a:lnTo>
                        <a:pt x="332" y="151"/>
                      </a:lnTo>
                      <a:lnTo>
                        <a:pt x="336" y="145"/>
                      </a:lnTo>
                      <a:lnTo>
                        <a:pt x="336" y="139"/>
                      </a:lnTo>
                      <a:lnTo>
                        <a:pt x="340" y="134"/>
                      </a:lnTo>
                      <a:lnTo>
                        <a:pt x="340" y="128"/>
                      </a:lnTo>
                      <a:lnTo>
                        <a:pt x="340" y="122"/>
                      </a:lnTo>
                      <a:lnTo>
                        <a:pt x="340" y="117"/>
                      </a:lnTo>
                      <a:lnTo>
                        <a:pt x="340" y="111"/>
                      </a:lnTo>
                      <a:lnTo>
                        <a:pt x="340" y="105"/>
                      </a:lnTo>
                      <a:lnTo>
                        <a:pt x="340" y="100"/>
                      </a:lnTo>
                      <a:lnTo>
                        <a:pt x="336" y="94"/>
                      </a:lnTo>
                      <a:lnTo>
                        <a:pt x="336" y="88"/>
                      </a:lnTo>
                      <a:lnTo>
                        <a:pt x="332" y="83"/>
                      </a:lnTo>
                      <a:lnTo>
                        <a:pt x="332" y="77"/>
                      </a:lnTo>
                      <a:lnTo>
                        <a:pt x="328" y="71"/>
                      </a:lnTo>
                      <a:lnTo>
                        <a:pt x="324" y="66"/>
                      </a:lnTo>
                      <a:lnTo>
                        <a:pt x="319" y="60"/>
                      </a:lnTo>
                      <a:lnTo>
                        <a:pt x="315" y="57"/>
                      </a:lnTo>
                      <a:lnTo>
                        <a:pt x="311" y="51"/>
                      </a:lnTo>
                      <a:lnTo>
                        <a:pt x="307" y="46"/>
                      </a:lnTo>
                      <a:lnTo>
                        <a:pt x="303" y="43"/>
                      </a:lnTo>
                      <a:lnTo>
                        <a:pt x="294" y="37"/>
                      </a:lnTo>
                      <a:lnTo>
                        <a:pt x="290" y="34"/>
                      </a:lnTo>
                      <a:lnTo>
                        <a:pt x="286" y="32"/>
                      </a:lnTo>
                      <a:lnTo>
                        <a:pt x="278" y="26"/>
                      </a:lnTo>
                      <a:lnTo>
                        <a:pt x="274" y="23"/>
                      </a:lnTo>
                      <a:lnTo>
                        <a:pt x="265" y="20"/>
                      </a:lnTo>
                      <a:lnTo>
                        <a:pt x="257" y="17"/>
                      </a:lnTo>
                      <a:lnTo>
                        <a:pt x="253" y="15"/>
                      </a:lnTo>
                      <a:lnTo>
                        <a:pt x="245" y="12"/>
                      </a:lnTo>
                      <a:lnTo>
                        <a:pt x="236" y="9"/>
                      </a:lnTo>
                      <a:lnTo>
                        <a:pt x="228" y="6"/>
                      </a:lnTo>
                      <a:lnTo>
                        <a:pt x="220" y="6"/>
                      </a:lnTo>
                      <a:lnTo>
                        <a:pt x="211" y="3"/>
                      </a:lnTo>
                      <a:lnTo>
                        <a:pt x="203" y="3"/>
                      </a:lnTo>
                      <a:lnTo>
                        <a:pt x="195" y="0"/>
                      </a:lnTo>
                      <a:lnTo>
                        <a:pt x="187" y="0"/>
                      </a:lnTo>
                      <a:lnTo>
                        <a:pt x="178" y="0"/>
                      </a:lnTo>
                      <a:lnTo>
                        <a:pt x="170" y="0"/>
                      </a:lnTo>
                      <a:lnTo>
                        <a:pt x="162" y="0"/>
                      </a:lnTo>
                      <a:lnTo>
                        <a:pt x="153" y="0"/>
                      </a:lnTo>
                      <a:lnTo>
                        <a:pt x="145" y="0"/>
                      </a:lnTo>
                      <a:lnTo>
                        <a:pt x="137" y="3"/>
                      </a:lnTo>
                      <a:lnTo>
                        <a:pt x="128" y="3"/>
                      </a:lnTo>
                      <a:lnTo>
                        <a:pt x="120" y="6"/>
                      </a:lnTo>
                      <a:lnTo>
                        <a:pt x="112" y="6"/>
                      </a:lnTo>
                      <a:lnTo>
                        <a:pt x="104" y="9"/>
                      </a:lnTo>
                      <a:lnTo>
                        <a:pt x="95" y="12"/>
                      </a:lnTo>
                      <a:lnTo>
                        <a:pt x="87" y="15"/>
                      </a:lnTo>
                      <a:lnTo>
                        <a:pt x="79" y="17"/>
                      </a:lnTo>
                      <a:lnTo>
                        <a:pt x="75" y="20"/>
                      </a:lnTo>
                      <a:lnTo>
                        <a:pt x="66" y="23"/>
                      </a:lnTo>
                      <a:lnTo>
                        <a:pt x="62" y="26"/>
                      </a:lnTo>
                      <a:lnTo>
                        <a:pt x="54" y="32"/>
                      </a:lnTo>
                      <a:lnTo>
                        <a:pt x="50" y="34"/>
                      </a:lnTo>
                      <a:lnTo>
                        <a:pt x="41" y="37"/>
                      </a:lnTo>
                      <a:lnTo>
                        <a:pt x="37" y="43"/>
                      </a:lnTo>
                      <a:lnTo>
                        <a:pt x="33" y="46"/>
                      </a:lnTo>
                      <a:lnTo>
                        <a:pt x="29" y="51"/>
                      </a:lnTo>
                      <a:lnTo>
                        <a:pt x="25" y="57"/>
                      </a:lnTo>
                      <a:lnTo>
                        <a:pt x="21" y="60"/>
                      </a:lnTo>
                      <a:lnTo>
                        <a:pt x="16" y="66"/>
                      </a:lnTo>
                      <a:lnTo>
                        <a:pt x="12" y="71"/>
                      </a:lnTo>
                      <a:lnTo>
                        <a:pt x="8" y="77"/>
                      </a:lnTo>
                      <a:lnTo>
                        <a:pt x="8" y="83"/>
                      </a:lnTo>
                      <a:lnTo>
                        <a:pt x="4" y="88"/>
                      </a:lnTo>
                      <a:lnTo>
                        <a:pt x="4" y="94"/>
                      </a:lnTo>
                      <a:lnTo>
                        <a:pt x="0" y="100"/>
                      </a:lnTo>
                      <a:lnTo>
                        <a:pt x="0" y="105"/>
                      </a:lnTo>
                      <a:lnTo>
                        <a:pt x="0" y="111"/>
                      </a:lnTo>
                      <a:lnTo>
                        <a:pt x="0" y="117"/>
                      </a:lnTo>
                      <a:lnTo>
                        <a:pt x="0" y="122"/>
                      </a:lnTo>
                      <a:lnTo>
                        <a:pt x="0" y="128"/>
                      </a:lnTo>
                      <a:lnTo>
                        <a:pt x="0" y="134"/>
                      </a:lnTo>
                      <a:lnTo>
                        <a:pt x="4" y="139"/>
                      </a:lnTo>
                      <a:lnTo>
                        <a:pt x="4" y="145"/>
                      </a:lnTo>
                      <a:lnTo>
                        <a:pt x="8" y="151"/>
                      </a:lnTo>
                      <a:lnTo>
                        <a:pt x="8" y="156"/>
                      </a:lnTo>
                      <a:lnTo>
                        <a:pt x="12" y="162"/>
                      </a:lnTo>
                      <a:lnTo>
                        <a:pt x="16" y="168"/>
                      </a:lnTo>
                      <a:lnTo>
                        <a:pt x="21" y="173"/>
                      </a:lnTo>
                      <a:lnTo>
                        <a:pt x="25" y="176"/>
                      </a:lnTo>
                      <a:lnTo>
                        <a:pt x="29" y="182"/>
                      </a:lnTo>
                      <a:lnTo>
                        <a:pt x="33" y="187"/>
                      </a:lnTo>
                      <a:lnTo>
                        <a:pt x="37" y="190"/>
                      </a:lnTo>
                      <a:lnTo>
                        <a:pt x="41" y="196"/>
                      </a:lnTo>
                      <a:lnTo>
                        <a:pt x="50" y="199"/>
                      </a:lnTo>
                      <a:lnTo>
                        <a:pt x="54" y="202"/>
                      </a:lnTo>
                      <a:lnTo>
                        <a:pt x="62" y="207"/>
                      </a:lnTo>
                      <a:lnTo>
                        <a:pt x="66" y="210"/>
                      </a:lnTo>
                      <a:lnTo>
                        <a:pt x="75" y="213"/>
                      </a:lnTo>
                      <a:lnTo>
                        <a:pt x="79" y="216"/>
                      </a:lnTo>
                      <a:lnTo>
                        <a:pt x="87" y="219"/>
                      </a:lnTo>
                      <a:lnTo>
                        <a:pt x="95" y="221"/>
                      </a:lnTo>
                      <a:lnTo>
                        <a:pt x="104" y="224"/>
                      </a:lnTo>
                      <a:lnTo>
                        <a:pt x="112" y="227"/>
                      </a:lnTo>
                      <a:lnTo>
                        <a:pt x="120" y="227"/>
                      </a:lnTo>
                      <a:lnTo>
                        <a:pt x="128" y="230"/>
                      </a:lnTo>
                      <a:lnTo>
                        <a:pt x="137" y="230"/>
                      </a:lnTo>
                      <a:lnTo>
                        <a:pt x="145" y="233"/>
                      </a:lnTo>
                      <a:lnTo>
                        <a:pt x="153" y="233"/>
                      </a:lnTo>
                      <a:lnTo>
                        <a:pt x="162" y="233"/>
                      </a:lnTo>
                      <a:lnTo>
                        <a:pt x="170"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36">
                  <a:extLst>
                    <a:ext uri="{FF2B5EF4-FFF2-40B4-BE49-F238E27FC236}">
                      <a16:creationId xmlns:a16="http://schemas.microsoft.com/office/drawing/2014/main" id="{BD6DAEA1-2E98-7743-BC92-1765D0FE7191}"/>
                    </a:ext>
                  </a:extLst>
                </p:cNvPr>
                <p:cNvSpPr>
                  <a:spLocks/>
                </p:cNvSpPr>
                <p:nvPr/>
              </p:nvSpPr>
              <p:spPr bwMode="auto">
                <a:xfrm>
                  <a:off x="1313" y="2169"/>
                  <a:ext cx="199" cy="133"/>
                </a:xfrm>
                <a:custGeom>
                  <a:avLst/>
                  <a:gdLst>
                    <a:gd name="T0" fmla="*/ 145 w 199"/>
                    <a:gd name="T1" fmla="*/ 5 h 133"/>
                    <a:gd name="T2" fmla="*/ 145 w 199"/>
                    <a:gd name="T3" fmla="*/ 14 h 133"/>
                    <a:gd name="T4" fmla="*/ 141 w 199"/>
                    <a:gd name="T5" fmla="*/ 25 h 133"/>
                    <a:gd name="T6" fmla="*/ 137 w 199"/>
                    <a:gd name="T7" fmla="*/ 34 h 133"/>
                    <a:gd name="T8" fmla="*/ 133 w 199"/>
                    <a:gd name="T9" fmla="*/ 42 h 133"/>
                    <a:gd name="T10" fmla="*/ 124 w 199"/>
                    <a:gd name="T11" fmla="*/ 51 h 133"/>
                    <a:gd name="T12" fmla="*/ 116 w 199"/>
                    <a:gd name="T13" fmla="*/ 59 h 133"/>
                    <a:gd name="T14" fmla="*/ 108 w 199"/>
                    <a:gd name="T15" fmla="*/ 65 h 133"/>
                    <a:gd name="T16" fmla="*/ 95 w 199"/>
                    <a:gd name="T17" fmla="*/ 73 h 133"/>
                    <a:gd name="T18" fmla="*/ 87 w 199"/>
                    <a:gd name="T19" fmla="*/ 79 h 133"/>
                    <a:gd name="T20" fmla="*/ 75 w 199"/>
                    <a:gd name="T21" fmla="*/ 85 h 133"/>
                    <a:gd name="T22" fmla="*/ 62 w 199"/>
                    <a:gd name="T23" fmla="*/ 87 h 133"/>
                    <a:gd name="T24" fmla="*/ 50 w 199"/>
                    <a:gd name="T25" fmla="*/ 93 h 133"/>
                    <a:gd name="T26" fmla="*/ 37 w 199"/>
                    <a:gd name="T27" fmla="*/ 96 h 133"/>
                    <a:gd name="T28" fmla="*/ 21 w 199"/>
                    <a:gd name="T29" fmla="*/ 96 h 133"/>
                    <a:gd name="T30" fmla="*/ 8 w 199"/>
                    <a:gd name="T31" fmla="*/ 99 h 133"/>
                    <a:gd name="T32" fmla="*/ 0 w 199"/>
                    <a:gd name="T33" fmla="*/ 133 h 133"/>
                    <a:gd name="T34" fmla="*/ 21 w 199"/>
                    <a:gd name="T35" fmla="*/ 133 h 133"/>
                    <a:gd name="T36" fmla="*/ 37 w 199"/>
                    <a:gd name="T37" fmla="*/ 130 h 133"/>
                    <a:gd name="T38" fmla="*/ 58 w 199"/>
                    <a:gd name="T39" fmla="*/ 127 h 133"/>
                    <a:gd name="T40" fmla="*/ 75 w 199"/>
                    <a:gd name="T41" fmla="*/ 124 h 133"/>
                    <a:gd name="T42" fmla="*/ 95 w 199"/>
                    <a:gd name="T43" fmla="*/ 119 h 133"/>
                    <a:gd name="T44" fmla="*/ 108 w 199"/>
                    <a:gd name="T45" fmla="*/ 110 h 133"/>
                    <a:gd name="T46" fmla="*/ 124 w 199"/>
                    <a:gd name="T47" fmla="*/ 104 h 133"/>
                    <a:gd name="T48" fmla="*/ 141 w 199"/>
                    <a:gd name="T49" fmla="*/ 96 h 133"/>
                    <a:gd name="T50" fmla="*/ 154 w 199"/>
                    <a:gd name="T51" fmla="*/ 85 h 133"/>
                    <a:gd name="T52" fmla="*/ 162 w 199"/>
                    <a:gd name="T53" fmla="*/ 76 h 133"/>
                    <a:gd name="T54" fmla="*/ 174 w 199"/>
                    <a:gd name="T55" fmla="*/ 65 h 133"/>
                    <a:gd name="T56" fmla="*/ 183 w 199"/>
                    <a:gd name="T57" fmla="*/ 53 h 133"/>
                    <a:gd name="T58" fmla="*/ 187 w 199"/>
                    <a:gd name="T59" fmla="*/ 39 h 133"/>
                    <a:gd name="T60" fmla="*/ 195 w 199"/>
                    <a:gd name="T61" fmla="*/ 28 h 133"/>
                    <a:gd name="T62" fmla="*/ 195 w 199"/>
                    <a:gd name="T63" fmla="*/ 14 h 133"/>
                    <a:gd name="T64" fmla="*/ 199 w 199"/>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145" y="0"/>
                      </a:moveTo>
                      <a:lnTo>
                        <a:pt x="145" y="5"/>
                      </a:lnTo>
                      <a:lnTo>
                        <a:pt x="145" y="11"/>
                      </a:lnTo>
                      <a:lnTo>
                        <a:pt x="145" y="14"/>
                      </a:lnTo>
                      <a:lnTo>
                        <a:pt x="141" y="19"/>
                      </a:lnTo>
                      <a:lnTo>
                        <a:pt x="141" y="25"/>
                      </a:lnTo>
                      <a:lnTo>
                        <a:pt x="137" y="28"/>
                      </a:lnTo>
                      <a:lnTo>
                        <a:pt x="137" y="34"/>
                      </a:lnTo>
                      <a:lnTo>
                        <a:pt x="133" y="39"/>
                      </a:lnTo>
                      <a:lnTo>
                        <a:pt x="133" y="42"/>
                      </a:lnTo>
                      <a:lnTo>
                        <a:pt x="129" y="48"/>
                      </a:lnTo>
                      <a:lnTo>
                        <a:pt x="124" y="51"/>
                      </a:lnTo>
                      <a:lnTo>
                        <a:pt x="120" y="53"/>
                      </a:lnTo>
                      <a:lnTo>
                        <a:pt x="116" y="59"/>
                      </a:lnTo>
                      <a:lnTo>
                        <a:pt x="112" y="62"/>
                      </a:lnTo>
                      <a:lnTo>
                        <a:pt x="108" y="65"/>
                      </a:lnTo>
                      <a:lnTo>
                        <a:pt x="104" y="70"/>
                      </a:lnTo>
                      <a:lnTo>
                        <a:pt x="95" y="73"/>
                      </a:lnTo>
                      <a:lnTo>
                        <a:pt x="91" y="76"/>
                      </a:lnTo>
                      <a:lnTo>
                        <a:pt x="87" y="79"/>
                      </a:lnTo>
                      <a:lnTo>
                        <a:pt x="83" y="82"/>
                      </a:lnTo>
                      <a:lnTo>
                        <a:pt x="75" y="85"/>
                      </a:lnTo>
                      <a:lnTo>
                        <a:pt x="71" y="87"/>
                      </a:lnTo>
                      <a:lnTo>
                        <a:pt x="62" y="87"/>
                      </a:lnTo>
                      <a:lnTo>
                        <a:pt x="58" y="90"/>
                      </a:lnTo>
                      <a:lnTo>
                        <a:pt x="50" y="93"/>
                      </a:lnTo>
                      <a:lnTo>
                        <a:pt x="41" y="93"/>
                      </a:lnTo>
                      <a:lnTo>
                        <a:pt x="37" y="96"/>
                      </a:lnTo>
                      <a:lnTo>
                        <a:pt x="29" y="96"/>
                      </a:lnTo>
                      <a:lnTo>
                        <a:pt x="21" y="96"/>
                      </a:lnTo>
                      <a:lnTo>
                        <a:pt x="12" y="99"/>
                      </a:lnTo>
                      <a:lnTo>
                        <a:pt x="8" y="99"/>
                      </a:lnTo>
                      <a:lnTo>
                        <a:pt x="0" y="99"/>
                      </a:lnTo>
                      <a:lnTo>
                        <a:pt x="0" y="133"/>
                      </a:lnTo>
                      <a:lnTo>
                        <a:pt x="8" y="133"/>
                      </a:lnTo>
                      <a:lnTo>
                        <a:pt x="21" y="133"/>
                      </a:lnTo>
                      <a:lnTo>
                        <a:pt x="29" y="133"/>
                      </a:lnTo>
                      <a:lnTo>
                        <a:pt x="37" y="130"/>
                      </a:lnTo>
                      <a:lnTo>
                        <a:pt x="50" y="130"/>
                      </a:lnTo>
                      <a:lnTo>
                        <a:pt x="58" y="127"/>
                      </a:lnTo>
                      <a:lnTo>
                        <a:pt x="66" y="124"/>
                      </a:lnTo>
                      <a:lnTo>
                        <a:pt x="75" y="124"/>
                      </a:lnTo>
                      <a:lnTo>
                        <a:pt x="83" y="121"/>
                      </a:lnTo>
                      <a:lnTo>
                        <a:pt x="95" y="119"/>
                      </a:lnTo>
                      <a:lnTo>
                        <a:pt x="104" y="116"/>
                      </a:lnTo>
                      <a:lnTo>
                        <a:pt x="108" y="110"/>
                      </a:lnTo>
                      <a:lnTo>
                        <a:pt x="116" y="107"/>
                      </a:lnTo>
                      <a:lnTo>
                        <a:pt x="124" y="104"/>
                      </a:lnTo>
                      <a:lnTo>
                        <a:pt x="133" y="99"/>
                      </a:lnTo>
                      <a:lnTo>
                        <a:pt x="141" y="96"/>
                      </a:lnTo>
                      <a:lnTo>
                        <a:pt x="145" y="90"/>
                      </a:lnTo>
                      <a:lnTo>
                        <a:pt x="154" y="85"/>
                      </a:lnTo>
                      <a:lnTo>
                        <a:pt x="158" y="79"/>
                      </a:lnTo>
                      <a:lnTo>
                        <a:pt x="162" y="76"/>
                      </a:lnTo>
                      <a:lnTo>
                        <a:pt x="170" y="70"/>
                      </a:lnTo>
                      <a:lnTo>
                        <a:pt x="174" y="65"/>
                      </a:lnTo>
                      <a:lnTo>
                        <a:pt x="178" y="59"/>
                      </a:lnTo>
                      <a:lnTo>
                        <a:pt x="183" y="53"/>
                      </a:lnTo>
                      <a:lnTo>
                        <a:pt x="187" y="45"/>
                      </a:lnTo>
                      <a:lnTo>
                        <a:pt x="187" y="39"/>
                      </a:lnTo>
                      <a:lnTo>
                        <a:pt x="191" y="34"/>
                      </a:lnTo>
                      <a:lnTo>
                        <a:pt x="195" y="28"/>
                      </a:lnTo>
                      <a:lnTo>
                        <a:pt x="195" y="19"/>
                      </a:lnTo>
                      <a:lnTo>
                        <a:pt x="195" y="14"/>
                      </a:lnTo>
                      <a:lnTo>
                        <a:pt x="199" y="8"/>
                      </a:lnTo>
                      <a:lnTo>
                        <a:pt x="19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37">
                  <a:extLst>
                    <a:ext uri="{FF2B5EF4-FFF2-40B4-BE49-F238E27FC236}">
                      <a16:creationId xmlns:a16="http://schemas.microsoft.com/office/drawing/2014/main" id="{26A81802-1107-6646-9B46-5392B361E84A}"/>
                    </a:ext>
                  </a:extLst>
                </p:cNvPr>
                <p:cNvSpPr>
                  <a:spLocks/>
                </p:cNvSpPr>
                <p:nvPr/>
              </p:nvSpPr>
              <p:spPr bwMode="auto">
                <a:xfrm>
                  <a:off x="1313" y="2033"/>
                  <a:ext cx="199" cy="136"/>
                </a:xfrm>
                <a:custGeom>
                  <a:avLst/>
                  <a:gdLst>
                    <a:gd name="T0" fmla="*/ 8 w 199"/>
                    <a:gd name="T1" fmla="*/ 36 h 136"/>
                    <a:gd name="T2" fmla="*/ 21 w 199"/>
                    <a:gd name="T3" fmla="*/ 36 h 136"/>
                    <a:gd name="T4" fmla="*/ 37 w 199"/>
                    <a:gd name="T5" fmla="*/ 39 h 136"/>
                    <a:gd name="T6" fmla="*/ 50 w 199"/>
                    <a:gd name="T7" fmla="*/ 42 h 136"/>
                    <a:gd name="T8" fmla="*/ 62 w 199"/>
                    <a:gd name="T9" fmla="*/ 48 h 136"/>
                    <a:gd name="T10" fmla="*/ 75 w 199"/>
                    <a:gd name="T11" fmla="*/ 51 h 136"/>
                    <a:gd name="T12" fmla="*/ 87 w 199"/>
                    <a:gd name="T13" fmla="*/ 56 h 136"/>
                    <a:gd name="T14" fmla="*/ 95 w 199"/>
                    <a:gd name="T15" fmla="*/ 62 h 136"/>
                    <a:gd name="T16" fmla="*/ 108 w 199"/>
                    <a:gd name="T17" fmla="*/ 70 h 136"/>
                    <a:gd name="T18" fmla="*/ 116 w 199"/>
                    <a:gd name="T19" fmla="*/ 76 h 136"/>
                    <a:gd name="T20" fmla="*/ 124 w 199"/>
                    <a:gd name="T21" fmla="*/ 85 h 136"/>
                    <a:gd name="T22" fmla="*/ 133 w 199"/>
                    <a:gd name="T23" fmla="*/ 93 h 136"/>
                    <a:gd name="T24" fmla="*/ 137 w 199"/>
                    <a:gd name="T25" fmla="*/ 102 h 136"/>
                    <a:gd name="T26" fmla="*/ 141 w 199"/>
                    <a:gd name="T27" fmla="*/ 110 h 136"/>
                    <a:gd name="T28" fmla="*/ 145 w 199"/>
                    <a:gd name="T29" fmla="*/ 121 h 136"/>
                    <a:gd name="T30" fmla="*/ 145 w 199"/>
                    <a:gd name="T31" fmla="*/ 130 h 136"/>
                    <a:gd name="T32" fmla="*/ 199 w 199"/>
                    <a:gd name="T33" fmla="*/ 136 h 136"/>
                    <a:gd name="T34" fmla="*/ 195 w 199"/>
                    <a:gd name="T35" fmla="*/ 121 h 136"/>
                    <a:gd name="T36" fmla="*/ 195 w 199"/>
                    <a:gd name="T37" fmla="*/ 110 h 136"/>
                    <a:gd name="T38" fmla="*/ 187 w 199"/>
                    <a:gd name="T39" fmla="*/ 96 h 136"/>
                    <a:gd name="T40" fmla="*/ 183 w 199"/>
                    <a:gd name="T41" fmla="*/ 85 h 136"/>
                    <a:gd name="T42" fmla="*/ 174 w 199"/>
                    <a:gd name="T43" fmla="*/ 70 h 136"/>
                    <a:gd name="T44" fmla="*/ 162 w 199"/>
                    <a:gd name="T45" fmla="*/ 62 h 136"/>
                    <a:gd name="T46" fmla="*/ 154 w 199"/>
                    <a:gd name="T47" fmla="*/ 51 h 136"/>
                    <a:gd name="T48" fmla="*/ 141 w 199"/>
                    <a:gd name="T49" fmla="*/ 39 h 136"/>
                    <a:gd name="T50" fmla="*/ 124 w 199"/>
                    <a:gd name="T51" fmla="*/ 31 h 136"/>
                    <a:gd name="T52" fmla="*/ 112 w 199"/>
                    <a:gd name="T53" fmla="*/ 25 h 136"/>
                    <a:gd name="T54" fmla="*/ 95 w 199"/>
                    <a:gd name="T55" fmla="*/ 17 h 136"/>
                    <a:gd name="T56" fmla="*/ 75 w 199"/>
                    <a:gd name="T57" fmla="*/ 11 h 136"/>
                    <a:gd name="T58" fmla="*/ 58 w 199"/>
                    <a:gd name="T59" fmla="*/ 8 h 136"/>
                    <a:gd name="T60" fmla="*/ 37 w 199"/>
                    <a:gd name="T61" fmla="*/ 2 h 136"/>
                    <a:gd name="T62" fmla="*/ 21 w 199"/>
                    <a:gd name="T63" fmla="*/ 2 h 136"/>
                    <a:gd name="T64" fmla="*/ 0 w 19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0" y="36"/>
                      </a:moveTo>
                      <a:lnTo>
                        <a:pt x="8" y="36"/>
                      </a:lnTo>
                      <a:lnTo>
                        <a:pt x="12" y="36"/>
                      </a:lnTo>
                      <a:lnTo>
                        <a:pt x="21" y="36"/>
                      </a:lnTo>
                      <a:lnTo>
                        <a:pt x="29" y="39"/>
                      </a:lnTo>
                      <a:lnTo>
                        <a:pt x="37" y="39"/>
                      </a:lnTo>
                      <a:lnTo>
                        <a:pt x="41" y="42"/>
                      </a:lnTo>
                      <a:lnTo>
                        <a:pt x="50" y="42"/>
                      </a:lnTo>
                      <a:lnTo>
                        <a:pt x="58" y="45"/>
                      </a:lnTo>
                      <a:lnTo>
                        <a:pt x="62" y="48"/>
                      </a:lnTo>
                      <a:lnTo>
                        <a:pt x="71" y="48"/>
                      </a:lnTo>
                      <a:lnTo>
                        <a:pt x="75" y="51"/>
                      </a:lnTo>
                      <a:lnTo>
                        <a:pt x="79" y="53"/>
                      </a:lnTo>
                      <a:lnTo>
                        <a:pt x="87" y="56"/>
                      </a:lnTo>
                      <a:lnTo>
                        <a:pt x="91" y="59"/>
                      </a:lnTo>
                      <a:lnTo>
                        <a:pt x="95" y="62"/>
                      </a:lnTo>
                      <a:lnTo>
                        <a:pt x="104" y="65"/>
                      </a:lnTo>
                      <a:lnTo>
                        <a:pt x="108" y="70"/>
                      </a:lnTo>
                      <a:lnTo>
                        <a:pt x="112" y="73"/>
                      </a:lnTo>
                      <a:lnTo>
                        <a:pt x="116" y="76"/>
                      </a:lnTo>
                      <a:lnTo>
                        <a:pt x="120" y="82"/>
                      </a:lnTo>
                      <a:lnTo>
                        <a:pt x="124" y="85"/>
                      </a:lnTo>
                      <a:lnTo>
                        <a:pt x="129" y="90"/>
                      </a:lnTo>
                      <a:lnTo>
                        <a:pt x="133" y="93"/>
                      </a:lnTo>
                      <a:lnTo>
                        <a:pt x="133" y="99"/>
                      </a:lnTo>
                      <a:lnTo>
                        <a:pt x="137" y="102"/>
                      </a:lnTo>
                      <a:lnTo>
                        <a:pt x="137" y="107"/>
                      </a:lnTo>
                      <a:lnTo>
                        <a:pt x="141" y="110"/>
                      </a:lnTo>
                      <a:lnTo>
                        <a:pt x="141" y="116"/>
                      </a:lnTo>
                      <a:lnTo>
                        <a:pt x="145" y="121"/>
                      </a:lnTo>
                      <a:lnTo>
                        <a:pt x="145" y="127"/>
                      </a:lnTo>
                      <a:lnTo>
                        <a:pt x="145" y="130"/>
                      </a:lnTo>
                      <a:lnTo>
                        <a:pt x="145" y="136"/>
                      </a:lnTo>
                      <a:lnTo>
                        <a:pt x="199" y="136"/>
                      </a:lnTo>
                      <a:lnTo>
                        <a:pt x="199" y="130"/>
                      </a:lnTo>
                      <a:lnTo>
                        <a:pt x="195" y="121"/>
                      </a:lnTo>
                      <a:lnTo>
                        <a:pt x="195" y="116"/>
                      </a:lnTo>
                      <a:lnTo>
                        <a:pt x="195" y="110"/>
                      </a:lnTo>
                      <a:lnTo>
                        <a:pt x="191" y="102"/>
                      </a:lnTo>
                      <a:lnTo>
                        <a:pt x="187" y="96"/>
                      </a:lnTo>
                      <a:lnTo>
                        <a:pt x="187" y="90"/>
                      </a:lnTo>
                      <a:lnTo>
                        <a:pt x="183" y="85"/>
                      </a:lnTo>
                      <a:lnTo>
                        <a:pt x="178" y="79"/>
                      </a:lnTo>
                      <a:lnTo>
                        <a:pt x="174" y="70"/>
                      </a:lnTo>
                      <a:lnTo>
                        <a:pt x="170" y="65"/>
                      </a:lnTo>
                      <a:lnTo>
                        <a:pt x="162" y="62"/>
                      </a:lnTo>
                      <a:lnTo>
                        <a:pt x="158" y="56"/>
                      </a:lnTo>
                      <a:lnTo>
                        <a:pt x="154" y="51"/>
                      </a:lnTo>
                      <a:lnTo>
                        <a:pt x="145" y="45"/>
                      </a:lnTo>
                      <a:lnTo>
                        <a:pt x="141" y="39"/>
                      </a:lnTo>
                      <a:lnTo>
                        <a:pt x="133" y="36"/>
                      </a:lnTo>
                      <a:lnTo>
                        <a:pt x="124" y="31"/>
                      </a:lnTo>
                      <a:lnTo>
                        <a:pt x="116" y="28"/>
                      </a:lnTo>
                      <a:lnTo>
                        <a:pt x="112" y="25"/>
                      </a:lnTo>
                      <a:lnTo>
                        <a:pt x="104" y="19"/>
                      </a:lnTo>
                      <a:lnTo>
                        <a:pt x="95" y="17"/>
                      </a:lnTo>
                      <a:lnTo>
                        <a:pt x="87" y="14"/>
                      </a:lnTo>
                      <a:lnTo>
                        <a:pt x="75" y="11"/>
                      </a:lnTo>
                      <a:lnTo>
                        <a:pt x="66" y="8"/>
                      </a:lnTo>
                      <a:lnTo>
                        <a:pt x="58" y="8"/>
                      </a:lnTo>
                      <a:lnTo>
                        <a:pt x="50" y="5"/>
                      </a:lnTo>
                      <a:lnTo>
                        <a:pt x="37" y="2"/>
                      </a:lnTo>
                      <a:lnTo>
                        <a:pt x="29" y="2"/>
                      </a:lnTo>
                      <a:lnTo>
                        <a:pt x="21" y="2"/>
                      </a:lnTo>
                      <a:lnTo>
                        <a:pt x="8" y="2"/>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38">
                  <a:extLst>
                    <a:ext uri="{FF2B5EF4-FFF2-40B4-BE49-F238E27FC236}">
                      <a16:creationId xmlns:a16="http://schemas.microsoft.com/office/drawing/2014/main" id="{D3B42AEC-A95C-754A-9836-6B64D7A3FA71}"/>
                    </a:ext>
                  </a:extLst>
                </p:cNvPr>
                <p:cNvSpPr>
                  <a:spLocks/>
                </p:cNvSpPr>
                <p:nvPr/>
              </p:nvSpPr>
              <p:spPr bwMode="auto">
                <a:xfrm>
                  <a:off x="1114" y="2033"/>
                  <a:ext cx="199" cy="136"/>
                </a:xfrm>
                <a:custGeom>
                  <a:avLst/>
                  <a:gdLst>
                    <a:gd name="T0" fmla="*/ 54 w 199"/>
                    <a:gd name="T1" fmla="*/ 130 h 136"/>
                    <a:gd name="T2" fmla="*/ 54 w 199"/>
                    <a:gd name="T3" fmla="*/ 121 h 136"/>
                    <a:gd name="T4" fmla="*/ 58 w 199"/>
                    <a:gd name="T5" fmla="*/ 110 h 136"/>
                    <a:gd name="T6" fmla="*/ 62 w 199"/>
                    <a:gd name="T7" fmla="*/ 102 h 136"/>
                    <a:gd name="T8" fmla="*/ 66 w 199"/>
                    <a:gd name="T9" fmla="*/ 93 h 136"/>
                    <a:gd name="T10" fmla="*/ 74 w 199"/>
                    <a:gd name="T11" fmla="*/ 85 h 136"/>
                    <a:gd name="T12" fmla="*/ 83 w 199"/>
                    <a:gd name="T13" fmla="*/ 76 h 136"/>
                    <a:gd name="T14" fmla="*/ 91 w 199"/>
                    <a:gd name="T15" fmla="*/ 70 h 136"/>
                    <a:gd name="T16" fmla="*/ 99 w 199"/>
                    <a:gd name="T17" fmla="*/ 62 h 136"/>
                    <a:gd name="T18" fmla="*/ 112 w 199"/>
                    <a:gd name="T19" fmla="*/ 56 h 136"/>
                    <a:gd name="T20" fmla="*/ 124 w 199"/>
                    <a:gd name="T21" fmla="*/ 51 h 136"/>
                    <a:gd name="T22" fmla="*/ 137 w 199"/>
                    <a:gd name="T23" fmla="*/ 48 h 136"/>
                    <a:gd name="T24" fmla="*/ 149 w 199"/>
                    <a:gd name="T25" fmla="*/ 42 h 136"/>
                    <a:gd name="T26" fmla="*/ 162 w 199"/>
                    <a:gd name="T27" fmla="*/ 39 h 136"/>
                    <a:gd name="T28" fmla="*/ 178 w 199"/>
                    <a:gd name="T29" fmla="*/ 36 h 136"/>
                    <a:gd name="T30" fmla="*/ 191 w 199"/>
                    <a:gd name="T31" fmla="*/ 36 h 136"/>
                    <a:gd name="T32" fmla="*/ 199 w 199"/>
                    <a:gd name="T33" fmla="*/ 0 h 136"/>
                    <a:gd name="T34" fmla="*/ 178 w 199"/>
                    <a:gd name="T35" fmla="*/ 2 h 136"/>
                    <a:gd name="T36" fmla="*/ 157 w 199"/>
                    <a:gd name="T37" fmla="*/ 2 h 136"/>
                    <a:gd name="T38" fmla="*/ 141 w 199"/>
                    <a:gd name="T39" fmla="*/ 8 h 136"/>
                    <a:gd name="T40" fmla="*/ 120 w 199"/>
                    <a:gd name="T41" fmla="*/ 11 h 136"/>
                    <a:gd name="T42" fmla="*/ 104 w 199"/>
                    <a:gd name="T43" fmla="*/ 17 h 136"/>
                    <a:gd name="T44" fmla="*/ 87 w 199"/>
                    <a:gd name="T45" fmla="*/ 25 h 136"/>
                    <a:gd name="T46" fmla="*/ 74 w 199"/>
                    <a:gd name="T47" fmla="*/ 31 h 136"/>
                    <a:gd name="T48" fmla="*/ 58 w 199"/>
                    <a:gd name="T49" fmla="*/ 42 h 136"/>
                    <a:gd name="T50" fmla="*/ 45 w 199"/>
                    <a:gd name="T51" fmla="*/ 51 h 136"/>
                    <a:gd name="T52" fmla="*/ 37 w 199"/>
                    <a:gd name="T53" fmla="*/ 62 h 136"/>
                    <a:gd name="T54" fmla="*/ 25 w 199"/>
                    <a:gd name="T55" fmla="*/ 73 h 136"/>
                    <a:gd name="T56" fmla="*/ 16 w 199"/>
                    <a:gd name="T57" fmla="*/ 85 h 136"/>
                    <a:gd name="T58" fmla="*/ 12 w 199"/>
                    <a:gd name="T59" fmla="*/ 96 h 136"/>
                    <a:gd name="T60" fmla="*/ 4 w 199"/>
                    <a:gd name="T61" fmla="*/ 110 h 136"/>
                    <a:gd name="T62" fmla="*/ 4 w 199"/>
                    <a:gd name="T63" fmla="*/ 121 h 136"/>
                    <a:gd name="T64" fmla="*/ 0 w 199"/>
                    <a:gd name="T65" fmla="*/ 1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54" y="136"/>
                      </a:moveTo>
                      <a:lnTo>
                        <a:pt x="54" y="130"/>
                      </a:lnTo>
                      <a:lnTo>
                        <a:pt x="54" y="127"/>
                      </a:lnTo>
                      <a:lnTo>
                        <a:pt x="54" y="121"/>
                      </a:lnTo>
                      <a:lnTo>
                        <a:pt x="58" y="116"/>
                      </a:lnTo>
                      <a:lnTo>
                        <a:pt x="58" y="110"/>
                      </a:lnTo>
                      <a:lnTo>
                        <a:pt x="62" y="107"/>
                      </a:lnTo>
                      <a:lnTo>
                        <a:pt x="62" y="102"/>
                      </a:lnTo>
                      <a:lnTo>
                        <a:pt x="66" y="99"/>
                      </a:lnTo>
                      <a:lnTo>
                        <a:pt x="66" y="93"/>
                      </a:lnTo>
                      <a:lnTo>
                        <a:pt x="70" y="87"/>
                      </a:lnTo>
                      <a:lnTo>
                        <a:pt x="74" y="85"/>
                      </a:lnTo>
                      <a:lnTo>
                        <a:pt x="79" y="82"/>
                      </a:lnTo>
                      <a:lnTo>
                        <a:pt x="83" y="76"/>
                      </a:lnTo>
                      <a:lnTo>
                        <a:pt x="87" y="73"/>
                      </a:lnTo>
                      <a:lnTo>
                        <a:pt x="91" y="70"/>
                      </a:lnTo>
                      <a:lnTo>
                        <a:pt x="95" y="65"/>
                      </a:lnTo>
                      <a:lnTo>
                        <a:pt x="99" y="62"/>
                      </a:lnTo>
                      <a:lnTo>
                        <a:pt x="108" y="59"/>
                      </a:lnTo>
                      <a:lnTo>
                        <a:pt x="112" y="56"/>
                      </a:lnTo>
                      <a:lnTo>
                        <a:pt x="116" y="53"/>
                      </a:lnTo>
                      <a:lnTo>
                        <a:pt x="124" y="51"/>
                      </a:lnTo>
                      <a:lnTo>
                        <a:pt x="128" y="48"/>
                      </a:lnTo>
                      <a:lnTo>
                        <a:pt x="137" y="48"/>
                      </a:lnTo>
                      <a:lnTo>
                        <a:pt x="141" y="45"/>
                      </a:lnTo>
                      <a:lnTo>
                        <a:pt x="149" y="42"/>
                      </a:lnTo>
                      <a:lnTo>
                        <a:pt x="153" y="42"/>
                      </a:lnTo>
                      <a:lnTo>
                        <a:pt x="162" y="39"/>
                      </a:lnTo>
                      <a:lnTo>
                        <a:pt x="170" y="39"/>
                      </a:lnTo>
                      <a:lnTo>
                        <a:pt x="178" y="36"/>
                      </a:lnTo>
                      <a:lnTo>
                        <a:pt x="182" y="36"/>
                      </a:lnTo>
                      <a:lnTo>
                        <a:pt x="191" y="36"/>
                      </a:lnTo>
                      <a:lnTo>
                        <a:pt x="199" y="36"/>
                      </a:lnTo>
                      <a:lnTo>
                        <a:pt x="199" y="0"/>
                      </a:lnTo>
                      <a:lnTo>
                        <a:pt x="187" y="2"/>
                      </a:lnTo>
                      <a:lnTo>
                        <a:pt x="178" y="2"/>
                      </a:lnTo>
                      <a:lnTo>
                        <a:pt x="170" y="2"/>
                      </a:lnTo>
                      <a:lnTo>
                        <a:pt x="157" y="2"/>
                      </a:lnTo>
                      <a:lnTo>
                        <a:pt x="149" y="5"/>
                      </a:lnTo>
                      <a:lnTo>
                        <a:pt x="141" y="8"/>
                      </a:lnTo>
                      <a:lnTo>
                        <a:pt x="133" y="8"/>
                      </a:lnTo>
                      <a:lnTo>
                        <a:pt x="120" y="11"/>
                      </a:lnTo>
                      <a:lnTo>
                        <a:pt x="112" y="14"/>
                      </a:lnTo>
                      <a:lnTo>
                        <a:pt x="104" y="17"/>
                      </a:lnTo>
                      <a:lnTo>
                        <a:pt x="95" y="19"/>
                      </a:lnTo>
                      <a:lnTo>
                        <a:pt x="87" y="25"/>
                      </a:lnTo>
                      <a:lnTo>
                        <a:pt x="79" y="28"/>
                      </a:lnTo>
                      <a:lnTo>
                        <a:pt x="74" y="31"/>
                      </a:lnTo>
                      <a:lnTo>
                        <a:pt x="66" y="36"/>
                      </a:lnTo>
                      <a:lnTo>
                        <a:pt x="58" y="42"/>
                      </a:lnTo>
                      <a:lnTo>
                        <a:pt x="54" y="45"/>
                      </a:lnTo>
                      <a:lnTo>
                        <a:pt x="45" y="51"/>
                      </a:lnTo>
                      <a:lnTo>
                        <a:pt x="41" y="56"/>
                      </a:lnTo>
                      <a:lnTo>
                        <a:pt x="37" y="62"/>
                      </a:lnTo>
                      <a:lnTo>
                        <a:pt x="29" y="68"/>
                      </a:lnTo>
                      <a:lnTo>
                        <a:pt x="25" y="73"/>
                      </a:lnTo>
                      <a:lnTo>
                        <a:pt x="21" y="79"/>
                      </a:lnTo>
                      <a:lnTo>
                        <a:pt x="16" y="85"/>
                      </a:lnTo>
                      <a:lnTo>
                        <a:pt x="12" y="90"/>
                      </a:lnTo>
                      <a:lnTo>
                        <a:pt x="12" y="96"/>
                      </a:lnTo>
                      <a:lnTo>
                        <a:pt x="8" y="102"/>
                      </a:lnTo>
                      <a:lnTo>
                        <a:pt x="4" y="110"/>
                      </a:lnTo>
                      <a:lnTo>
                        <a:pt x="4" y="116"/>
                      </a:lnTo>
                      <a:lnTo>
                        <a:pt x="4" y="121"/>
                      </a:lnTo>
                      <a:lnTo>
                        <a:pt x="4" y="130"/>
                      </a:lnTo>
                      <a:lnTo>
                        <a:pt x="0" y="136"/>
                      </a:lnTo>
                      <a:lnTo>
                        <a:pt x="5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39">
                  <a:extLst>
                    <a:ext uri="{FF2B5EF4-FFF2-40B4-BE49-F238E27FC236}">
                      <a16:creationId xmlns:a16="http://schemas.microsoft.com/office/drawing/2014/main" id="{620DA0FD-6C00-5A4E-B785-9992CE9124F4}"/>
                    </a:ext>
                  </a:extLst>
                </p:cNvPr>
                <p:cNvSpPr>
                  <a:spLocks/>
                </p:cNvSpPr>
                <p:nvPr/>
              </p:nvSpPr>
              <p:spPr bwMode="auto">
                <a:xfrm>
                  <a:off x="1114" y="2169"/>
                  <a:ext cx="199" cy="133"/>
                </a:xfrm>
                <a:custGeom>
                  <a:avLst/>
                  <a:gdLst>
                    <a:gd name="T0" fmla="*/ 191 w 199"/>
                    <a:gd name="T1" fmla="*/ 99 h 133"/>
                    <a:gd name="T2" fmla="*/ 178 w 199"/>
                    <a:gd name="T3" fmla="*/ 96 h 133"/>
                    <a:gd name="T4" fmla="*/ 162 w 199"/>
                    <a:gd name="T5" fmla="*/ 96 h 133"/>
                    <a:gd name="T6" fmla="*/ 149 w 199"/>
                    <a:gd name="T7" fmla="*/ 93 h 133"/>
                    <a:gd name="T8" fmla="*/ 137 w 199"/>
                    <a:gd name="T9" fmla="*/ 87 h 133"/>
                    <a:gd name="T10" fmla="*/ 124 w 199"/>
                    <a:gd name="T11" fmla="*/ 85 h 133"/>
                    <a:gd name="T12" fmla="*/ 112 w 199"/>
                    <a:gd name="T13" fmla="*/ 79 h 133"/>
                    <a:gd name="T14" fmla="*/ 99 w 199"/>
                    <a:gd name="T15" fmla="*/ 73 h 133"/>
                    <a:gd name="T16" fmla="*/ 91 w 199"/>
                    <a:gd name="T17" fmla="*/ 65 h 133"/>
                    <a:gd name="T18" fmla="*/ 83 w 199"/>
                    <a:gd name="T19" fmla="*/ 59 h 133"/>
                    <a:gd name="T20" fmla="*/ 74 w 199"/>
                    <a:gd name="T21" fmla="*/ 51 h 133"/>
                    <a:gd name="T22" fmla="*/ 66 w 199"/>
                    <a:gd name="T23" fmla="*/ 42 h 133"/>
                    <a:gd name="T24" fmla="*/ 62 w 199"/>
                    <a:gd name="T25" fmla="*/ 34 h 133"/>
                    <a:gd name="T26" fmla="*/ 58 w 199"/>
                    <a:gd name="T27" fmla="*/ 25 h 133"/>
                    <a:gd name="T28" fmla="*/ 54 w 199"/>
                    <a:gd name="T29" fmla="*/ 14 h 133"/>
                    <a:gd name="T30" fmla="*/ 54 w 199"/>
                    <a:gd name="T31" fmla="*/ 5 h 133"/>
                    <a:gd name="T32" fmla="*/ 0 w 199"/>
                    <a:gd name="T33" fmla="*/ 0 h 133"/>
                    <a:gd name="T34" fmla="*/ 4 w 199"/>
                    <a:gd name="T35" fmla="*/ 14 h 133"/>
                    <a:gd name="T36" fmla="*/ 4 w 199"/>
                    <a:gd name="T37" fmla="*/ 28 h 133"/>
                    <a:gd name="T38" fmla="*/ 12 w 199"/>
                    <a:gd name="T39" fmla="*/ 39 h 133"/>
                    <a:gd name="T40" fmla="*/ 16 w 199"/>
                    <a:gd name="T41" fmla="*/ 53 h 133"/>
                    <a:gd name="T42" fmla="*/ 25 w 199"/>
                    <a:gd name="T43" fmla="*/ 65 h 133"/>
                    <a:gd name="T44" fmla="*/ 37 w 199"/>
                    <a:gd name="T45" fmla="*/ 76 h 133"/>
                    <a:gd name="T46" fmla="*/ 45 w 199"/>
                    <a:gd name="T47" fmla="*/ 85 h 133"/>
                    <a:gd name="T48" fmla="*/ 58 w 199"/>
                    <a:gd name="T49" fmla="*/ 96 h 133"/>
                    <a:gd name="T50" fmla="*/ 74 w 199"/>
                    <a:gd name="T51" fmla="*/ 104 h 133"/>
                    <a:gd name="T52" fmla="*/ 87 w 199"/>
                    <a:gd name="T53" fmla="*/ 110 h 133"/>
                    <a:gd name="T54" fmla="*/ 104 w 199"/>
                    <a:gd name="T55" fmla="*/ 119 h 133"/>
                    <a:gd name="T56" fmla="*/ 120 w 199"/>
                    <a:gd name="T57" fmla="*/ 124 h 133"/>
                    <a:gd name="T58" fmla="*/ 141 w 199"/>
                    <a:gd name="T59" fmla="*/ 127 h 133"/>
                    <a:gd name="T60" fmla="*/ 157 w 199"/>
                    <a:gd name="T61" fmla="*/ 130 h 133"/>
                    <a:gd name="T62" fmla="*/ 178 w 199"/>
                    <a:gd name="T63" fmla="*/ 133 h 133"/>
                    <a:gd name="T64" fmla="*/ 199 w 199"/>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199" y="99"/>
                      </a:moveTo>
                      <a:lnTo>
                        <a:pt x="191" y="99"/>
                      </a:lnTo>
                      <a:lnTo>
                        <a:pt x="182" y="99"/>
                      </a:lnTo>
                      <a:lnTo>
                        <a:pt x="178" y="96"/>
                      </a:lnTo>
                      <a:lnTo>
                        <a:pt x="170" y="96"/>
                      </a:lnTo>
                      <a:lnTo>
                        <a:pt x="162" y="96"/>
                      </a:lnTo>
                      <a:lnTo>
                        <a:pt x="153" y="93"/>
                      </a:lnTo>
                      <a:lnTo>
                        <a:pt x="149" y="93"/>
                      </a:lnTo>
                      <a:lnTo>
                        <a:pt x="141" y="90"/>
                      </a:lnTo>
                      <a:lnTo>
                        <a:pt x="137" y="87"/>
                      </a:lnTo>
                      <a:lnTo>
                        <a:pt x="128" y="87"/>
                      </a:lnTo>
                      <a:lnTo>
                        <a:pt x="124" y="85"/>
                      </a:lnTo>
                      <a:lnTo>
                        <a:pt x="116" y="82"/>
                      </a:lnTo>
                      <a:lnTo>
                        <a:pt x="112" y="79"/>
                      </a:lnTo>
                      <a:lnTo>
                        <a:pt x="108" y="76"/>
                      </a:lnTo>
                      <a:lnTo>
                        <a:pt x="99" y="73"/>
                      </a:lnTo>
                      <a:lnTo>
                        <a:pt x="95" y="70"/>
                      </a:lnTo>
                      <a:lnTo>
                        <a:pt x="91" y="65"/>
                      </a:lnTo>
                      <a:lnTo>
                        <a:pt x="87" y="62"/>
                      </a:lnTo>
                      <a:lnTo>
                        <a:pt x="83" y="59"/>
                      </a:lnTo>
                      <a:lnTo>
                        <a:pt x="79" y="56"/>
                      </a:lnTo>
                      <a:lnTo>
                        <a:pt x="74" y="51"/>
                      </a:lnTo>
                      <a:lnTo>
                        <a:pt x="70" y="48"/>
                      </a:lnTo>
                      <a:lnTo>
                        <a:pt x="66" y="42"/>
                      </a:lnTo>
                      <a:lnTo>
                        <a:pt x="66" y="39"/>
                      </a:lnTo>
                      <a:lnTo>
                        <a:pt x="62" y="34"/>
                      </a:lnTo>
                      <a:lnTo>
                        <a:pt x="62" y="28"/>
                      </a:lnTo>
                      <a:lnTo>
                        <a:pt x="58" y="25"/>
                      </a:lnTo>
                      <a:lnTo>
                        <a:pt x="58" y="19"/>
                      </a:lnTo>
                      <a:lnTo>
                        <a:pt x="54" y="14"/>
                      </a:lnTo>
                      <a:lnTo>
                        <a:pt x="54" y="11"/>
                      </a:lnTo>
                      <a:lnTo>
                        <a:pt x="54" y="5"/>
                      </a:lnTo>
                      <a:lnTo>
                        <a:pt x="54" y="0"/>
                      </a:lnTo>
                      <a:lnTo>
                        <a:pt x="0" y="0"/>
                      </a:lnTo>
                      <a:lnTo>
                        <a:pt x="4" y="8"/>
                      </a:lnTo>
                      <a:lnTo>
                        <a:pt x="4" y="14"/>
                      </a:lnTo>
                      <a:lnTo>
                        <a:pt x="4" y="19"/>
                      </a:lnTo>
                      <a:lnTo>
                        <a:pt x="4" y="28"/>
                      </a:lnTo>
                      <a:lnTo>
                        <a:pt x="8" y="34"/>
                      </a:lnTo>
                      <a:lnTo>
                        <a:pt x="12" y="39"/>
                      </a:lnTo>
                      <a:lnTo>
                        <a:pt x="12" y="45"/>
                      </a:lnTo>
                      <a:lnTo>
                        <a:pt x="16" y="53"/>
                      </a:lnTo>
                      <a:lnTo>
                        <a:pt x="21" y="59"/>
                      </a:lnTo>
                      <a:lnTo>
                        <a:pt x="25" y="65"/>
                      </a:lnTo>
                      <a:lnTo>
                        <a:pt x="29" y="70"/>
                      </a:lnTo>
                      <a:lnTo>
                        <a:pt x="37" y="76"/>
                      </a:lnTo>
                      <a:lnTo>
                        <a:pt x="41" y="79"/>
                      </a:lnTo>
                      <a:lnTo>
                        <a:pt x="45" y="85"/>
                      </a:lnTo>
                      <a:lnTo>
                        <a:pt x="54" y="90"/>
                      </a:lnTo>
                      <a:lnTo>
                        <a:pt x="58" y="96"/>
                      </a:lnTo>
                      <a:lnTo>
                        <a:pt x="66" y="99"/>
                      </a:lnTo>
                      <a:lnTo>
                        <a:pt x="74" y="104"/>
                      </a:lnTo>
                      <a:lnTo>
                        <a:pt x="79" y="107"/>
                      </a:lnTo>
                      <a:lnTo>
                        <a:pt x="87" y="110"/>
                      </a:lnTo>
                      <a:lnTo>
                        <a:pt x="95" y="116"/>
                      </a:lnTo>
                      <a:lnTo>
                        <a:pt x="104" y="119"/>
                      </a:lnTo>
                      <a:lnTo>
                        <a:pt x="112" y="121"/>
                      </a:lnTo>
                      <a:lnTo>
                        <a:pt x="120" y="124"/>
                      </a:lnTo>
                      <a:lnTo>
                        <a:pt x="133" y="124"/>
                      </a:lnTo>
                      <a:lnTo>
                        <a:pt x="141" y="127"/>
                      </a:lnTo>
                      <a:lnTo>
                        <a:pt x="149" y="130"/>
                      </a:lnTo>
                      <a:lnTo>
                        <a:pt x="157" y="130"/>
                      </a:lnTo>
                      <a:lnTo>
                        <a:pt x="170" y="133"/>
                      </a:lnTo>
                      <a:lnTo>
                        <a:pt x="178" y="133"/>
                      </a:lnTo>
                      <a:lnTo>
                        <a:pt x="187" y="133"/>
                      </a:lnTo>
                      <a:lnTo>
                        <a:pt x="199" y="133"/>
                      </a:lnTo>
                      <a:lnTo>
                        <a:pt x="1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40">
                  <a:extLst>
                    <a:ext uri="{FF2B5EF4-FFF2-40B4-BE49-F238E27FC236}">
                      <a16:creationId xmlns:a16="http://schemas.microsoft.com/office/drawing/2014/main" id="{4B89725B-D677-2B4F-A31B-C0FCADD685DC}"/>
                    </a:ext>
                  </a:extLst>
                </p:cNvPr>
                <p:cNvSpPr>
                  <a:spLocks/>
                </p:cNvSpPr>
                <p:nvPr/>
              </p:nvSpPr>
              <p:spPr bwMode="auto">
                <a:xfrm>
                  <a:off x="1807" y="2052"/>
                  <a:ext cx="344" cy="233"/>
                </a:xfrm>
                <a:custGeom>
                  <a:avLst/>
                  <a:gdLst>
                    <a:gd name="T0" fmla="*/ 153 w 344"/>
                    <a:gd name="T1" fmla="*/ 233 h 233"/>
                    <a:gd name="T2" fmla="*/ 129 w 344"/>
                    <a:gd name="T3" fmla="*/ 230 h 233"/>
                    <a:gd name="T4" fmla="*/ 104 w 344"/>
                    <a:gd name="T5" fmla="*/ 224 h 233"/>
                    <a:gd name="T6" fmla="*/ 83 w 344"/>
                    <a:gd name="T7" fmla="*/ 216 h 233"/>
                    <a:gd name="T8" fmla="*/ 62 w 344"/>
                    <a:gd name="T9" fmla="*/ 207 h 233"/>
                    <a:gd name="T10" fmla="*/ 46 w 344"/>
                    <a:gd name="T11" fmla="*/ 196 h 233"/>
                    <a:gd name="T12" fmla="*/ 29 w 344"/>
                    <a:gd name="T13" fmla="*/ 182 h 233"/>
                    <a:gd name="T14" fmla="*/ 16 w 344"/>
                    <a:gd name="T15" fmla="*/ 168 h 233"/>
                    <a:gd name="T16" fmla="*/ 8 w 344"/>
                    <a:gd name="T17" fmla="*/ 151 h 233"/>
                    <a:gd name="T18" fmla="*/ 0 w 344"/>
                    <a:gd name="T19" fmla="*/ 134 h 233"/>
                    <a:gd name="T20" fmla="*/ 0 w 344"/>
                    <a:gd name="T21" fmla="*/ 117 h 233"/>
                    <a:gd name="T22" fmla="*/ 0 w 344"/>
                    <a:gd name="T23" fmla="*/ 100 h 233"/>
                    <a:gd name="T24" fmla="*/ 8 w 344"/>
                    <a:gd name="T25" fmla="*/ 83 h 233"/>
                    <a:gd name="T26" fmla="*/ 16 w 344"/>
                    <a:gd name="T27" fmla="*/ 66 h 233"/>
                    <a:gd name="T28" fmla="*/ 29 w 344"/>
                    <a:gd name="T29" fmla="*/ 51 h 233"/>
                    <a:gd name="T30" fmla="*/ 46 w 344"/>
                    <a:gd name="T31" fmla="*/ 37 h 233"/>
                    <a:gd name="T32" fmla="*/ 62 w 344"/>
                    <a:gd name="T33" fmla="*/ 26 h 233"/>
                    <a:gd name="T34" fmla="*/ 83 w 344"/>
                    <a:gd name="T35" fmla="*/ 17 h 233"/>
                    <a:gd name="T36" fmla="*/ 104 w 344"/>
                    <a:gd name="T37" fmla="*/ 9 h 233"/>
                    <a:gd name="T38" fmla="*/ 129 w 344"/>
                    <a:gd name="T39" fmla="*/ 3 h 233"/>
                    <a:gd name="T40" fmla="*/ 153 w 344"/>
                    <a:gd name="T41" fmla="*/ 0 h 233"/>
                    <a:gd name="T42" fmla="*/ 178 w 344"/>
                    <a:gd name="T43" fmla="*/ 0 h 233"/>
                    <a:gd name="T44" fmla="*/ 203 w 344"/>
                    <a:gd name="T45" fmla="*/ 3 h 233"/>
                    <a:gd name="T46" fmla="*/ 228 w 344"/>
                    <a:gd name="T47" fmla="*/ 6 h 233"/>
                    <a:gd name="T48" fmla="*/ 253 w 344"/>
                    <a:gd name="T49" fmla="*/ 15 h 233"/>
                    <a:gd name="T50" fmla="*/ 274 w 344"/>
                    <a:gd name="T51" fmla="*/ 23 h 233"/>
                    <a:gd name="T52" fmla="*/ 290 w 344"/>
                    <a:gd name="T53" fmla="*/ 34 h 233"/>
                    <a:gd name="T54" fmla="*/ 307 w 344"/>
                    <a:gd name="T55" fmla="*/ 46 h 233"/>
                    <a:gd name="T56" fmla="*/ 324 w 344"/>
                    <a:gd name="T57" fmla="*/ 60 h 233"/>
                    <a:gd name="T58" fmla="*/ 332 w 344"/>
                    <a:gd name="T59" fmla="*/ 77 h 233"/>
                    <a:gd name="T60" fmla="*/ 340 w 344"/>
                    <a:gd name="T61" fmla="*/ 94 h 233"/>
                    <a:gd name="T62" fmla="*/ 344 w 344"/>
                    <a:gd name="T63" fmla="*/ 111 h 233"/>
                    <a:gd name="T64" fmla="*/ 340 w 344"/>
                    <a:gd name="T65" fmla="*/ 128 h 233"/>
                    <a:gd name="T66" fmla="*/ 336 w 344"/>
                    <a:gd name="T67" fmla="*/ 145 h 233"/>
                    <a:gd name="T68" fmla="*/ 328 w 344"/>
                    <a:gd name="T69" fmla="*/ 162 h 233"/>
                    <a:gd name="T70" fmla="*/ 319 w 344"/>
                    <a:gd name="T71" fmla="*/ 176 h 233"/>
                    <a:gd name="T72" fmla="*/ 303 w 344"/>
                    <a:gd name="T73" fmla="*/ 190 h 233"/>
                    <a:gd name="T74" fmla="*/ 286 w 344"/>
                    <a:gd name="T75" fmla="*/ 202 h 233"/>
                    <a:gd name="T76" fmla="*/ 265 w 344"/>
                    <a:gd name="T77" fmla="*/ 213 h 233"/>
                    <a:gd name="T78" fmla="*/ 245 w 344"/>
                    <a:gd name="T79" fmla="*/ 221 h 233"/>
                    <a:gd name="T80" fmla="*/ 220 w 344"/>
                    <a:gd name="T81" fmla="*/ 227 h 233"/>
                    <a:gd name="T82" fmla="*/ 195 w 344"/>
                    <a:gd name="T83" fmla="*/ 233 h 233"/>
                    <a:gd name="T84" fmla="*/ 170 w 344"/>
                    <a:gd name="T85" fmla="*/ 233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4" h="233">
                      <a:moveTo>
                        <a:pt x="170" y="233"/>
                      </a:moveTo>
                      <a:lnTo>
                        <a:pt x="162" y="233"/>
                      </a:lnTo>
                      <a:lnTo>
                        <a:pt x="153" y="233"/>
                      </a:lnTo>
                      <a:lnTo>
                        <a:pt x="145" y="233"/>
                      </a:lnTo>
                      <a:lnTo>
                        <a:pt x="137" y="230"/>
                      </a:lnTo>
                      <a:lnTo>
                        <a:pt x="129" y="230"/>
                      </a:lnTo>
                      <a:lnTo>
                        <a:pt x="120" y="227"/>
                      </a:lnTo>
                      <a:lnTo>
                        <a:pt x="112" y="227"/>
                      </a:lnTo>
                      <a:lnTo>
                        <a:pt x="104" y="224"/>
                      </a:lnTo>
                      <a:lnTo>
                        <a:pt x="95" y="221"/>
                      </a:lnTo>
                      <a:lnTo>
                        <a:pt x="91" y="219"/>
                      </a:lnTo>
                      <a:lnTo>
                        <a:pt x="83" y="216"/>
                      </a:lnTo>
                      <a:lnTo>
                        <a:pt x="75" y="213"/>
                      </a:lnTo>
                      <a:lnTo>
                        <a:pt x="70" y="210"/>
                      </a:lnTo>
                      <a:lnTo>
                        <a:pt x="62" y="207"/>
                      </a:lnTo>
                      <a:lnTo>
                        <a:pt x="54" y="202"/>
                      </a:lnTo>
                      <a:lnTo>
                        <a:pt x="50" y="199"/>
                      </a:lnTo>
                      <a:lnTo>
                        <a:pt x="46" y="196"/>
                      </a:lnTo>
                      <a:lnTo>
                        <a:pt x="37" y="190"/>
                      </a:lnTo>
                      <a:lnTo>
                        <a:pt x="33" y="187"/>
                      </a:lnTo>
                      <a:lnTo>
                        <a:pt x="29" y="182"/>
                      </a:lnTo>
                      <a:lnTo>
                        <a:pt x="25" y="176"/>
                      </a:lnTo>
                      <a:lnTo>
                        <a:pt x="21" y="173"/>
                      </a:lnTo>
                      <a:lnTo>
                        <a:pt x="16" y="168"/>
                      </a:lnTo>
                      <a:lnTo>
                        <a:pt x="12" y="162"/>
                      </a:lnTo>
                      <a:lnTo>
                        <a:pt x="12" y="156"/>
                      </a:lnTo>
                      <a:lnTo>
                        <a:pt x="8" y="151"/>
                      </a:lnTo>
                      <a:lnTo>
                        <a:pt x="4" y="145"/>
                      </a:lnTo>
                      <a:lnTo>
                        <a:pt x="4" y="139"/>
                      </a:lnTo>
                      <a:lnTo>
                        <a:pt x="0" y="134"/>
                      </a:lnTo>
                      <a:lnTo>
                        <a:pt x="0" y="128"/>
                      </a:lnTo>
                      <a:lnTo>
                        <a:pt x="0" y="122"/>
                      </a:lnTo>
                      <a:lnTo>
                        <a:pt x="0" y="117"/>
                      </a:lnTo>
                      <a:lnTo>
                        <a:pt x="0" y="111"/>
                      </a:lnTo>
                      <a:lnTo>
                        <a:pt x="0" y="105"/>
                      </a:lnTo>
                      <a:lnTo>
                        <a:pt x="0" y="100"/>
                      </a:lnTo>
                      <a:lnTo>
                        <a:pt x="4" y="94"/>
                      </a:lnTo>
                      <a:lnTo>
                        <a:pt x="4" y="88"/>
                      </a:lnTo>
                      <a:lnTo>
                        <a:pt x="8" y="83"/>
                      </a:lnTo>
                      <a:lnTo>
                        <a:pt x="12" y="77"/>
                      </a:lnTo>
                      <a:lnTo>
                        <a:pt x="12" y="71"/>
                      </a:lnTo>
                      <a:lnTo>
                        <a:pt x="16" y="66"/>
                      </a:lnTo>
                      <a:lnTo>
                        <a:pt x="21" y="60"/>
                      </a:lnTo>
                      <a:lnTo>
                        <a:pt x="25" y="57"/>
                      </a:lnTo>
                      <a:lnTo>
                        <a:pt x="29" y="51"/>
                      </a:lnTo>
                      <a:lnTo>
                        <a:pt x="33" y="46"/>
                      </a:lnTo>
                      <a:lnTo>
                        <a:pt x="37" y="43"/>
                      </a:lnTo>
                      <a:lnTo>
                        <a:pt x="46" y="37"/>
                      </a:lnTo>
                      <a:lnTo>
                        <a:pt x="50" y="34"/>
                      </a:lnTo>
                      <a:lnTo>
                        <a:pt x="54" y="32"/>
                      </a:lnTo>
                      <a:lnTo>
                        <a:pt x="62" y="26"/>
                      </a:lnTo>
                      <a:lnTo>
                        <a:pt x="70" y="23"/>
                      </a:lnTo>
                      <a:lnTo>
                        <a:pt x="75" y="20"/>
                      </a:lnTo>
                      <a:lnTo>
                        <a:pt x="83" y="17"/>
                      </a:lnTo>
                      <a:lnTo>
                        <a:pt x="91" y="15"/>
                      </a:lnTo>
                      <a:lnTo>
                        <a:pt x="95" y="12"/>
                      </a:lnTo>
                      <a:lnTo>
                        <a:pt x="104" y="9"/>
                      </a:lnTo>
                      <a:lnTo>
                        <a:pt x="112" y="6"/>
                      </a:lnTo>
                      <a:lnTo>
                        <a:pt x="120" y="6"/>
                      </a:lnTo>
                      <a:lnTo>
                        <a:pt x="129" y="3"/>
                      </a:lnTo>
                      <a:lnTo>
                        <a:pt x="137" y="3"/>
                      </a:lnTo>
                      <a:lnTo>
                        <a:pt x="145" y="0"/>
                      </a:lnTo>
                      <a:lnTo>
                        <a:pt x="153" y="0"/>
                      </a:lnTo>
                      <a:lnTo>
                        <a:pt x="162" y="0"/>
                      </a:lnTo>
                      <a:lnTo>
                        <a:pt x="170" y="0"/>
                      </a:lnTo>
                      <a:lnTo>
                        <a:pt x="178" y="0"/>
                      </a:lnTo>
                      <a:lnTo>
                        <a:pt x="187" y="0"/>
                      </a:lnTo>
                      <a:lnTo>
                        <a:pt x="195" y="0"/>
                      </a:lnTo>
                      <a:lnTo>
                        <a:pt x="203" y="3"/>
                      </a:lnTo>
                      <a:lnTo>
                        <a:pt x="212" y="3"/>
                      </a:lnTo>
                      <a:lnTo>
                        <a:pt x="220" y="6"/>
                      </a:lnTo>
                      <a:lnTo>
                        <a:pt x="228" y="6"/>
                      </a:lnTo>
                      <a:lnTo>
                        <a:pt x="236" y="9"/>
                      </a:lnTo>
                      <a:lnTo>
                        <a:pt x="245" y="12"/>
                      </a:lnTo>
                      <a:lnTo>
                        <a:pt x="253" y="15"/>
                      </a:lnTo>
                      <a:lnTo>
                        <a:pt x="261" y="17"/>
                      </a:lnTo>
                      <a:lnTo>
                        <a:pt x="265" y="20"/>
                      </a:lnTo>
                      <a:lnTo>
                        <a:pt x="274" y="23"/>
                      </a:lnTo>
                      <a:lnTo>
                        <a:pt x="278" y="26"/>
                      </a:lnTo>
                      <a:lnTo>
                        <a:pt x="286" y="32"/>
                      </a:lnTo>
                      <a:lnTo>
                        <a:pt x="290" y="34"/>
                      </a:lnTo>
                      <a:lnTo>
                        <a:pt x="299" y="37"/>
                      </a:lnTo>
                      <a:lnTo>
                        <a:pt x="303" y="43"/>
                      </a:lnTo>
                      <a:lnTo>
                        <a:pt x="307" y="46"/>
                      </a:lnTo>
                      <a:lnTo>
                        <a:pt x="311" y="51"/>
                      </a:lnTo>
                      <a:lnTo>
                        <a:pt x="319" y="57"/>
                      </a:lnTo>
                      <a:lnTo>
                        <a:pt x="324" y="60"/>
                      </a:lnTo>
                      <a:lnTo>
                        <a:pt x="324" y="66"/>
                      </a:lnTo>
                      <a:lnTo>
                        <a:pt x="328" y="71"/>
                      </a:lnTo>
                      <a:lnTo>
                        <a:pt x="332" y="77"/>
                      </a:lnTo>
                      <a:lnTo>
                        <a:pt x="336" y="83"/>
                      </a:lnTo>
                      <a:lnTo>
                        <a:pt x="336" y="88"/>
                      </a:lnTo>
                      <a:lnTo>
                        <a:pt x="340" y="94"/>
                      </a:lnTo>
                      <a:lnTo>
                        <a:pt x="340" y="100"/>
                      </a:lnTo>
                      <a:lnTo>
                        <a:pt x="340" y="105"/>
                      </a:lnTo>
                      <a:lnTo>
                        <a:pt x="344" y="111"/>
                      </a:lnTo>
                      <a:lnTo>
                        <a:pt x="344" y="117"/>
                      </a:lnTo>
                      <a:lnTo>
                        <a:pt x="344" y="122"/>
                      </a:lnTo>
                      <a:lnTo>
                        <a:pt x="340" y="128"/>
                      </a:lnTo>
                      <a:lnTo>
                        <a:pt x="340" y="134"/>
                      </a:lnTo>
                      <a:lnTo>
                        <a:pt x="340" y="139"/>
                      </a:lnTo>
                      <a:lnTo>
                        <a:pt x="336" y="145"/>
                      </a:lnTo>
                      <a:lnTo>
                        <a:pt x="336" y="151"/>
                      </a:lnTo>
                      <a:lnTo>
                        <a:pt x="332" y="156"/>
                      </a:lnTo>
                      <a:lnTo>
                        <a:pt x="328" y="162"/>
                      </a:lnTo>
                      <a:lnTo>
                        <a:pt x="324" y="168"/>
                      </a:lnTo>
                      <a:lnTo>
                        <a:pt x="324" y="173"/>
                      </a:lnTo>
                      <a:lnTo>
                        <a:pt x="319" y="176"/>
                      </a:lnTo>
                      <a:lnTo>
                        <a:pt x="311" y="182"/>
                      </a:lnTo>
                      <a:lnTo>
                        <a:pt x="307" y="187"/>
                      </a:lnTo>
                      <a:lnTo>
                        <a:pt x="303" y="190"/>
                      </a:lnTo>
                      <a:lnTo>
                        <a:pt x="299" y="196"/>
                      </a:lnTo>
                      <a:lnTo>
                        <a:pt x="290" y="199"/>
                      </a:lnTo>
                      <a:lnTo>
                        <a:pt x="286" y="202"/>
                      </a:lnTo>
                      <a:lnTo>
                        <a:pt x="278" y="207"/>
                      </a:lnTo>
                      <a:lnTo>
                        <a:pt x="274" y="210"/>
                      </a:lnTo>
                      <a:lnTo>
                        <a:pt x="265" y="213"/>
                      </a:lnTo>
                      <a:lnTo>
                        <a:pt x="261" y="216"/>
                      </a:lnTo>
                      <a:lnTo>
                        <a:pt x="253" y="219"/>
                      </a:lnTo>
                      <a:lnTo>
                        <a:pt x="245" y="221"/>
                      </a:lnTo>
                      <a:lnTo>
                        <a:pt x="236" y="224"/>
                      </a:lnTo>
                      <a:lnTo>
                        <a:pt x="228" y="227"/>
                      </a:lnTo>
                      <a:lnTo>
                        <a:pt x="220" y="227"/>
                      </a:lnTo>
                      <a:lnTo>
                        <a:pt x="212" y="230"/>
                      </a:lnTo>
                      <a:lnTo>
                        <a:pt x="203" y="230"/>
                      </a:lnTo>
                      <a:lnTo>
                        <a:pt x="195" y="233"/>
                      </a:lnTo>
                      <a:lnTo>
                        <a:pt x="187" y="233"/>
                      </a:lnTo>
                      <a:lnTo>
                        <a:pt x="178" y="233"/>
                      </a:lnTo>
                      <a:lnTo>
                        <a:pt x="170"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41">
                  <a:extLst>
                    <a:ext uri="{FF2B5EF4-FFF2-40B4-BE49-F238E27FC236}">
                      <a16:creationId xmlns:a16="http://schemas.microsoft.com/office/drawing/2014/main" id="{07D78AEE-70E4-4342-A279-6B6FD9437C36}"/>
                    </a:ext>
                  </a:extLst>
                </p:cNvPr>
                <p:cNvSpPr>
                  <a:spLocks/>
                </p:cNvSpPr>
                <p:nvPr/>
              </p:nvSpPr>
              <p:spPr bwMode="auto">
                <a:xfrm>
                  <a:off x="1782" y="2169"/>
                  <a:ext cx="195" cy="133"/>
                </a:xfrm>
                <a:custGeom>
                  <a:avLst/>
                  <a:gdLst>
                    <a:gd name="T0" fmla="*/ 0 w 195"/>
                    <a:gd name="T1" fmla="*/ 8 h 133"/>
                    <a:gd name="T2" fmla="*/ 0 w 195"/>
                    <a:gd name="T3" fmla="*/ 19 h 133"/>
                    <a:gd name="T4" fmla="*/ 4 w 195"/>
                    <a:gd name="T5" fmla="*/ 34 h 133"/>
                    <a:gd name="T6" fmla="*/ 12 w 195"/>
                    <a:gd name="T7" fmla="*/ 45 h 133"/>
                    <a:gd name="T8" fmla="*/ 17 w 195"/>
                    <a:gd name="T9" fmla="*/ 59 h 133"/>
                    <a:gd name="T10" fmla="*/ 29 w 195"/>
                    <a:gd name="T11" fmla="*/ 70 h 133"/>
                    <a:gd name="T12" fmla="*/ 37 w 195"/>
                    <a:gd name="T13" fmla="*/ 79 h 133"/>
                    <a:gd name="T14" fmla="*/ 50 w 195"/>
                    <a:gd name="T15" fmla="*/ 90 h 133"/>
                    <a:gd name="T16" fmla="*/ 62 w 195"/>
                    <a:gd name="T17" fmla="*/ 99 h 133"/>
                    <a:gd name="T18" fmla="*/ 79 w 195"/>
                    <a:gd name="T19" fmla="*/ 107 h 133"/>
                    <a:gd name="T20" fmla="*/ 95 w 195"/>
                    <a:gd name="T21" fmla="*/ 116 h 133"/>
                    <a:gd name="T22" fmla="*/ 112 w 195"/>
                    <a:gd name="T23" fmla="*/ 121 h 133"/>
                    <a:gd name="T24" fmla="*/ 129 w 195"/>
                    <a:gd name="T25" fmla="*/ 124 h 133"/>
                    <a:gd name="T26" fmla="*/ 145 w 195"/>
                    <a:gd name="T27" fmla="*/ 130 h 133"/>
                    <a:gd name="T28" fmla="*/ 166 w 195"/>
                    <a:gd name="T29" fmla="*/ 133 h 133"/>
                    <a:gd name="T30" fmla="*/ 187 w 195"/>
                    <a:gd name="T31" fmla="*/ 133 h 133"/>
                    <a:gd name="T32" fmla="*/ 195 w 195"/>
                    <a:gd name="T33" fmla="*/ 99 h 133"/>
                    <a:gd name="T34" fmla="*/ 183 w 195"/>
                    <a:gd name="T35" fmla="*/ 99 h 133"/>
                    <a:gd name="T36" fmla="*/ 166 w 195"/>
                    <a:gd name="T37" fmla="*/ 96 h 133"/>
                    <a:gd name="T38" fmla="*/ 154 w 195"/>
                    <a:gd name="T39" fmla="*/ 93 h 133"/>
                    <a:gd name="T40" fmla="*/ 141 w 195"/>
                    <a:gd name="T41" fmla="*/ 90 h 133"/>
                    <a:gd name="T42" fmla="*/ 124 w 195"/>
                    <a:gd name="T43" fmla="*/ 87 h 133"/>
                    <a:gd name="T44" fmla="*/ 116 w 195"/>
                    <a:gd name="T45" fmla="*/ 82 h 133"/>
                    <a:gd name="T46" fmla="*/ 104 w 195"/>
                    <a:gd name="T47" fmla="*/ 76 h 133"/>
                    <a:gd name="T48" fmla="*/ 91 w 195"/>
                    <a:gd name="T49" fmla="*/ 70 h 133"/>
                    <a:gd name="T50" fmla="*/ 83 w 195"/>
                    <a:gd name="T51" fmla="*/ 62 h 133"/>
                    <a:gd name="T52" fmla="*/ 75 w 195"/>
                    <a:gd name="T53" fmla="*/ 56 h 133"/>
                    <a:gd name="T54" fmla="*/ 66 w 195"/>
                    <a:gd name="T55" fmla="*/ 48 h 133"/>
                    <a:gd name="T56" fmla="*/ 62 w 195"/>
                    <a:gd name="T57" fmla="*/ 39 h 133"/>
                    <a:gd name="T58" fmla="*/ 58 w 195"/>
                    <a:gd name="T59" fmla="*/ 28 h 133"/>
                    <a:gd name="T60" fmla="*/ 54 w 195"/>
                    <a:gd name="T61" fmla="*/ 19 h 133"/>
                    <a:gd name="T62" fmla="*/ 50 w 195"/>
                    <a:gd name="T63" fmla="*/ 11 h 133"/>
                    <a:gd name="T64" fmla="*/ 50 w 195"/>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 h="133">
                      <a:moveTo>
                        <a:pt x="0" y="0"/>
                      </a:moveTo>
                      <a:lnTo>
                        <a:pt x="0" y="8"/>
                      </a:lnTo>
                      <a:lnTo>
                        <a:pt x="0" y="14"/>
                      </a:lnTo>
                      <a:lnTo>
                        <a:pt x="0" y="19"/>
                      </a:lnTo>
                      <a:lnTo>
                        <a:pt x="4" y="28"/>
                      </a:lnTo>
                      <a:lnTo>
                        <a:pt x="4" y="34"/>
                      </a:lnTo>
                      <a:lnTo>
                        <a:pt x="8" y="39"/>
                      </a:lnTo>
                      <a:lnTo>
                        <a:pt x="12" y="45"/>
                      </a:lnTo>
                      <a:lnTo>
                        <a:pt x="12" y="53"/>
                      </a:lnTo>
                      <a:lnTo>
                        <a:pt x="17" y="59"/>
                      </a:lnTo>
                      <a:lnTo>
                        <a:pt x="21" y="65"/>
                      </a:lnTo>
                      <a:lnTo>
                        <a:pt x="29" y="70"/>
                      </a:lnTo>
                      <a:lnTo>
                        <a:pt x="33" y="76"/>
                      </a:lnTo>
                      <a:lnTo>
                        <a:pt x="37" y="79"/>
                      </a:lnTo>
                      <a:lnTo>
                        <a:pt x="46" y="85"/>
                      </a:lnTo>
                      <a:lnTo>
                        <a:pt x="50" y="90"/>
                      </a:lnTo>
                      <a:lnTo>
                        <a:pt x="58" y="96"/>
                      </a:lnTo>
                      <a:lnTo>
                        <a:pt x="62" y="99"/>
                      </a:lnTo>
                      <a:lnTo>
                        <a:pt x="71" y="104"/>
                      </a:lnTo>
                      <a:lnTo>
                        <a:pt x="79" y="107"/>
                      </a:lnTo>
                      <a:lnTo>
                        <a:pt x="87" y="110"/>
                      </a:lnTo>
                      <a:lnTo>
                        <a:pt x="95" y="116"/>
                      </a:lnTo>
                      <a:lnTo>
                        <a:pt x="104" y="119"/>
                      </a:lnTo>
                      <a:lnTo>
                        <a:pt x="112" y="121"/>
                      </a:lnTo>
                      <a:lnTo>
                        <a:pt x="120" y="124"/>
                      </a:lnTo>
                      <a:lnTo>
                        <a:pt x="129" y="124"/>
                      </a:lnTo>
                      <a:lnTo>
                        <a:pt x="137" y="127"/>
                      </a:lnTo>
                      <a:lnTo>
                        <a:pt x="145" y="130"/>
                      </a:lnTo>
                      <a:lnTo>
                        <a:pt x="158" y="130"/>
                      </a:lnTo>
                      <a:lnTo>
                        <a:pt x="166" y="133"/>
                      </a:lnTo>
                      <a:lnTo>
                        <a:pt x="174" y="133"/>
                      </a:lnTo>
                      <a:lnTo>
                        <a:pt x="187" y="133"/>
                      </a:lnTo>
                      <a:lnTo>
                        <a:pt x="195" y="133"/>
                      </a:lnTo>
                      <a:lnTo>
                        <a:pt x="195" y="99"/>
                      </a:lnTo>
                      <a:lnTo>
                        <a:pt x="187" y="99"/>
                      </a:lnTo>
                      <a:lnTo>
                        <a:pt x="183" y="99"/>
                      </a:lnTo>
                      <a:lnTo>
                        <a:pt x="174" y="96"/>
                      </a:lnTo>
                      <a:lnTo>
                        <a:pt x="166" y="96"/>
                      </a:lnTo>
                      <a:lnTo>
                        <a:pt x="158" y="96"/>
                      </a:lnTo>
                      <a:lnTo>
                        <a:pt x="154" y="93"/>
                      </a:lnTo>
                      <a:lnTo>
                        <a:pt x="145" y="93"/>
                      </a:lnTo>
                      <a:lnTo>
                        <a:pt x="141" y="90"/>
                      </a:lnTo>
                      <a:lnTo>
                        <a:pt x="133" y="87"/>
                      </a:lnTo>
                      <a:lnTo>
                        <a:pt x="124" y="87"/>
                      </a:lnTo>
                      <a:lnTo>
                        <a:pt x="120" y="85"/>
                      </a:lnTo>
                      <a:lnTo>
                        <a:pt x="116" y="82"/>
                      </a:lnTo>
                      <a:lnTo>
                        <a:pt x="108" y="79"/>
                      </a:lnTo>
                      <a:lnTo>
                        <a:pt x="104" y="76"/>
                      </a:lnTo>
                      <a:lnTo>
                        <a:pt x="100" y="73"/>
                      </a:lnTo>
                      <a:lnTo>
                        <a:pt x="91" y="70"/>
                      </a:lnTo>
                      <a:lnTo>
                        <a:pt x="87" y="65"/>
                      </a:lnTo>
                      <a:lnTo>
                        <a:pt x="83" y="62"/>
                      </a:lnTo>
                      <a:lnTo>
                        <a:pt x="79" y="59"/>
                      </a:lnTo>
                      <a:lnTo>
                        <a:pt x="75" y="56"/>
                      </a:lnTo>
                      <a:lnTo>
                        <a:pt x="71" y="51"/>
                      </a:lnTo>
                      <a:lnTo>
                        <a:pt x="66" y="48"/>
                      </a:lnTo>
                      <a:lnTo>
                        <a:pt x="66" y="42"/>
                      </a:lnTo>
                      <a:lnTo>
                        <a:pt x="62" y="39"/>
                      </a:lnTo>
                      <a:lnTo>
                        <a:pt x="58" y="34"/>
                      </a:lnTo>
                      <a:lnTo>
                        <a:pt x="58" y="28"/>
                      </a:lnTo>
                      <a:lnTo>
                        <a:pt x="54" y="25"/>
                      </a:lnTo>
                      <a:lnTo>
                        <a:pt x="54" y="19"/>
                      </a:lnTo>
                      <a:lnTo>
                        <a:pt x="54" y="14"/>
                      </a:lnTo>
                      <a:lnTo>
                        <a:pt x="50" y="11"/>
                      </a:lnTo>
                      <a:lnTo>
                        <a:pt x="50" y="5"/>
                      </a:lnTo>
                      <a:lnTo>
                        <a:pt x="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42">
                  <a:extLst>
                    <a:ext uri="{FF2B5EF4-FFF2-40B4-BE49-F238E27FC236}">
                      <a16:creationId xmlns:a16="http://schemas.microsoft.com/office/drawing/2014/main" id="{1303B73B-C5BB-184A-A3F9-73D6F7F083D9}"/>
                    </a:ext>
                  </a:extLst>
                </p:cNvPr>
                <p:cNvSpPr>
                  <a:spLocks/>
                </p:cNvSpPr>
                <p:nvPr/>
              </p:nvSpPr>
              <p:spPr bwMode="auto">
                <a:xfrm>
                  <a:off x="1782" y="2033"/>
                  <a:ext cx="195" cy="136"/>
                </a:xfrm>
                <a:custGeom>
                  <a:avLst/>
                  <a:gdLst>
                    <a:gd name="T0" fmla="*/ 187 w 195"/>
                    <a:gd name="T1" fmla="*/ 2 h 136"/>
                    <a:gd name="T2" fmla="*/ 166 w 195"/>
                    <a:gd name="T3" fmla="*/ 2 h 136"/>
                    <a:gd name="T4" fmla="*/ 145 w 195"/>
                    <a:gd name="T5" fmla="*/ 5 h 136"/>
                    <a:gd name="T6" fmla="*/ 129 w 195"/>
                    <a:gd name="T7" fmla="*/ 8 h 136"/>
                    <a:gd name="T8" fmla="*/ 112 w 195"/>
                    <a:gd name="T9" fmla="*/ 14 h 136"/>
                    <a:gd name="T10" fmla="*/ 95 w 195"/>
                    <a:gd name="T11" fmla="*/ 19 h 136"/>
                    <a:gd name="T12" fmla="*/ 79 w 195"/>
                    <a:gd name="T13" fmla="*/ 28 h 136"/>
                    <a:gd name="T14" fmla="*/ 62 w 195"/>
                    <a:gd name="T15" fmla="*/ 36 h 136"/>
                    <a:gd name="T16" fmla="*/ 50 w 195"/>
                    <a:gd name="T17" fmla="*/ 45 h 136"/>
                    <a:gd name="T18" fmla="*/ 37 w 195"/>
                    <a:gd name="T19" fmla="*/ 56 h 136"/>
                    <a:gd name="T20" fmla="*/ 29 w 195"/>
                    <a:gd name="T21" fmla="*/ 68 h 136"/>
                    <a:gd name="T22" fmla="*/ 17 w 195"/>
                    <a:gd name="T23" fmla="*/ 79 h 136"/>
                    <a:gd name="T24" fmla="*/ 12 w 195"/>
                    <a:gd name="T25" fmla="*/ 90 h 136"/>
                    <a:gd name="T26" fmla="*/ 4 w 195"/>
                    <a:gd name="T27" fmla="*/ 102 h 136"/>
                    <a:gd name="T28" fmla="*/ 0 w 195"/>
                    <a:gd name="T29" fmla="*/ 116 h 136"/>
                    <a:gd name="T30" fmla="*/ 0 w 195"/>
                    <a:gd name="T31" fmla="*/ 130 h 136"/>
                    <a:gd name="T32" fmla="*/ 50 w 195"/>
                    <a:gd name="T33" fmla="*/ 136 h 136"/>
                    <a:gd name="T34" fmla="*/ 50 w 195"/>
                    <a:gd name="T35" fmla="*/ 127 h 136"/>
                    <a:gd name="T36" fmla="*/ 54 w 195"/>
                    <a:gd name="T37" fmla="*/ 116 h 136"/>
                    <a:gd name="T38" fmla="*/ 58 w 195"/>
                    <a:gd name="T39" fmla="*/ 107 h 136"/>
                    <a:gd name="T40" fmla="*/ 62 w 195"/>
                    <a:gd name="T41" fmla="*/ 99 h 136"/>
                    <a:gd name="T42" fmla="*/ 71 w 195"/>
                    <a:gd name="T43" fmla="*/ 87 h 136"/>
                    <a:gd name="T44" fmla="*/ 75 w 195"/>
                    <a:gd name="T45" fmla="*/ 82 h 136"/>
                    <a:gd name="T46" fmla="*/ 83 w 195"/>
                    <a:gd name="T47" fmla="*/ 73 h 136"/>
                    <a:gd name="T48" fmla="*/ 91 w 195"/>
                    <a:gd name="T49" fmla="*/ 65 h 136"/>
                    <a:gd name="T50" fmla="*/ 104 w 195"/>
                    <a:gd name="T51" fmla="*/ 59 h 136"/>
                    <a:gd name="T52" fmla="*/ 116 w 195"/>
                    <a:gd name="T53" fmla="*/ 53 h 136"/>
                    <a:gd name="T54" fmla="*/ 129 w 195"/>
                    <a:gd name="T55" fmla="*/ 48 h 136"/>
                    <a:gd name="T56" fmla="*/ 141 w 195"/>
                    <a:gd name="T57" fmla="*/ 45 h 136"/>
                    <a:gd name="T58" fmla="*/ 154 w 195"/>
                    <a:gd name="T59" fmla="*/ 42 h 136"/>
                    <a:gd name="T60" fmla="*/ 166 w 195"/>
                    <a:gd name="T61" fmla="*/ 39 h 136"/>
                    <a:gd name="T62" fmla="*/ 183 w 195"/>
                    <a:gd name="T63" fmla="*/ 36 h 136"/>
                    <a:gd name="T64" fmla="*/ 195 w 195"/>
                    <a:gd name="T65" fmla="*/ 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 h="136">
                      <a:moveTo>
                        <a:pt x="195" y="0"/>
                      </a:moveTo>
                      <a:lnTo>
                        <a:pt x="187" y="2"/>
                      </a:lnTo>
                      <a:lnTo>
                        <a:pt x="174" y="2"/>
                      </a:lnTo>
                      <a:lnTo>
                        <a:pt x="166" y="2"/>
                      </a:lnTo>
                      <a:lnTo>
                        <a:pt x="158" y="2"/>
                      </a:lnTo>
                      <a:lnTo>
                        <a:pt x="145" y="5"/>
                      </a:lnTo>
                      <a:lnTo>
                        <a:pt x="137" y="8"/>
                      </a:lnTo>
                      <a:lnTo>
                        <a:pt x="129" y="8"/>
                      </a:lnTo>
                      <a:lnTo>
                        <a:pt x="120" y="11"/>
                      </a:lnTo>
                      <a:lnTo>
                        <a:pt x="112" y="14"/>
                      </a:lnTo>
                      <a:lnTo>
                        <a:pt x="100" y="17"/>
                      </a:lnTo>
                      <a:lnTo>
                        <a:pt x="95" y="19"/>
                      </a:lnTo>
                      <a:lnTo>
                        <a:pt x="87" y="25"/>
                      </a:lnTo>
                      <a:lnTo>
                        <a:pt x="79" y="28"/>
                      </a:lnTo>
                      <a:lnTo>
                        <a:pt x="71" y="31"/>
                      </a:lnTo>
                      <a:lnTo>
                        <a:pt x="62" y="36"/>
                      </a:lnTo>
                      <a:lnTo>
                        <a:pt x="58" y="42"/>
                      </a:lnTo>
                      <a:lnTo>
                        <a:pt x="50" y="45"/>
                      </a:lnTo>
                      <a:lnTo>
                        <a:pt x="46" y="51"/>
                      </a:lnTo>
                      <a:lnTo>
                        <a:pt x="37" y="56"/>
                      </a:lnTo>
                      <a:lnTo>
                        <a:pt x="33" y="62"/>
                      </a:lnTo>
                      <a:lnTo>
                        <a:pt x="29" y="68"/>
                      </a:lnTo>
                      <a:lnTo>
                        <a:pt x="21" y="73"/>
                      </a:lnTo>
                      <a:lnTo>
                        <a:pt x="17" y="79"/>
                      </a:lnTo>
                      <a:lnTo>
                        <a:pt x="12" y="85"/>
                      </a:lnTo>
                      <a:lnTo>
                        <a:pt x="12" y="90"/>
                      </a:lnTo>
                      <a:lnTo>
                        <a:pt x="8" y="96"/>
                      </a:lnTo>
                      <a:lnTo>
                        <a:pt x="4" y="102"/>
                      </a:lnTo>
                      <a:lnTo>
                        <a:pt x="4" y="110"/>
                      </a:lnTo>
                      <a:lnTo>
                        <a:pt x="0" y="116"/>
                      </a:lnTo>
                      <a:lnTo>
                        <a:pt x="0" y="121"/>
                      </a:lnTo>
                      <a:lnTo>
                        <a:pt x="0" y="130"/>
                      </a:lnTo>
                      <a:lnTo>
                        <a:pt x="0" y="136"/>
                      </a:lnTo>
                      <a:lnTo>
                        <a:pt x="50" y="136"/>
                      </a:lnTo>
                      <a:lnTo>
                        <a:pt x="50" y="130"/>
                      </a:lnTo>
                      <a:lnTo>
                        <a:pt x="50" y="127"/>
                      </a:lnTo>
                      <a:lnTo>
                        <a:pt x="54" y="121"/>
                      </a:lnTo>
                      <a:lnTo>
                        <a:pt x="54" y="116"/>
                      </a:lnTo>
                      <a:lnTo>
                        <a:pt x="54" y="110"/>
                      </a:lnTo>
                      <a:lnTo>
                        <a:pt x="58" y="107"/>
                      </a:lnTo>
                      <a:lnTo>
                        <a:pt x="58" y="102"/>
                      </a:lnTo>
                      <a:lnTo>
                        <a:pt x="62" y="99"/>
                      </a:lnTo>
                      <a:lnTo>
                        <a:pt x="66" y="93"/>
                      </a:lnTo>
                      <a:lnTo>
                        <a:pt x="71" y="87"/>
                      </a:lnTo>
                      <a:lnTo>
                        <a:pt x="71" y="85"/>
                      </a:lnTo>
                      <a:lnTo>
                        <a:pt x="75" y="82"/>
                      </a:lnTo>
                      <a:lnTo>
                        <a:pt x="79" y="76"/>
                      </a:lnTo>
                      <a:lnTo>
                        <a:pt x="83" y="73"/>
                      </a:lnTo>
                      <a:lnTo>
                        <a:pt x="87" y="70"/>
                      </a:lnTo>
                      <a:lnTo>
                        <a:pt x="91" y="65"/>
                      </a:lnTo>
                      <a:lnTo>
                        <a:pt x="100" y="62"/>
                      </a:lnTo>
                      <a:lnTo>
                        <a:pt x="104" y="59"/>
                      </a:lnTo>
                      <a:lnTo>
                        <a:pt x="108" y="56"/>
                      </a:lnTo>
                      <a:lnTo>
                        <a:pt x="116" y="53"/>
                      </a:lnTo>
                      <a:lnTo>
                        <a:pt x="120" y="51"/>
                      </a:lnTo>
                      <a:lnTo>
                        <a:pt x="129" y="48"/>
                      </a:lnTo>
                      <a:lnTo>
                        <a:pt x="133" y="48"/>
                      </a:lnTo>
                      <a:lnTo>
                        <a:pt x="141" y="45"/>
                      </a:lnTo>
                      <a:lnTo>
                        <a:pt x="145" y="42"/>
                      </a:lnTo>
                      <a:lnTo>
                        <a:pt x="154" y="42"/>
                      </a:lnTo>
                      <a:lnTo>
                        <a:pt x="158" y="39"/>
                      </a:lnTo>
                      <a:lnTo>
                        <a:pt x="166" y="39"/>
                      </a:lnTo>
                      <a:lnTo>
                        <a:pt x="174" y="36"/>
                      </a:lnTo>
                      <a:lnTo>
                        <a:pt x="183" y="36"/>
                      </a:lnTo>
                      <a:lnTo>
                        <a:pt x="187" y="36"/>
                      </a:lnTo>
                      <a:lnTo>
                        <a:pt x="195" y="36"/>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43">
                  <a:extLst>
                    <a:ext uri="{FF2B5EF4-FFF2-40B4-BE49-F238E27FC236}">
                      <a16:creationId xmlns:a16="http://schemas.microsoft.com/office/drawing/2014/main" id="{4314EFBC-CDEB-F648-A6D2-DDAF6EB4D784}"/>
                    </a:ext>
                  </a:extLst>
                </p:cNvPr>
                <p:cNvSpPr>
                  <a:spLocks/>
                </p:cNvSpPr>
                <p:nvPr/>
              </p:nvSpPr>
              <p:spPr bwMode="auto">
                <a:xfrm>
                  <a:off x="1977" y="2033"/>
                  <a:ext cx="199" cy="136"/>
                </a:xfrm>
                <a:custGeom>
                  <a:avLst/>
                  <a:gdLst>
                    <a:gd name="T0" fmla="*/ 199 w 199"/>
                    <a:gd name="T1" fmla="*/ 130 h 136"/>
                    <a:gd name="T2" fmla="*/ 195 w 199"/>
                    <a:gd name="T3" fmla="*/ 116 h 136"/>
                    <a:gd name="T4" fmla="*/ 191 w 199"/>
                    <a:gd name="T5" fmla="*/ 102 h 136"/>
                    <a:gd name="T6" fmla="*/ 187 w 199"/>
                    <a:gd name="T7" fmla="*/ 90 h 136"/>
                    <a:gd name="T8" fmla="*/ 179 w 199"/>
                    <a:gd name="T9" fmla="*/ 79 h 136"/>
                    <a:gd name="T10" fmla="*/ 170 w 199"/>
                    <a:gd name="T11" fmla="*/ 65 h 136"/>
                    <a:gd name="T12" fmla="*/ 158 w 199"/>
                    <a:gd name="T13" fmla="*/ 56 h 136"/>
                    <a:gd name="T14" fmla="*/ 145 w 199"/>
                    <a:gd name="T15" fmla="*/ 45 h 136"/>
                    <a:gd name="T16" fmla="*/ 133 w 199"/>
                    <a:gd name="T17" fmla="*/ 36 h 136"/>
                    <a:gd name="T18" fmla="*/ 120 w 199"/>
                    <a:gd name="T19" fmla="*/ 28 h 136"/>
                    <a:gd name="T20" fmla="*/ 104 w 199"/>
                    <a:gd name="T21" fmla="*/ 19 h 136"/>
                    <a:gd name="T22" fmla="*/ 87 w 199"/>
                    <a:gd name="T23" fmla="*/ 14 h 136"/>
                    <a:gd name="T24" fmla="*/ 71 w 199"/>
                    <a:gd name="T25" fmla="*/ 8 h 136"/>
                    <a:gd name="T26" fmla="*/ 50 w 199"/>
                    <a:gd name="T27" fmla="*/ 5 h 136"/>
                    <a:gd name="T28" fmla="*/ 29 w 199"/>
                    <a:gd name="T29" fmla="*/ 2 h 136"/>
                    <a:gd name="T30" fmla="*/ 12 w 199"/>
                    <a:gd name="T31" fmla="*/ 2 h 136"/>
                    <a:gd name="T32" fmla="*/ 0 w 199"/>
                    <a:gd name="T33" fmla="*/ 36 h 136"/>
                    <a:gd name="T34" fmla="*/ 17 w 199"/>
                    <a:gd name="T35" fmla="*/ 36 h 136"/>
                    <a:gd name="T36" fmla="*/ 29 w 199"/>
                    <a:gd name="T37" fmla="*/ 39 h 136"/>
                    <a:gd name="T38" fmla="*/ 46 w 199"/>
                    <a:gd name="T39" fmla="*/ 42 h 136"/>
                    <a:gd name="T40" fmla="*/ 58 w 199"/>
                    <a:gd name="T41" fmla="*/ 45 h 136"/>
                    <a:gd name="T42" fmla="*/ 71 w 199"/>
                    <a:gd name="T43" fmla="*/ 48 h 136"/>
                    <a:gd name="T44" fmla="*/ 83 w 199"/>
                    <a:gd name="T45" fmla="*/ 53 h 136"/>
                    <a:gd name="T46" fmla="*/ 91 w 199"/>
                    <a:gd name="T47" fmla="*/ 59 h 136"/>
                    <a:gd name="T48" fmla="*/ 104 w 199"/>
                    <a:gd name="T49" fmla="*/ 65 h 136"/>
                    <a:gd name="T50" fmla="*/ 112 w 199"/>
                    <a:gd name="T51" fmla="*/ 73 h 136"/>
                    <a:gd name="T52" fmla="*/ 120 w 199"/>
                    <a:gd name="T53" fmla="*/ 82 h 136"/>
                    <a:gd name="T54" fmla="*/ 129 w 199"/>
                    <a:gd name="T55" fmla="*/ 90 h 136"/>
                    <a:gd name="T56" fmla="*/ 137 w 199"/>
                    <a:gd name="T57" fmla="*/ 99 h 136"/>
                    <a:gd name="T58" fmla="*/ 141 w 199"/>
                    <a:gd name="T59" fmla="*/ 107 h 136"/>
                    <a:gd name="T60" fmla="*/ 145 w 199"/>
                    <a:gd name="T61" fmla="*/ 116 h 136"/>
                    <a:gd name="T62" fmla="*/ 145 w 199"/>
                    <a:gd name="T63" fmla="*/ 127 h 136"/>
                    <a:gd name="T64" fmla="*/ 145 w 199"/>
                    <a:gd name="T65" fmla="*/ 1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199" y="136"/>
                      </a:moveTo>
                      <a:lnTo>
                        <a:pt x="199" y="130"/>
                      </a:lnTo>
                      <a:lnTo>
                        <a:pt x="199" y="121"/>
                      </a:lnTo>
                      <a:lnTo>
                        <a:pt x="195" y="116"/>
                      </a:lnTo>
                      <a:lnTo>
                        <a:pt x="195" y="110"/>
                      </a:lnTo>
                      <a:lnTo>
                        <a:pt x="191" y="102"/>
                      </a:lnTo>
                      <a:lnTo>
                        <a:pt x="191" y="96"/>
                      </a:lnTo>
                      <a:lnTo>
                        <a:pt x="187" y="90"/>
                      </a:lnTo>
                      <a:lnTo>
                        <a:pt x="183" y="85"/>
                      </a:lnTo>
                      <a:lnTo>
                        <a:pt x="179" y="79"/>
                      </a:lnTo>
                      <a:lnTo>
                        <a:pt x="174" y="70"/>
                      </a:lnTo>
                      <a:lnTo>
                        <a:pt x="170" y="65"/>
                      </a:lnTo>
                      <a:lnTo>
                        <a:pt x="166" y="62"/>
                      </a:lnTo>
                      <a:lnTo>
                        <a:pt x="158" y="56"/>
                      </a:lnTo>
                      <a:lnTo>
                        <a:pt x="154" y="51"/>
                      </a:lnTo>
                      <a:lnTo>
                        <a:pt x="145" y="45"/>
                      </a:lnTo>
                      <a:lnTo>
                        <a:pt x="141" y="39"/>
                      </a:lnTo>
                      <a:lnTo>
                        <a:pt x="133" y="36"/>
                      </a:lnTo>
                      <a:lnTo>
                        <a:pt x="125" y="31"/>
                      </a:lnTo>
                      <a:lnTo>
                        <a:pt x="120" y="28"/>
                      </a:lnTo>
                      <a:lnTo>
                        <a:pt x="112" y="25"/>
                      </a:lnTo>
                      <a:lnTo>
                        <a:pt x="104" y="19"/>
                      </a:lnTo>
                      <a:lnTo>
                        <a:pt x="95" y="17"/>
                      </a:lnTo>
                      <a:lnTo>
                        <a:pt x="87" y="14"/>
                      </a:lnTo>
                      <a:lnTo>
                        <a:pt x="79" y="11"/>
                      </a:lnTo>
                      <a:lnTo>
                        <a:pt x="71" y="8"/>
                      </a:lnTo>
                      <a:lnTo>
                        <a:pt x="58" y="8"/>
                      </a:lnTo>
                      <a:lnTo>
                        <a:pt x="50" y="5"/>
                      </a:lnTo>
                      <a:lnTo>
                        <a:pt x="42" y="2"/>
                      </a:lnTo>
                      <a:lnTo>
                        <a:pt x="29" y="2"/>
                      </a:lnTo>
                      <a:lnTo>
                        <a:pt x="21" y="2"/>
                      </a:lnTo>
                      <a:lnTo>
                        <a:pt x="12" y="2"/>
                      </a:lnTo>
                      <a:lnTo>
                        <a:pt x="0" y="0"/>
                      </a:lnTo>
                      <a:lnTo>
                        <a:pt x="0" y="36"/>
                      </a:lnTo>
                      <a:lnTo>
                        <a:pt x="8" y="36"/>
                      </a:lnTo>
                      <a:lnTo>
                        <a:pt x="17" y="36"/>
                      </a:lnTo>
                      <a:lnTo>
                        <a:pt x="25" y="36"/>
                      </a:lnTo>
                      <a:lnTo>
                        <a:pt x="29" y="39"/>
                      </a:lnTo>
                      <a:lnTo>
                        <a:pt x="37" y="39"/>
                      </a:lnTo>
                      <a:lnTo>
                        <a:pt x="46" y="42"/>
                      </a:lnTo>
                      <a:lnTo>
                        <a:pt x="50" y="42"/>
                      </a:lnTo>
                      <a:lnTo>
                        <a:pt x="58" y="45"/>
                      </a:lnTo>
                      <a:lnTo>
                        <a:pt x="62" y="48"/>
                      </a:lnTo>
                      <a:lnTo>
                        <a:pt x="71" y="48"/>
                      </a:lnTo>
                      <a:lnTo>
                        <a:pt x="75" y="51"/>
                      </a:lnTo>
                      <a:lnTo>
                        <a:pt x="83" y="53"/>
                      </a:lnTo>
                      <a:lnTo>
                        <a:pt x="87" y="56"/>
                      </a:lnTo>
                      <a:lnTo>
                        <a:pt x="91" y="59"/>
                      </a:lnTo>
                      <a:lnTo>
                        <a:pt x="100" y="62"/>
                      </a:lnTo>
                      <a:lnTo>
                        <a:pt x="104" y="65"/>
                      </a:lnTo>
                      <a:lnTo>
                        <a:pt x="108" y="70"/>
                      </a:lnTo>
                      <a:lnTo>
                        <a:pt x="112" y="73"/>
                      </a:lnTo>
                      <a:lnTo>
                        <a:pt x="116" y="76"/>
                      </a:lnTo>
                      <a:lnTo>
                        <a:pt x="120" y="82"/>
                      </a:lnTo>
                      <a:lnTo>
                        <a:pt x="125" y="85"/>
                      </a:lnTo>
                      <a:lnTo>
                        <a:pt x="129" y="90"/>
                      </a:lnTo>
                      <a:lnTo>
                        <a:pt x="133" y="93"/>
                      </a:lnTo>
                      <a:lnTo>
                        <a:pt x="137" y="99"/>
                      </a:lnTo>
                      <a:lnTo>
                        <a:pt x="137" y="102"/>
                      </a:lnTo>
                      <a:lnTo>
                        <a:pt x="141" y="107"/>
                      </a:lnTo>
                      <a:lnTo>
                        <a:pt x="141" y="110"/>
                      </a:lnTo>
                      <a:lnTo>
                        <a:pt x="145" y="116"/>
                      </a:lnTo>
                      <a:lnTo>
                        <a:pt x="145" y="121"/>
                      </a:lnTo>
                      <a:lnTo>
                        <a:pt x="145" y="127"/>
                      </a:lnTo>
                      <a:lnTo>
                        <a:pt x="145" y="130"/>
                      </a:lnTo>
                      <a:lnTo>
                        <a:pt x="145" y="136"/>
                      </a:lnTo>
                      <a:lnTo>
                        <a:pt x="19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44">
                  <a:extLst>
                    <a:ext uri="{FF2B5EF4-FFF2-40B4-BE49-F238E27FC236}">
                      <a16:creationId xmlns:a16="http://schemas.microsoft.com/office/drawing/2014/main" id="{926E553A-1652-1141-B0B9-7A0B469EE602}"/>
                    </a:ext>
                  </a:extLst>
                </p:cNvPr>
                <p:cNvSpPr>
                  <a:spLocks/>
                </p:cNvSpPr>
                <p:nvPr/>
              </p:nvSpPr>
              <p:spPr bwMode="auto">
                <a:xfrm>
                  <a:off x="1977" y="2169"/>
                  <a:ext cx="199" cy="133"/>
                </a:xfrm>
                <a:custGeom>
                  <a:avLst/>
                  <a:gdLst>
                    <a:gd name="T0" fmla="*/ 12 w 199"/>
                    <a:gd name="T1" fmla="*/ 133 h 133"/>
                    <a:gd name="T2" fmla="*/ 29 w 199"/>
                    <a:gd name="T3" fmla="*/ 133 h 133"/>
                    <a:gd name="T4" fmla="*/ 50 w 199"/>
                    <a:gd name="T5" fmla="*/ 130 h 133"/>
                    <a:gd name="T6" fmla="*/ 71 w 199"/>
                    <a:gd name="T7" fmla="*/ 124 h 133"/>
                    <a:gd name="T8" fmla="*/ 87 w 199"/>
                    <a:gd name="T9" fmla="*/ 121 h 133"/>
                    <a:gd name="T10" fmla="*/ 104 w 199"/>
                    <a:gd name="T11" fmla="*/ 116 h 133"/>
                    <a:gd name="T12" fmla="*/ 120 w 199"/>
                    <a:gd name="T13" fmla="*/ 107 h 133"/>
                    <a:gd name="T14" fmla="*/ 133 w 199"/>
                    <a:gd name="T15" fmla="*/ 99 h 133"/>
                    <a:gd name="T16" fmla="*/ 145 w 199"/>
                    <a:gd name="T17" fmla="*/ 90 h 133"/>
                    <a:gd name="T18" fmla="*/ 158 w 199"/>
                    <a:gd name="T19" fmla="*/ 79 h 133"/>
                    <a:gd name="T20" fmla="*/ 170 w 199"/>
                    <a:gd name="T21" fmla="*/ 70 h 133"/>
                    <a:gd name="T22" fmla="*/ 179 w 199"/>
                    <a:gd name="T23" fmla="*/ 59 h 133"/>
                    <a:gd name="T24" fmla="*/ 187 w 199"/>
                    <a:gd name="T25" fmla="*/ 45 h 133"/>
                    <a:gd name="T26" fmla="*/ 191 w 199"/>
                    <a:gd name="T27" fmla="*/ 34 h 133"/>
                    <a:gd name="T28" fmla="*/ 195 w 199"/>
                    <a:gd name="T29" fmla="*/ 19 h 133"/>
                    <a:gd name="T30" fmla="*/ 199 w 199"/>
                    <a:gd name="T31" fmla="*/ 8 h 133"/>
                    <a:gd name="T32" fmla="*/ 145 w 199"/>
                    <a:gd name="T33" fmla="*/ 0 h 133"/>
                    <a:gd name="T34" fmla="*/ 145 w 199"/>
                    <a:gd name="T35" fmla="*/ 11 h 133"/>
                    <a:gd name="T36" fmla="*/ 145 w 199"/>
                    <a:gd name="T37" fmla="*/ 19 h 133"/>
                    <a:gd name="T38" fmla="*/ 141 w 199"/>
                    <a:gd name="T39" fmla="*/ 28 h 133"/>
                    <a:gd name="T40" fmla="*/ 137 w 199"/>
                    <a:gd name="T41" fmla="*/ 39 h 133"/>
                    <a:gd name="T42" fmla="*/ 129 w 199"/>
                    <a:gd name="T43" fmla="*/ 48 h 133"/>
                    <a:gd name="T44" fmla="*/ 120 w 199"/>
                    <a:gd name="T45" fmla="*/ 53 h 133"/>
                    <a:gd name="T46" fmla="*/ 112 w 199"/>
                    <a:gd name="T47" fmla="*/ 62 h 133"/>
                    <a:gd name="T48" fmla="*/ 104 w 199"/>
                    <a:gd name="T49" fmla="*/ 70 h 133"/>
                    <a:gd name="T50" fmla="*/ 95 w 199"/>
                    <a:gd name="T51" fmla="*/ 76 h 133"/>
                    <a:gd name="T52" fmla="*/ 83 w 199"/>
                    <a:gd name="T53" fmla="*/ 82 h 133"/>
                    <a:gd name="T54" fmla="*/ 71 w 199"/>
                    <a:gd name="T55" fmla="*/ 87 h 133"/>
                    <a:gd name="T56" fmla="*/ 58 w 199"/>
                    <a:gd name="T57" fmla="*/ 90 h 133"/>
                    <a:gd name="T58" fmla="*/ 46 w 199"/>
                    <a:gd name="T59" fmla="*/ 93 h 133"/>
                    <a:gd name="T60" fmla="*/ 29 w 199"/>
                    <a:gd name="T61" fmla="*/ 96 h 133"/>
                    <a:gd name="T62" fmla="*/ 17 w 199"/>
                    <a:gd name="T63" fmla="*/ 99 h 133"/>
                    <a:gd name="T64" fmla="*/ 0 w 199"/>
                    <a:gd name="T65" fmla="*/ 99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0" y="133"/>
                      </a:moveTo>
                      <a:lnTo>
                        <a:pt x="12" y="133"/>
                      </a:lnTo>
                      <a:lnTo>
                        <a:pt x="21" y="133"/>
                      </a:lnTo>
                      <a:lnTo>
                        <a:pt x="29" y="133"/>
                      </a:lnTo>
                      <a:lnTo>
                        <a:pt x="42" y="130"/>
                      </a:lnTo>
                      <a:lnTo>
                        <a:pt x="50" y="130"/>
                      </a:lnTo>
                      <a:lnTo>
                        <a:pt x="58" y="127"/>
                      </a:lnTo>
                      <a:lnTo>
                        <a:pt x="71" y="124"/>
                      </a:lnTo>
                      <a:lnTo>
                        <a:pt x="79" y="124"/>
                      </a:lnTo>
                      <a:lnTo>
                        <a:pt x="87" y="121"/>
                      </a:lnTo>
                      <a:lnTo>
                        <a:pt x="95" y="119"/>
                      </a:lnTo>
                      <a:lnTo>
                        <a:pt x="104" y="116"/>
                      </a:lnTo>
                      <a:lnTo>
                        <a:pt x="112" y="110"/>
                      </a:lnTo>
                      <a:lnTo>
                        <a:pt x="120" y="107"/>
                      </a:lnTo>
                      <a:lnTo>
                        <a:pt x="125" y="104"/>
                      </a:lnTo>
                      <a:lnTo>
                        <a:pt x="133" y="99"/>
                      </a:lnTo>
                      <a:lnTo>
                        <a:pt x="141" y="96"/>
                      </a:lnTo>
                      <a:lnTo>
                        <a:pt x="145" y="90"/>
                      </a:lnTo>
                      <a:lnTo>
                        <a:pt x="154" y="85"/>
                      </a:lnTo>
                      <a:lnTo>
                        <a:pt x="158" y="79"/>
                      </a:lnTo>
                      <a:lnTo>
                        <a:pt x="166" y="76"/>
                      </a:lnTo>
                      <a:lnTo>
                        <a:pt x="170" y="70"/>
                      </a:lnTo>
                      <a:lnTo>
                        <a:pt x="174" y="65"/>
                      </a:lnTo>
                      <a:lnTo>
                        <a:pt x="179" y="59"/>
                      </a:lnTo>
                      <a:lnTo>
                        <a:pt x="183" y="53"/>
                      </a:lnTo>
                      <a:lnTo>
                        <a:pt x="187" y="45"/>
                      </a:lnTo>
                      <a:lnTo>
                        <a:pt x="191" y="39"/>
                      </a:lnTo>
                      <a:lnTo>
                        <a:pt x="191" y="34"/>
                      </a:lnTo>
                      <a:lnTo>
                        <a:pt x="195" y="28"/>
                      </a:lnTo>
                      <a:lnTo>
                        <a:pt x="195" y="19"/>
                      </a:lnTo>
                      <a:lnTo>
                        <a:pt x="199" y="14"/>
                      </a:lnTo>
                      <a:lnTo>
                        <a:pt x="199" y="8"/>
                      </a:lnTo>
                      <a:lnTo>
                        <a:pt x="199" y="0"/>
                      </a:lnTo>
                      <a:lnTo>
                        <a:pt x="145" y="0"/>
                      </a:lnTo>
                      <a:lnTo>
                        <a:pt x="145" y="5"/>
                      </a:lnTo>
                      <a:lnTo>
                        <a:pt x="145" y="11"/>
                      </a:lnTo>
                      <a:lnTo>
                        <a:pt x="145" y="14"/>
                      </a:lnTo>
                      <a:lnTo>
                        <a:pt x="145" y="19"/>
                      </a:lnTo>
                      <a:lnTo>
                        <a:pt x="141" y="25"/>
                      </a:lnTo>
                      <a:lnTo>
                        <a:pt x="141" y="28"/>
                      </a:lnTo>
                      <a:lnTo>
                        <a:pt x="137" y="34"/>
                      </a:lnTo>
                      <a:lnTo>
                        <a:pt x="137" y="39"/>
                      </a:lnTo>
                      <a:lnTo>
                        <a:pt x="133" y="42"/>
                      </a:lnTo>
                      <a:lnTo>
                        <a:pt x="129" y="48"/>
                      </a:lnTo>
                      <a:lnTo>
                        <a:pt x="125" y="51"/>
                      </a:lnTo>
                      <a:lnTo>
                        <a:pt x="120" y="53"/>
                      </a:lnTo>
                      <a:lnTo>
                        <a:pt x="116" y="59"/>
                      </a:lnTo>
                      <a:lnTo>
                        <a:pt x="112" y="62"/>
                      </a:lnTo>
                      <a:lnTo>
                        <a:pt x="108" y="65"/>
                      </a:lnTo>
                      <a:lnTo>
                        <a:pt x="104" y="70"/>
                      </a:lnTo>
                      <a:lnTo>
                        <a:pt x="100" y="73"/>
                      </a:lnTo>
                      <a:lnTo>
                        <a:pt x="95" y="76"/>
                      </a:lnTo>
                      <a:lnTo>
                        <a:pt x="87" y="79"/>
                      </a:lnTo>
                      <a:lnTo>
                        <a:pt x="83" y="82"/>
                      </a:lnTo>
                      <a:lnTo>
                        <a:pt x="75" y="85"/>
                      </a:lnTo>
                      <a:lnTo>
                        <a:pt x="71" y="87"/>
                      </a:lnTo>
                      <a:lnTo>
                        <a:pt x="62" y="87"/>
                      </a:lnTo>
                      <a:lnTo>
                        <a:pt x="58" y="90"/>
                      </a:lnTo>
                      <a:lnTo>
                        <a:pt x="50" y="93"/>
                      </a:lnTo>
                      <a:lnTo>
                        <a:pt x="46" y="93"/>
                      </a:lnTo>
                      <a:lnTo>
                        <a:pt x="37" y="96"/>
                      </a:lnTo>
                      <a:lnTo>
                        <a:pt x="29" y="96"/>
                      </a:lnTo>
                      <a:lnTo>
                        <a:pt x="25" y="96"/>
                      </a:lnTo>
                      <a:lnTo>
                        <a:pt x="17" y="99"/>
                      </a:lnTo>
                      <a:lnTo>
                        <a:pt x="8" y="99"/>
                      </a:lnTo>
                      <a:lnTo>
                        <a:pt x="0" y="99"/>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Oval 45">
                  <a:extLst>
                    <a:ext uri="{FF2B5EF4-FFF2-40B4-BE49-F238E27FC236}">
                      <a16:creationId xmlns:a16="http://schemas.microsoft.com/office/drawing/2014/main" id="{E9527937-3EE6-3745-BC46-9F9F8170E9BF}"/>
                    </a:ext>
                  </a:extLst>
                </p:cNvPr>
                <p:cNvSpPr>
                  <a:spLocks noChangeArrowheads="1"/>
                </p:cNvSpPr>
                <p:nvPr/>
              </p:nvSpPr>
              <p:spPr bwMode="auto">
                <a:xfrm>
                  <a:off x="1968" y="2160"/>
                  <a:ext cx="48" cy="48"/>
                </a:xfrm>
                <a:prstGeom prst="ellipse">
                  <a:avLst/>
                </a:prstGeom>
                <a:solidFill>
                  <a:schemeClr val="bg2"/>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sp>
              <p:nvSpPr>
                <p:cNvPr id="85" name="Oval 46">
                  <a:extLst>
                    <a:ext uri="{FF2B5EF4-FFF2-40B4-BE49-F238E27FC236}">
                      <a16:creationId xmlns:a16="http://schemas.microsoft.com/office/drawing/2014/main" id="{880D79DE-7FEA-0E4D-9DFD-A6845898CA17}"/>
                    </a:ext>
                  </a:extLst>
                </p:cNvPr>
                <p:cNvSpPr>
                  <a:spLocks noChangeArrowheads="1"/>
                </p:cNvSpPr>
                <p:nvPr/>
              </p:nvSpPr>
              <p:spPr bwMode="auto">
                <a:xfrm>
                  <a:off x="1296" y="2160"/>
                  <a:ext cx="48" cy="48"/>
                </a:xfrm>
                <a:prstGeom prst="ellipse">
                  <a:avLst/>
                </a:prstGeom>
                <a:solidFill>
                  <a:schemeClr val="bg2"/>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grpSp>
          <p:grpSp>
            <p:nvGrpSpPr>
              <p:cNvPr id="32" name="Group 47">
                <a:extLst>
                  <a:ext uri="{FF2B5EF4-FFF2-40B4-BE49-F238E27FC236}">
                    <a16:creationId xmlns:a16="http://schemas.microsoft.com/office/drawing/2014/main" id="{7504A7E9-BECC-3F42-8177-47CDFE448AAF}"/>
                  </a:ext>
                </a:extLst>
              </p:cNvPr>
              <p:cNvGrpSpPr>
                <a:grpSpLocks/>
              </p:cNvGrpSpPr>
              <p:nvPr/>
            </p:nvGrpSpPr>
            <p:grpSpPr bwMode="auto">
              <a:xfrm>
                <a:off x="2072" y="2497"/>
                <a:ext cx="384" cy="287"/>
                <a:chOff x="1056" y="576"/>
                <a:chExt cx="3312" cy="2477"/>
              </a:xfrm>
            </p:grpSpPr>
            <p:sp>
              <p:nvSpPr>
                <p:cNvPr id="51" name="Freeform 48">
                  <a:extLst>
                    <a:ext uri="{FF2B5EF4-FFF2-40B4-BE49-F238E27FC236}">
                      <a16:creationId xmlns:a16="http://schemas.microsoft.com/office/drawing/2014/main" id="{B83B2163-FF46-4D4F-BE6E-687204C58448}"/>
                    </a:ext>
                  </a:extLst>
                </p:cNvPr>
                <p:cNvSpPr>
                  <a:spLocks/>
                </p:cNvSpPr>
                <p:nvPr/>
              </p:nvSpPr>
              <p:spPr bwMode="auto">
                <a:xfrm>
                  <a:off x="1056" y="576"/>
                  <a:ext cx="3312" cy="2477"/>
                </a:xfrm>
                <a:custGeom>
                  <a:avLst/>
                  <a:gdLst>
                    <a:gd name="T0" fmla="*/ 5520 w 1905"/>
                    <a:gd name="T1" fmla="*/ 3809 h 1995"/>
                    <a:gd name="T2" fmla="*/ 6254 w 1905"/>
                    <a:gd name="T3" fmla="*/ 3757 h 1995"/>
                    <a:gd name="T4" fmla="*/ 6953 w 1905"/>
                    <a:gd name="T5" fmla="*/ 3669 h 1995"/>
                    <a:gd name="T6" fmla="*/ 7599 w 1905"/>
                    <a:gd name="T7" fmla="*/ 3542 h 1995"/>
                    <a:gd name="T8" fmla="*/ 8192 w 1905"/>
                    <a:gd name="T9" fmla="*/ 3383 h 1995"/>
                    <a:gd name="T10" fmla="*/ 8709 w 1905"/>
                    <a:gd name="T11" fmla="*/ 3195 h 1995"/>
                    <a:gd name="T12" fmla="*/ 9155 w 1905"/>
                    <a:gd name="T13" fmla="*/ 2979 h 1995"/>
                    <a:gd name="T14" fmla="*/ 9519 w 1905"/>
                    <a:gd name="T15" fmla="*/ 2739 h 1995"/>
                    <a:gd name="T16" fmla="*/ 9785 w 1905"/>
                    <a:gd name="T17" fmla="*/ 2478 h 1995"/>
                    <a:gd name="T18" fmla="*/ 9953 w 1905"/>
                    <a:gd name="T19" fmla="*/ 2201 h 1995"/>
                    <a:gd name="T20" fmla="*/ 10011 w 1905"/>
                    <a:gd name="T21" fmla="*/ 1912 h 1995"/>
                    <a:gd name="T22" fmla="*/ 9953 w 1905"/>
                    <a:gd name="T23" fmla="*/ 1619 h 1995"/>
                    <a:gd name="T24" fmla="*/ 9785 w 1905"/>
                    <a:gd name="T25" fmla="*/ 1341 h 1995"/>
                    <a:gd name="T26" fmla="*/ 9519 w 1905"/>
                    <a:gd name="T27" fmla="*/ 1083 h 1995"/>
                    <a:gd name="T28" fmla="*/ 9155 w 1905"/>
                    <a:gd name="T29" fmla="*/ 842 h 1995"/>
                    <a:gd name="T30" fmla="*/ 8709 w 1905"/>
                    <a:gd name="T31" fmla="*/ 626 h 1995"/>
                    <a:gd name="T32" fmla="*/ 8192 w 1905"/>
                    <a:gd name="T33" fmla="*/ 436 h 1995"/>
                    <a:gd name="T34" fmla="*/ 7599 w 1905"/>
                    <a:gd name="T35" fmla="*/ 276 h 1995"/>
                    <a:gd name="T36" fmla="*/ 6953 w 1905"/>
                    <a:gd name="T37" fmla="*/ 151 h 1995"/>
                    <a:gd name="T38" fmla="*/ 6254 w 1905"/>
                    <a:gd name="T39" fmla="*/ 62 h 1995"/>
                    <a:gd name="T40" fmla="*/ 5520 w 1905"/>
                    <a:gd name="T41" fmla="*/ 9 h 1995"/>
                    <a:gd name="T42" fmla="*/ 4746 w 1905"/>
                    <a:gd name="T43" fmla="*/ 1 h 1995"/>
                    <a:gd name="T44" fmla="*/ 3999 w 1905"/>
                    <a:gd name="T45" fmla="*/ 38 h 1995"/>
                    <a:gd name="T46" fmla="*/ 3286 w 1905"/>
                    <a:gd name="T47" fmla="*/ 117 h 1995"/>
                    <a:gd name="T48" fmla="*/ 2624 w 1905"/>
                    <a:gd name="T49" fmla="*/ 231 h 1995"/>
                    <a:gd name="T50" fmla="*/ 2006 w 1905"/>
                    <a:gd name="T51" fmla="*/ 381 h 1995"/>
                    <a:gd name="T52" fmla="*/ 1466 w 1905"/>
                    <a:gd name="T53" fmla="*/ 560 h 1995"/>
                    <a:gd name="T54" fmla="*/ 998 w 1905"/>
                    <a:gd name="T55" fmla="*/ 766 h 1995"/>
                    <a:gd name="T56" fmla="*/ 605 w 1905"/>
                    <a:gd name="T57" fmla="*/ 999 h 1995"/>
                    <a:gd name="T58" fmla="*/ 306 w 1905"/>
                    <a:gd name="T59" fmla="*/ 1253 h 1995"/>
                    <a:gd name="T60" fmla="*/ 99 w 1905"/>
                    <a:gd name="T61" fmla="*/ 1526 h 1995"/>
                    <a:gd name="T62" fmla="*/ 5 w 1905"/>
                    <a:gd name="T63" fmla="*/ 1813 h 1995"/>
                    <a:gd name="T64" fmla="*/ 28 w 1905"/>
                    <a:gd name="T65" fmla="*/ 2107 h 1995"/>
                    <a:gd name="T66" fmla="*/ 156 w 1905"/>
                    <a:gd name="T67" fmla="*/ 2389 h 1995"/>
                    <a:gd name="T68" fmla="*/ 393 w 1905"/>
                    <a:gd name="T69" fmla="*/ 2653 h 1995"/>
                    <a:gd name="T70" fmla="*/ 725 w 1905"/>
                    <a:gd name="T71" fmla="*/ 2902 h 1995"/>
                    <a:gd name="T72" fmla="*/ 1146 w 1905"/>
                    <a:gd name="T73" fmla="*/ 3123 h 1995"/>
                    <a:gd name="T74" fmla="*/ 1638 w 1905"/>
                    <a:gd name="T75" fmla="*/ 3323 h 1995"/>
                    <a:gd name="T76" fmla="*/ 2206 w 1905"/>
                    <a:gd name="T77" fmla="*/ 3493 h 1995"/>
                    <a:gd name="T78" fmla="*/ 2839 w 1905"/>
                    <a:gd name="T79" fmla="*/ 3630 h 1995"/>
                    <a:gd name="T80" fmla="*/ 3515 w 1905"/>
                    <a:gd name="T81" fmla="*/ 3732 h 1995"/>
                    <a:gd name="T82" fmla="*/ 4247 w 1905"/>
                    <a:gd name="T83" fmla="*/ 3796 h 1995"/>
                    <a:gd name="T84" fmla="*/ 5009 w 1905"/>
                    <a:gd name="T85" fmla="*/ 3818 h 19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05" h="1995">
                      <a:moveTo>
                        <a:pt x="953" y="1995"/>
                      </a:moveTo>
                      <a:lnTo>
                        <a:pt x="1002" y="1994"/>
                      </a:lnTo>
                      <a:lnTo>
                        <a:pt x="1050" y="1990"/>
                      </a:lnTo>
                      <a:lnTo>
                        <a:pt x="1097" y="1983"/>
                      </a:lnTo>
                      <a:lnTo>
                        <a:pt x="1144" y="1975"/>
                      </a:lnTo>
                      <a:lnTo>
                        <a:pt x="1190" y="1963"/>
                      </a:lnTo>
                      <a:lnTo>
                        <a:pt x="1236" y="1950"/>
                      </a:lnTo>
                      <a:lnTo>
                        <a:pt x="1280" y="1935"/>
                      </a:lnTo>
                      <a:lnTo>
                        <a:pt x="1323" y="1917"/>
                      </a:lnTo>
                      <a:lnTo>
                        <a:pt x="1365" y="1897"/>
                      </a:lnTo>
                      <a:lnTo>
                        <a:pt x="1406" y="1875"/>
                      </a:lnTo>
                      <a:lnTo>
                        <a:pt x="1446" y="1851"/>
                      </a:lnTo>
                      <a:lnTo>
                        <a:pt x="1485" y="1825"/>
                      </a:lnTo>
                      <a:lnTo>
                        <a:pt x="1523" y="1797"/>
                      </a:lnTo>
                      <a:lnTo>
                        <a:pt x="1559" y="1768"/>
                      </a:lnTo>
                      <a:lnTo>
                        <a:pt x="1593" y="1736"/>
                      </a:lnTo>
                      <a:lnTo>
                        <a:pt x="1626" y="1703"/>
                      </a:lnTo>
                      <a:lnTo>
                        <a:pt x="1657" y="1669"/>
                      </a:lnTo>
                      <a:lnTo>
                        <a:pt x="1687" y="1632"/>
                      </a:lnTo>
                      <a:lnTo>
                        <a:pt x="1715" y="1595"/>
                      </a:lnTo>
                      <a:lnTo>
                        <a:pt x="1742" y="1556"/>
                      </a:lnTo>
                      <a:lnTo>
                        <a:pt x="1767" y="1516"/>
                      </a:lnTo>
                      <a:lnTo>
                        <a:pt x="1790" y="1474"/>
                      </a:lnTo>
                      <a:lnTo>
                        <a:pt x="1811" y="1431"/>
                      </a:lnTo>
                      <a:lnTo>
                        <a:pt x="1830" y="1386"/>
                      </a:lnTo>
                      <a:lnTo>
                        <a:pt x="1847" y="1341"/>
                      </a:lnTo>
                      <a:lnTo>
                        <a:pt x="1862" y="1295"/>
                      </a:lnTo>
                      <a:lnTo>
                        <a:pt x="1875" y="1248"/>
                      </a:lnTo>
                      <a:lnTo>
                        <a:pt x="1886" y="1199"/>
                      </a:lnTo>
                      <a:lnTo>
                        <a:pt x="1894" y="1150"/>
                      </a:lnTo>
                      <a:lnTo>
                        <a:pt x="1900" y="1101"/>
                      </a:lnTo>
                      <a:lnTo>
                        <a:pt x="1904" y="1050"/>
                      </a:lnTo>
                      <a:lnTo>
                        <a:pt x="1905" y="999"/>
                      </a:lnTo>
                      <a:lnTo>
                        <a:pt x="1904" y="947"/>
                      </a:lnTo>
                      <a:lnTo>
                        <a:pt x="1900" y="897"/>
                      </a:lnTo>
                      <a:lnTo>
                        <a:pt x="1894" y="846"/>
                      </a:lnTo>
                      <a:lnTo>
                        <a:pt x="1886" y="797"/>
                      </a:lnTo>
                      <a:lnTo>
                        <a:pt x="1875" y="748"/>
                      </a:lnTo>
                      <a:lnTo>
                        <a:pt x="1862" y="701"/>
                      </a:lnTo>
                      <a:lnTo>
                        <a:pt x="1847" y="655"/>
                      </a:lnTo>
                      <a:lnTo>
                        <a:pt x="1830" y="610"/>
                      </a:lnTo>
                      <a:lnTo>
                        <a:pt x="1811" y="565"/>
                      </a:lnTo>
                      <a:lnTo>
                        <a:pt x="1790" y="522"/>
                      </a:lnTo>
                      <a:lnTo>
                        <a:pt x="1767" y="480"/>
                      </a:lnTo>
                      <a:lnTo>
                        <a:pt x="1742" y="440"/>
                      </a:lnTo>
                      <a:lnTo>
                        <a:pt x="1715" y="400"/>
                      </a:lnTo>
                      <a:lnTo>
                        <a:pt x="1687" y="364"/>
                      </a:lnTo>
                      <a:lnTo>
                        <a:pt x="1657" y="327"/>
                      </a:lnTo>
                      <a:lnTo>
                        <a:pt x="1626" y="292"/>
                      </a:lnTo>
                      <a:lnTo>
                        <a:pt x="1593" y="260"/>
                      </a:lnTo>
                      <a:lnTo>
                        <a:pt x="1559" y="228"/>
                      </a:lnTo>
                      <a:lnTo>
                        <a:pt x="1523" y="199"/>
                      </a:lnTo>
                      <a:lnTo>
                        <a:pt x="1485" y="170"/>
                      </a:lnTo>
                      <a:lnTo>
                        <a:pt x="1446" y="144"/>
                      </a:lnTo>
                      <a:lnTo>
                        <a:pt x="1406" y="121"/>
                      </a:lnTo>
                      <a:lnTo>
                        <a:pt x="1365" y="99"/>
                      </a:lnTo>
                      <a:lnTo>
                        <a:pt x="1323" y="79"/>
                      </a:lnTo>
                      <a:lnTo>
                        <a:pt x="1280" y="61"/>
                      </a:lnTo>
                      <a:lnTo>
                        <a:pt x="1236" y="45"/>
                      </a:lnTo>
                      <a:lnTo>
                        <a:pt x="1190" y="32"/>
                      </a:lnTo>
                      <a:lnTo>
                        <a:pt x="1144" y="20"/>
                      </a:lnTo>
                      <a:lnTo>
                        <a:pt x="1097" y="12"/>
                      </a:lnTo>
                      <a:lnTo>
                        <a:pt x="1050" y="5"/>
                      </a:lnTo>
                      <a:lnTo>
                        <a:pt x="1002" y="1"/>
                      </a:lnTo>
                      <a:lnTo>
                        <a:pt x="953" y="0"/>
                      </a:lnTo>
                      <a:lnTo>
                        <a:pt x="903" y="1"/>
                      </a:lnTo>
                      <a:lnTo>
                        <a:pt x="855" y="5"/>
                      </a:lnTo>
                      <a:lnTo>
                        <a:pt x="808" y="12"/>
                      </a:lnTo>
                      <a:lnTo>
                        <a:pt x="761" y="20"/>
                      </a:lnTo>
                      <a:lnTo>
                        <a:pt x="715" y="32"/>
                      </a:lnTo>
                      <a:lnTo>
                        <a:pt x="669" y="45"/>
                      </a:lnTo>
                      <a:lnTo>
                        <a:pt x="625" y="61"/>
                      </a:lnTo>
                      <a:lnTo>
                        <a:pt x="582" y="79"/>
                      </a:lnTo>
                      <a:lnTo>
                        <a:pt x="540" y="99"/>
                      </a:lnTo>
                      <a:lnTo>
                        <a:pt x="499" y="121"/>
                      </a:lnTo>
                      <a:lnTo>
                        <a:pt x="459" y="144"/>
                      </a:lnTo>
                      <a:lnTo>
                        <a:pt x="420" y="170"/>
                      </a:lnTo>
                      <a:lnTo>
                        <a:pt x="382" y="199"/>
                      </a:lnTo>
                      <a:lnTo>
                        <a:pt x="346" y="228"/>
                      </a:lnTo>
                      <a:lnTo>
                        <a:pt x="312" y="260"/>
                      </a:lnTo>
                      <a:lnTo>
                        <a:pt x="279" y="292"/>
                      </a:lnTo>
                      <a:lnTo>
                        <a:pt x="248" y="327"/>
                      </a:lnTo>
                      <a:lnTo>
                        <a:pt x="218" y="364"/>
                      </a:lnTo>
                      <a:lnTo>
                        <a:pt x="190" y="400"/>
                      </a:lnTo>
                      <a:lnTo>
                        <a:pt x="163" y="440"/>
                      </a:lnTo>
                      <a:lnTo>
                        <a:pt x="138" y="480"/>
                      </a:lnTo>
                      <a:lnTo>
                        <a:pt x="115" y="522"/>
                      </a:lnTo>
                      <a:lnTo>
                        <a:pt x="94" y="565"/>
                      </a:lnTo>
                      <a:lnTo>
                        <a:pt x="75" y="610"/>
                      </a:lnTo>
                      <a:lnTo>
                        <a:pt x="58" y="655"/>
                      </a:lnTo>
                      <a:lnTo>
                        <a:pt x="43" y="701"/>
                      </a:lnTo>
                      <a:lnTo>
                        <a:pt x="30" y="748"/>
                      </a:lnTo>
                      <a:lnTo>
                        <a:pt x="19" y="797"/>
                      </a:lnTo>
                      <a:lnTo>
                        <a:pt x="11" y="846"/>
                      </a:lnTo>
                      <a:lnTo>
                        <a:pt x="5" y="897"/>
                      </a:lnTo>
                      <a:lnTo>
                        <a:pt x="1" y="947"/>
                      </a:lnTo>
                      <a:lnTo>
                        <a:pt x="0" y="999"/>
                      </a:lnTo>
                      <a:lnTo>
                        <a:pt x="1" y="1050"/>
                      </a:lnTo>
                      <a:lnTo>
                        <a:pt x="5" y="1101"/>
                      </a:lnTo>
                      <a:lnTo>
                        <a:pt x="11" y="1150"/>
                      </a:lnTo>
                      <a:lnTo>
                        <a:pt x="19" y="1199"/>
                      </a:lnTo>
                      <a:lnTo>
                        <a:pt x="30" y="1248"/>
                      </a:lnTo>
                      <a:lnTo>
                        <a:pt x="43" y="1295"/>
                      </a:lnTo>
                      <a:lnTo>
                        <a:pt x="58" y="1341"/>
                      </a:lnTo>
                      <a:lnTo>
                        <a:pt x="75" y="1386"/>
                      </a:lnTo>
                      <a:lnTo>
                        <a:pt x="94" y="1431"/>
                      </a:lnTo>
                      <a:lnTo>
                        <a:pt x="115" y="1474"/>
                      </a:lnTo>
                      <a:lnTo>
                        <a:pt x="138" y="1516"/>
                      </a:lnTo>
                      <a:lnTo>
                        <a:pt x="163" y="1556"/>
                      </a:lnTo>
                      <a:lnTo>
                        <a:pt x="190" y="1595"/>
                      </a:lnTo>
                      <a:lnTo>
                        <a:pt x="218" y="1632"/>
                      </a:lnTo>
                      <a:lnTo>
                        <a:pt x="248" y="1669"/>
                      </a:lnTo>
                      <a:lnTo>
                        <a:pt x="279" y="1703"/>
                      </a:lnTo>
                      <a:lnTo>
                        <a:pt x="312" y="1736"/>
                      </a:lnTo>
                      <a:lnTo>
                        <a:pt x="346" y="1768"/>
                      </a:lnTo>
                      <a:lnTo>
                        <a:pt x="382" y="1797"/>
                      </a:lnTo>
                      <a:lnTo>
                        <a:pt x="420" y="1825"/>
                      </a:lnTo>
                      <a:lnTo>
                        <a:pt x="459" y="1851"/>
                      </a:lnTo>
                      <a:lnTo>
                        <a:pt x="499" y="1875"/>
                      </a:lnTo>
                      <a:lnTo>
                        <a:pt x="540" y="1897"/>
                      </a:lnTo>
                      <a:lnTo>
                        <a:pt x="582" y="1917"/>
                      </a:lnTo>
                      <a:lnTo>
                        <a:pt x="625" y="1935"/>
                      </a:lnTo>
                      <a:lnTo>
                        <a:pt x="669" y="1950"/>
                      </a:lnTo>
                      <a:lnTo>
                        <a:pt x="715" y="1963"/>
                      </a:lnTo>
                      <a:lnTo>
                        <a:pt x="761" y="1975"/>
                      </a:lnTo>
                      <a:lnTo>
                        <a:pt x="808" y="1983"/>
                      </a:lnTo>
                      <a:lnTo>
                        <a:pt x="855" y="1990"/>
                      </a:lnTo>
                      <a:lnTo>
                        <a:pt x="903" y="1994"/>
                      </a:lnTo>
                      <a:lnTo>
                        <a:pt x="953" y="19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9">
                  <a:extLst>
                    <a:ext uri="{FF2B5EF4-FFF2-40B4-BE49-F238E27FC236}">
                      <a16:creationId xmlns:a16="http://schemas.microsoft.com/office/drawing/2014/main" id="{1D41CD1C-FFD9-7641-94F7-7A633307D5B5}"/>
                    </a:ext>
                  </a:extLst>
                </p:cNvPr>
                <p:cNvSpPr>
                  <a:spLocks/>
                </p:cNvSpPr>
                <p:nvPr/>
              </p:nvSpPr>
              <p:spPr bwMode="auto">
                <a:xfrm>
                  <a:off x="1152" y="646"/>
                  <a:ext cx="3129" cy="2337"/>
                </a:xfrm>
                <a:custGeom>
                  <a:avLst/>
                  <a:gdLst>
                    <a:gd name="T0" fmla="*/ 5210 w 1800"/>
                    <a:gd name="T1" fmla="*/ 3591 h 1883"/>
                    <a:gd name="T2" fmla="*/ 5905 w 1800"/>
                    <a:gd name="T3" fmla="*/ 3545 h 1883"/>
                    <a:gd name="T4" fmla="*/ 6566 w 1800"/>
                    <a:gd name="T5" fmla="*/ 3460 h 1883"/>
                    <a:gd name="T6" fmla="*/ 7178 w 1800"/>
                    <a:gd name="T7" fmla="*/ 3341 h 1883"/>
                    <a:gd name="T8" fmla="*/ 7732 w 1800"/>
                    <a:gd name="T9" fmla="*/ 3190 h 1883"/>
                    <a:gd name="T10" fmla="*/ 8226 w 1800"/>
                    <a:gd name="T11" fmla="*/ 3011 h 1883"/>
                    <a:gd name="T12" fmla="*/ 8645 w 1800"/>
                    <a:gd name="T13" fmla="*/ 2809 h 1883"/>
                    <a:gd name="T14" fmla="*/ 8984 w 1800"/>
                    <a:gd name="T15" fmla="*/ 2580 h 1883"/>
                    <a:gd name="T16" fmla="*/ 9244 w 1800"/>
                    <a:gd name="T17" fmla="*/ 2337 h 1883"/>
                    <a:gd name="T18" fmla="*/ 9404 w 1800"/>
                    <a:gd name="T19" fmla="*/ 2076 h 1883"/>
                    <a:gd name="T20" fmla="*/ 9455 w 1800"/>
                    <a:gd name="T21" fmla="*/ 1802 h 1883"/>
                    <a:gd name="T22" fmla="*/ 9404 w 1800"/>
                    <a:gd name="T23" fmla="*/ 1528 h 1883"/>
                    <a:gd name="T24" fmla="*/ 9244 w 1800"/>
                    <a:gd name="T25" fmla="*/ 1266 h 1883"/>
                    <a:gd name="T26" fmla="*/ 8984 w 1800"/>
                    <a:gd name="T27" fmla="*/ 1021 h 1883"/>
                    <a:gd name="T28" fmla="*/ 8645 w 1800"/>
                    <a:gd name="T29" fmla="*/ 794 h 1883"/>
                    <a:gd name="T30" fmla="*/ 8226 w 1800"/>
                    <a:gd name="T31" fmla="*/ 592 h 1883"/>
                    <a:gd name="T32" fmla="*/ 7732 w 1800"/>
                    <a:gd name="T33" fmla="*/ 411 h 1883"/>
                    <a:gd name="T34" fmla="*/ 7178 w 1800"/>
                    <a:gd name="T35" fmla="*/ 261 h 1883"/>
                    <a:gd name="T36" fmla="*/ 6566 w 1800"/>
                    <a:gd name="T37" fmla="*/ 141 h 1883"/>
                    <a:gd name="T38" fmla="*/ 5905 w 1800"/>
                    <a:gd name="T39" fmla="*/ 56 h 1883"/>
                    <a:gd name="T40" fmla="*/ 5210 w 1800"/>
                    <a:gd name="T41" fmla="*/ 9 h 1883"/>
                    <a:gd name="T42" fmla="*/ 4481 w 1800"/>
                    <a:gd name="T43" fmla="*/ 1 h 1883"/>
                    <a:gd name="T44" fmla="*/ 3770 w 1800"/>
                    <a:gd name="T45" fmla="*/ 37 h 1883"/>
                    <a:gd name="T46" fmla="*/ 3101 w 1800"/>
                    <a:gd name="T47" fmla="*/ 108 h 1883"/>
                    <a:gd name="T48" fmla="*/ 2475 w 1800"/>
                    <a:gd name="T49" fmla="*/ 216 h 1883"/>
                    <a:gd name="T50" fmla="*/ 1900 w 1800"/>
                    <a:gd name="T51" fmla="*/ 357 h 1883"/>
                    <a:gd name="T52" fmla="*/ 1380 w 1800"/>
                    <a:gd name="T53" fmla="*/ 529 h 1883"/>
                    <a:gd name="T54" fmla="*/ 940 w 1800"/>
                    <a:gd name="T55" fmla="*/ 722 h 1883"/>
                    <a:gd name="T56" fmla="*/ 572 w 1800"/>
                    <a:gd name="T57" fmla="*/ 944 h 1883"/>
                    <a:gd name="T58" fmla="*/ 283 w 1800"/>
                    <a:gd name="T59" fmla="*/ 1183 h 1883"/>
                    <a:gd name="T60" fmla="*/ 94 w 1800"/>
                    <a:gd name="T61" fmla="*/ 1437 h 1883"/>
                    <a:gd name="T62" fmla="*/ 5 w 1800"/>
                    <a:gd name="T63" fmla="*/ 1710 h 1883"/>
                    <a:gd name="T64" fmla="*/ 28 w 1800"/>
                    <a:gd name="T65" fmla="*/ 1987 h 1883"/>
                    <a:gd name="T66" fmla="*/ 148 w 1800"/>
                    <a:gd name="T67" fmla="*/ 2251 h 1883"/>
                    <a:gd name="T68" fmla="*/ 369 w 1800"/>
                    <a:gd name="T69" fmla="*/ 2503 h 1883"/>
                    <a:gd name="T70" fmla="*/ 688 w 1800"/>
                    <a:gd name="T71" fmla="*/ 2734 h 1883"/>
                    <a:gd name="T72" fmla="*/ 1081 w 1800"/>
                    <a:gd name="T73" fmla="*/ 2948 h 1883"/>
                    <a:gd name="T74" fmla="*/ 1544 w 1800"/>
                    <a:gd name="T75" fmla="*/ 3133 h 1883"/>
                    <a:gd name="T76" fmla="*/ 2084 w 1800"/>
                    <a:gd name="T77" fmla="*/ 3291 h 1883"/>
                    <a:gd name="T78" fmla="*/ 2674 w 1800"/>
                    <a:gd name="T79" fmla="*/ 3424 h 1883"/>
                    <a:gd name="T80" fmla="*/ 3324 w 1800"/>
                    <a:gd name="T81" fmla="*/ 3520 h 1883"/>
                    <a:gd name="T82" fmla="*/ 4007 w 1800"/>
                    <a:gd name="T83" fmla="*/ 3582 h 1883"/>
                    <a:gd name="T84" fmla="*/ 4728 w 1800"/>
                    <a:gd name="T85" fmla="*/ 3599 h 1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00" h="1883">
                      <a:moveTo>
                        <a:pt x="900" y="1883"/>
                      </a:moveTo>
                      <a:lnTo>
                        <a:pt x="946" y="1882"/>
                      </a:lnTo>
                      <a:lnTo>
                        <a:pt x="992" y="1878"/>
                      </a:lnTo>
                      <a:lnTo>
                        <a:pt x="1037" y="1873"/>
                      </a:lnTo>
                      <a:lnTo>
                        <a:pt x="1081" y="1864"/>
                      </a:lnTo>
                      <a:lnTo>
                        <a:pt x="1124" y="1854"/>
                      </a:lnTo>
                      <a:lnTo>
                        <a:pt x="1167" y="1841"/>
                      </a:lnTo>
                      <a:lnTo>
                        <a:pt x="1209" y="1827"/>
                      </a:lnTo>
                      <a:lnTo>
                        <a:pt x="1250" y="1810"/>
                      </a:lnTo>
                      <a:lnTo>
                        <a:pt x="1290" y="1791"/>
                      </a:lnTo>
                      <a:lnTo>
                        <a:pt x="1328" y="1770"/>
                      </a:lnTo>
                      <a:lnTo>
                        <a:pt x="1366" y="1748"/>
                      </a:lnTo>
                      <a:lnTo>
                        <a:pt x="1402" y="1722"/>
                      </a:lnTo>
                      <a:lnTo>
                        <a:pt x="1438" y="1696"/>
                      </a:lnTo>
                      <a:lnTo>
                        <a:pt x="1472" y="1669"/>
                      </a:lnTo>
                      <a:lnTo>
                        <a:pt x="1505" y="1639"/>
                      </a:lnTo>
                      <a:lnTo>
                        <a:pt x="1536" y="1608"/>
                      </a:lnTo>
                      <a:lnTo>
                        <a:pt x="1566" y="1575"/>
                      </a:lnTo>
                      <a:lnTo>
                        <a:pt x="1594" y="1542"/>
                      </a:lnTo>
                      <a:lnTo>
                        <a:pt x="1621" y="1506"/>
                      </a:lnTo>
                      <a:lnTo>
                        <a:pt x="1646" y="1469"/>
                      </a:lnTo>
                      <a:lnTo>
                        <a:pt x="1669" y="1430"/>
                      </a:lnTo>
                      <a:lnTo>
                        <a:pt x="1691" y="1391"/>
                      </a:lnTo>
                      <a:lnTo>
                        <a:pt x="1710" y="1350"/>
                      </a:lnTo>
                      <a:lnTo>
                        <a:pt x="1729" y="1309"/>
                      </a:lnTo>
                      <a:lnTo>
                        <a:pt x="1746" y="1266"/>
                      </a:lnTo>
                      <a:lnTo>
                        <a:pt x="1760" y="1222"/>
                      </a:lnTo>
                      <a:lnTo>
                        <a:pt x="1772" y="1178"/>
                      </a:lnTo>
                      <a:lnTo>
                        <a:pt x="1782" y="1133"/>
                      </a:lnTo>
                      <a:lnTo>
                        <a:pt x="1790" y="1086"/>
                      </a:lnTo>
                      <a:lnTo>
                        <a:pt x="1795" y="1039"/>
                      </a:lnTo>
                      <a:lnTo>
                        <a:pt x="1799" y="991"/>
                      </a:lnTo>
                      <a:lnTo>
                        <a:pt x="1800" y="943"/>
                      </a:lnTo>
                      <a:lnTo>
                        <a:pt x="1799" y="894"/>
                      </a:lnTo>
                      <a:lnTo>
                        <a:pt x="1795" y="846"/>
                      </a:lnTo>
                      <a:lnTo>
                        <a:pt x="1790" y="799"/>
                      </a:lnTo>
                      <a:lnTo>
                        <a:pt x="1782" y="752"/>
                      </a:lnTo>
                      <a:lnTo>
                        <a:pt x="1772" y="707"/>
                      </a:lnTo>
                      <a:lnTo>
                        <a:pt x="1760" y="662"/>
                      </a:lnTo>
                      <a:lnTo>
                        <a:pt x="1746" y="619"/>
                      </a:lnTo>
                      <a:lnTo>
                        <a:pt x="1729" y="576"/>
                      </a:lnTo>
                      <a:lnTo>
                        <a:pt x="1710" y="534"/>
                      </a:lnTo>
                      <a:lnTo>
                        <a:pt x="1691" y="494"/>
                      </a:lnTo>
                      <a:lnTo>
                        <a:pt x="1669" y="454"/>
                      </a:lnTo>
                      <a:lnTo>
                        <a:pt x="1646" y="416"/>
                      </a:lnTo>
                      <a:lnTo>
                        <a:pt x="1621" y="378"/>
                      </a:lnTo>
                      <a:lnTo>
                        <a:pt x="1594" y="343"/>
                      </a:lnTo>
                      <a:lnTo>
                        <a:pt x="1566" y="309"/>
                      </a:lnTo>
                      <a:lnTo>
                        <a:pt x="1536" y="276"/>
                      </a:lnTo>
                      <a:lnTo>
                        <a:pt x="1505" y="245"/>
                      </a:lnTo>
                      <a:lnTo>
                        <a:pt x="1472" y="215"/>
                      </a:lnTo>
                      <a:lnTo>
                        <a:pt x="1438" y="187"/>
                      </a:lnTo>
                      <a:lnTo>
                        <a:pt x="1402" y="161"/>
                      </a:lnTo>
                      <a:lnTo>
                        <a:pt x="1366" y="136"/>
                      </a:lnTo>
                      <a:lnTo>
                        <a:pt x="1328" y="113"/>
                      </a:lnTo>
                      <a:lnTo>
                        <a:pt x="1290" y="93"/>
                      </a:lnTo>
                      <a:lnTo>
                        <a:pt x="1250" y="74"/>
                      </a:lnTo>
                      <a:lnTo>
                        <a:pt x="1209" y="56"/>
                      </a:lnTo>
                      <a:lnTo>
                        <a:pt x="1167" y="42"/>
                      </a:lnTo>
                      <a:lnTo>
                        <a:pt x="1124" y="29"/>
                      </a:lnTo>
                      <a:lnTo>
                        <a:pt x="1081" y="19"/>
                      </a:lnTo>
                      <a:lnTo>
                        <a:pt x="1037" y="10"/>
                      </a:lnTo>
                      <a:lnTo>
                        <a:pt x="992" y="5"/>
                      </a:lnTo>
                      <a:lnTo>
                        <a:pt x="946" y="1"/>
                      </a:lnTo>
                      <a:lnTo>
                        <a:pt x="900" y="0"/>
                      </a:lnTo>
                      <a:lnTo>
                        <a:pt x="853" y="1"/>
                      </a:lnTo>
                      <a:lnTo>
                        <a:pt x="807" y="5"/>
                      </a:lnTo>
                      <a:lnTo>
                        <a:pt x="763" y="10"/>
                      </a:lnTo>
                      <a:lnTo>
                        <a:pt x="718" y="19"/>
                      </a:lnTo>
                      <a:lnTo>
                        <a:pt x="675" y="29"/>
                      </a:lnTo>
                      <a:lnTo>
                        <a:pt x="633" y="42"/>
                      </a:lnTo>
                      <a:lnTo>
                        <a:pt x="590" y="56"/>
                      </a:lnTo>
                      <a:lnTo>
                        <a:pt x="549" y="74"/>
                      </a:lnTo>
                      <a:lnTo>
                        <a:pt x="509" y="93"/>
                      </a:lnTo>
                      <a:lnTo>
                        <a:pt x="471" y="113"/>
                      </a:lnTo>
                      <a:lnTo>
                        <a:pt x="433" y="136"/>
                      </a:lnTo>
                      <a:lnTo>
                        <a:pt x="397" y="161"/>
                      </a:lnTo>
                      <a:lnTo>
                        <a:pt x="362" y="187"/>
                      </a:lnTo>
                      <a:lnTo>
                        <a:pt x="327" y="215"/>
                      </a:lnTo>
                      <a:lnTo>
                        <a:pt x="294" y="245"/>
                      </a:lnTo>
                      <a:lnTo>
                        <a:pt x="263" y="276"/>
                      </a:lnTo>
                      <a:lnTo>
                        <a:pt x="234" y="309"/>
                      </a:lnTo>
                      <a:lnTo>
                        <a:pt x="206" y="343"/>
                      </a:lnTo>
                      <a:lnTo>
                        <a:pt x="179" y="378"/>
                      </a:lnTo>
                      <a:lnTo>
                        <a:pt x="154" y="416"/>
                      </a:lnTo>
                      <a:lnTo>
                        <a:pt x="131" y="454"/>
                      </a:lnTo>
                      <a:lnTo>
                        <a:pt x="109" y="494"/>
                      </a:lnTo>
                      <a:lnTo>
                        <a:pt x="89" y="534"/>
                      </a:lnTo>
                      <a:lnTo>
                        <a:pt x="70" y="576"/>
                      </a:lnTo>
                      <a:lnTo>
                        <a:pt x="54" y="619"/>
                      </a:lnTo>
                      <a:lnTo>
                        <a:pt x="40" y="662"/>
                      </a:lnTo>
                      <a:lnTo>
                        <a:pt x="28" y="707"/>
                      </a:lnTo>
                      <a:lnTo>
                        <a:pt x="18" y="752"/>
                      </a:lnTo>
                      <a:lnTo>
                        <a:pt x="10" y="799"/>
                      </a:lnTo>
                      <a:lnTo>
                        <a:pt x="5" y="846"/>
                      </a:lnTo>
                      <a:lnTo>
                        <a:pt x="1" y="894"/>
                      </a:lnTo>
                      <a:lnTo>
                        <a:pt x="0" y="943"/>
                      </a:lnTo>
                      <a:lnTo>
                        <a:pt x="1" y="991"/>
                      </a:lnTo>
                      <a:lnTo>
                        <a:pt x="5" y="1039"/>
                      </a:lnTo>
                      <a:lnTo>
                        <a:pt x="10" y="1086"/>
                      </a:lnTo>
                      <a:lnTo>
                        <a:pt x="18" y="1133"/>
                      </a:lnTo>
                      <a:lnTo>
                        <a:pt x="28" y="1178"/>
                      </a:lnTo>
                      <a:lnTo>
                        <a:pt x="40" y="1222"/>
                      </a:lnTo>
                      <a:lnTo>
                        <a:pt x="54" y="1266"/>
                      </a:lnTo>
                      <a:lnTo>
                        <a:pt x="70" y="1309"/>
                      </a:lnTo>
                      <a:lnTo>
                        <a:pt x="89" y="1350"/>
                      </a:lnTo>
                      <a:lnTo>
                        <a:pt x="109" y="1391"/>
                      </a:lnTo>
                      <a:lnTo>
                        <a:pt x="131" y="1430"/>
                      </a:lnTo>
                      <a:lnTo>
                        <a:pt x="154" y="1469"/>
                      </a:lnTo>
                      <a:lnTo>
                        <a:pt x="179" y="1506"/>
                      </a:lnTo>
                      <a:lnTo>
                        <a:pt x="206" y="1542"/>
                      </a:lnTo>
                      <a:lnTo>
                        <a:pt x="234" y="1575"/>
                      </a:lnTo>
                      <a:lnTo>
                        <a:pt x="263" y="1608"/>
                      </a:lnTo>
                      <a:lnTo>
                        <a:pt x="294" y="1639"/>
                      </a:lnTo>
                      <a:lnTo>
                        <a:pt x="327" y="1669"/>
                      </a:lnTo>
                      <a:lnTo>
                        <a:pt x="362" y="1696"/>
                      </a:lnTo>
                      <a:lnTo>
                        <a:pt x="397" y="1722"/>
                      </a:lnTo>
                      <a:lnTo>
                        <a:pt x="433" y="1748"/>
                      </a:lnTo>
                      <a:lnTo>
                        <a:pt x="471" y="1770"/>
                      </a:lnTo>
                      <a:lnTo>
                        <a:pt x="509" y="1791"/>
                      </a:lnTo>
                      <a:lnTo>
                        <a:pt x="549" y="1810"/>
                      </a:lnTo>
                      <a:lnTo>
                        <a:pt x="590" y="1827"/>
                      </a:lnTo>
                      <a:lnTo>
                        <a:pt x="633" y="1841"/>
                      </a:lnTo>
                      <a:lnTo>
                        <a:pt x="675" y="1854"/>
                      </a:lnTo>
                      <a:lnTo>
                        <a:pt x="718" y="1864"/>
                      </a:lnTo>
                      <a:lnTo>
                        <a:pt x="763" y="1873"/>
                      </a:lnTo>
                      <a:lnTo>
                        <a:pt x="807" y="1878"/>
                      </a:lnTo>
                      <a:lnTo>
                        <a:pt x="853" y="1882"/>
                      </a:lnTo>
                      <a:lnTo>
                        <a:pt x="900" y="188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0">
                  <a:extLst>
                    <a:ext uri="{FF2B5EF4-FFF2-40B4-BE49-F238E27FC236}">
                      <a16:creationId xmlns:a16="http://schemas.microsoft.com/office/drawing/2014/main" id="{805D3771-9EAB-4B4C-AE45-4C76D6C49B21}"/>
                    </a:ext>
                  </a:extLst>
                </p:cNvPr>
                <p:cNvSpPr>
                  <a:spLocks/>
                </p:cNvSpPr>
                <p:nvPr/>
              </p:nvSpPr>
              <p:spPr bwMode="auto">
                <a:xfrm>
                  <a:off x="3334" y="1506"/>
                  <a:ext cx="260" cy="339"/>
                </a:xfrm>
                <a:custGeom>
                  <a:avLst/>
                  <a:gdLst>
                    <a:gd name="T0" fmla="*/ 372 w 153"/>
                    <a:gd name="T1" fmla="*/ 508 h 277"/>
                    <a:gd name="T2" fmla="*/ 450 w 153"/>
                    <a:gd name="T3" fmla="*/ 502 h 277"/>
                    <a:gd name="T4" fmla="*/ 520 w 153"/>
                    <a:gd name="T5" fmla="*/ 488 h 277"/>
                    <a:gd name="T6" fmla="*/ 583 w 153"/>
                    <a:gd name="T7" fmla="*/ 464 h 277"/>
                    <a:gd name="T8" fmla="*/ 644 w 153"/>
                    <a:gd name="T9" fmla="*/ 433 h 277"/>
                    <a:gd name="T10" fmla="*/ 687 w 153"/>
                    <a:gd name="T11" fmla="*/ 395 h 277"/>
                    <a:gd name="T12" fmla="*/ 722 w 153"/>
                    <a:gd name="T13" fmla="*/ 352 h 277"/>
                    <a:gd name="T14" fmla="*/ 743 w 153"/>
                    <a:gd name="T15" fmla="*/ 304 h 277"/>
                    <a:gd name="T16" fmla="*/ 751 w 153"/>
                    <a:gd name="T17" fmla="*/ 253 h 277"/>
                    <a:gd name="T18" fmla="*/ 743 w 153"/>
                    <a:gd name="T19" fmla="*/ 203 h 277"/>
                    <a:gd name="T20" fmla="*/ 722 w 153"/>
                    <a:gd name="T21" fmla="*/ 154 h 277"/>
                    <a:gd name="T22" fmla="*/ 687 w 153"/>
                    <a:gd name="T23" fmla="*/ 113 h 277"/>
                    <a:gd name="T24" fmla="*/ 644 w 153"/>
                    <a:gd name="T25" fmla="*/ 73 h 277"/>
                    <a:gd name="T26" fmla="*/ 583 w 153"/>
                    <a:gd name="T27" fmla="*/ 43 h 277"/>
                    <a:gd name="T28" fmla="*/ 520 w 153"/>
                    <a:gd name="T29" fmla="*/ 20 h 277"/>
                    <a:gd name="T30" fmla="*/ 450 w 153"/>
                    <a:gd name="T31" fmla="*/ 7 h 277"/>
                    <a:gd name="T32" fmla="*/ 372 w 153"/>
                    <a:gd name="T33" fmla="*/ 0 h 277"/>
                    <a:gd name="T34" fmla="*/ 301 w 153"/>
                    <a:gd name="T35" fmla="*/ 7 h 277"/>
                    <a:gd name="T36" fmla="*/ 226 w 153"/>
                    <a:gd name="T37" fmla="*/ 20 h 277"/>
                    <a:gd name="T38" fmla="*/ 161 w 153"/>
                    <a:gd name="T39" fmla="*/ 43 h 277"/>
                    <a:gd name="T40" fmla="*/ 107 w 153"/>
                    <a:gd name="T41" fmla="*/ 73 h 277"/>
                    <a:gd name="T42" fmla="*/ 63 w 153"/>
                    <a:gd name="T43" fmla="*/ 113 h 277"/>
                    <a:gd name="T44" fmla="*/ 29 w 153"/>
                    <a:gd name="T45" fmla="*/ 154 h 277"/>
                    <a:gd name="T46" fmla="*/ 8 w 153"/>
                    <a:gd name="T47" fmla="*/ 203 h 277"/>
                    <a:gd name="T48" fmla="*/ 0 w 153"/>
                    <a:gd name="T49" fmla="*/ 253 h 277"/>
                    <a:gd name="T50" fmla="*/ 8 w 153"/>
                    <a:gd name="T51" fmla="*/ 304 h 277"/>
                    <a:gd name="T52" fmla="*/ 29 w 153"/>
                    <a:gd name="T53" fmla="*/ 352 h 277"/>
                    <a:gd name="T54" fmla="*/ 63 w 153"/>
                    <a:gd name="T55" fmla="*/ 395 h 277"/>
                    <a:gd name="T56" fmla="*/ 107 w 153"/>
                    <a:gd name="T57" fmla="*/ 433 h 277"/>
                    <a:gd name="T58" fmla="*/ 161 w 153"/>
                    <a:gd name="T59" fmla="*/ 464 h 277"/>
                    <a:gd name="T60" fmla="*/ 226 w 153"/>
                    <a:gd name="T61" fmla="*/ 488 h 277"/>
                    <a:gd name="T62" fmla="*/ 301 w 153"/>
                    <a:gd name="T63" fmla="*/ 502 h 277"/>
                    <a:gd name="T64" fmla="*/ 372 w 153"/>
                    <a:gd name="T65" fmla="*/ 508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6" y="277"/>
                      </a:moveTo>
                      <a:lnTo>
                        <a:pt x="92" y="274"/>
                      </a:lnTo>
                      <a:lnTo>
                        <a:pt x="106" y="266"/>
                      </a:lnTo>
                      <a:lnTo>
                        <a:pt x="119" y="253"/>
                      </a:lnTo>
                      <a:lnTo>
                        <a:pt x="131" y="236"/>
                      </a:lnTo>
                      <a:lnTo>
                        <a:pt x="140" y="216"/>
                      </a:lnTo>
                      <a:lnTo>
                        <a:pt x="147" y="192"/>
                      </a:lnTo>
                      <a:lnTo>
                        <a:pt x="151" y="166"/>
                      </a:lnTo>
                      <a:lnTo>
                        <a:pt x="153" y="138"/>
                      </a:lnTo>
                      <a:lnTo>
                        <a:pt x="151" y="111"/>
                      </a:lnTo>
                      <a:lnTo>
                        <a:pt x="147" y="84"/>
                      </a:lnTo>
                      <a:lnTo>
                        <a:pt x="140" y="61"/>
                      </a:lnTo>
                      <a:lnTo>
                        <a:pt x="131" y="40"/>
                      </a:lnTo>
                      <a:lnTo>
                        <a:pt x="119" y="24"/>
                      </a:lnTo>
                      <a:lnTo>
                        <a:pt x="106" y="11"/>
                      </a:lnTo>
                      <a:lnTo>
                        <a:pt x="92" y="4"/>
                      </a:lnTo>
                      <a:lnTo>
                        <a:pt x="76" y="0"/>
                      </a:lnTo>
                      <a:lnTo>
                        <a:pt x="61" y="4"/>
                      </a:lnTo>
                      <a:lnTo>
                        <a:pt x="46" y="11"/>
                      </a:lnTo>
                      <a:lnTo>
                        <a:pt x="33" y="24"/>
                      </a:lnTo>
                      <a:lnTo>
                        <a:pt x="22" y="40"/>
                      </a:lnTo>
                      <a:lnTo>
                        <a:pt x="13" y="61"/>
                      </a:lnTo>
                      <a:lnTo>
                        <a:pt x="6" y="84"/>
                      </a:lnTo>
                      <a:lnTo>
                        <a:pt x="2" y="111"/>
                      </a:lnTo>
                      <a:lnTo>
                        <a:pt x="0" y="138"/>
                      </a:lnTo>
                      <a:lnTo>
                        <a:pt x="2" y="166"/>
                      </a:lnTo>
                      <a:lnTo>
                        <a:pt x="6" y="192"/>
                      </a:lnTo>
                      <a:lnTo>
                        <a:pt x="13" y="216"/>
                      </a:lnTo>
                      <a:lnTo>
                        <a:pt x="22" y="236"/>
                      </a:lnTo>
                      <a:lnTo>
                        <a:pt x="33" y="253"/>
                      </a:lnTo>
                      <a:lnTo>
                        <a:pt x="46" y="266"/>
                      </a:lnTo>
                      <a:lnTo>
                        <a:pt x="61" y="274"/>
                      </a:lnTo>
                      <a:lnTo>
                        <a:pt x="7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1">
                  <a:extLst>
                    <a:ext uri="{FF2B5EF4-FFF2-40B4-BE49-F238E27FC236}">
                      <a16:creationId xmlns:a16="http://schemas.microsoft.com/office/drawing/2014/main" id="{1F89206E-6D09-A54D-BA44-C280E4ED7CE5}"/>
                    </a:ext>
                  </a:extLst>
                </p:cNvPr>
                <p:cNvSpPr>
                  <a:spLocks/>
                </p:cNvSpPr>
                <p:nvPr/>
              </p:nvSpPr>
              <p:spPr bwMode="auto">
                <a:xfrm>
                  <a:off x="3368" y="1567"/>
                  <a:ext cx="139" cy="174"/>
                </a:xfrm>
                <a:custGeom>
                  <a:avLst/>
                  <a:gdLst>
                    <a:gd name="T0" fmla="*/ 202 w 81"/>
                    <a:gd name="T1" fmla="*/ 247 h 146"/>
                    <a:gd name="T2" fmla="*/ 242 w 81"/>
                    <a:gd name="T3" fmla="*/ 246 h 146"/>
                    <a:gd name="T4" fmla="*/ 283 w 81"/>
                    <a:gd name="T5" fmla="*/ 237 h 146"/>
                    <a:gd name="T6" fmla="*/ 317 w 81"/>
                    <a:gd name="T7" fmla="*/ 225 h 146"/>
                    <a:gd name="T8" fmla="*/ 347 w 81"/>
                    <a:gd name="T9" fmla="*/ 212 h 146"/>
                    <a:gd name="T10" fmla="*/ 374 w 81"/>
                    <a:gd name="T11" fmla="*/ 192 h 146"/>
                    <a:gd name="T12" fmla="*/ 395 w 81"/>
                    <a:gd name="T13" fmla="*/ 170 h 146"/>
                    <a:gd name="T14" fmla="*/ 403 w 81"/>
                    <a:gd name="T15" fmla="*/ 148 h 146"/>
                    <a:gd name="T16" fmla="*/ 410 w 81"/>
                    <a:gd name="T17" fmla="*/ 122 h 146"/>
                    <a:gd name="T18" fmla="*/ 403 w 81"/>
                    <a:gd name="T19" fmla="*/ 97 h 146"/>
                    <a:gd name="T20" fmla="*/ 395 w 81"/>
                    <a:gd name="T21" fmla="*/ 74 h 146"/>
                    <a:gd name="T22" fmla="*/ 374 w 81"/>
                    <a:gd name="T23" fmla="*/ 52 h 146"/>
                    <a:gd name="T24" fmla="*/ 347 w 81"/>
                    <a:gd name="T25" fmla="*/ 36 h 146"/>
                    <a:gd name="T26" fmla="*/ 317 w 81"/>
                    <a:gd name="T27" fmla="*/ 20 h 146"/>
                    <a:gd name="T28" fmla="*/ 283 w 81"/>
                    <a:gd name="T29" fmla="*/ 8 h 146"/>
                    <a:gd name="T30" fmla="*/ 242 w 81"/>
                    <a:gd name="T31" fmla="*/ 1 h 146"/>
                    <a:gd name="T32" fmla="*/ 202 w 81"/>
                    <a:gd name="T33" fmla="*/ 0 h 146"/>
                    <a:gd name="T34" fmla="*/ 161 w 81"/>
                    <a:gd name="T35" fmla="*/ 1 h 146"/>
                    <a:gd name="T36" fmla="*/ 120 w 81"/>
                    <a:gd name="T37" fmla="*/ 8 h 146"/>
                    <a:gd name="T38" fmla="*/ 91 w 81"/>
                    <a:gd name="T39" fmla="*/ 20 h 146"/>
                    <a:gd name="T40" fmla="*/ 62 w 81"/>
                    <a:gd name="T41" fmla="*/ 36 h 146"/>
                    <a:gd name="T42" fmla="*/ 36 w 81"/>
                    <a:gd name="T43" fmla="*/ 52 h 146"/>
                    <a:gd name="T44" fmla="*/ 15 w 81"/>
                    <a:gd name="T45" fmla="*/ 74 h 146"/>
                    <a:gd name="T46" fmla="*/ 5 w 81"/>
                    <a:gd name="T47" fmla="*/ 97 h 146"/>
                    <a:gd name="T48" fmla="*/ 0 w 81"/>
                    <a:gd name="T49" fmla="*/ 122 h 146"/>
                    <a:gd name="T50" fmla="*/ 5 w 81"/>
                    <a:gd name="T51" fmla="*/ 148 h 146"/>
                    <a:gd name="T52" fmla="*/ 15 w 81"/>
                    <a:gd name="T53" fmla="*/ 170 h 146"/>
                    <a:gd name="T54" fmla="*/ 36 w 81"/>
                    <a:gd name="T55" fmla="*/ 192 h 146"/>
                    <a:gd name="T56" fmla="*/ 62 w 81"/>
                    <a:gd name="T57" fmla="*/ 212 h 146"/>
                    <a:gd name="T58" fmla="*/ 91 w 81"/>
                    <a:gd name="T59" fmla="*/ 225 h 146"/>
                    <a:gd name="T60" fmla="*/ 120 w 81"/>
                    <a:gd name="T61" fmla="*/ 237 h 146"/>
                    <a:gd name="T62" fmla="*/ 161 w 81"/>
                    <a:gd name="T63" fmla="*/ 246 h 146"/>
                    <a:gd name="T64" fmla="*/ 202 w 81"/>
                    <a:gd name="T65" fmla="*/ 2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146">
                      <a:moveTo>
                        <a:pt x="40" y="146"/>
                      </a:moveTo>
                      <a:lnTo>
                        <a:pt x="48" y="145"/>
                      </a:lnTo>
                      <a:lnTo>
                        <a:pt x="56" y="140"/>
                      </a:lnTo>
                      <a:lnTo>
                        <a:pt x="63" y="133"/>
                      </a:lnTo>
                      <a:lnTo>
                        <a:pt x="69" y="125"/>
                      </a:lnTo>
                      <a:lnTo>
                        <a:pt x="74" y="113"/>
                      </a:lnTo>
                      <a:lnTo>
                        <a:pt x="78" y="101"/>
                      </a:lnTo>
                      <a:lnTo>
                        <a:pt x="80" y="87"/>
                      </a:lnTo>
                      <a:lnTo>
                        <a:pt x="81" y="72"/>
                      </a:lnTo>
                      <a:lnTo>
                        <a:pt x="80" y="57"/>
                      </a:lnTo>
                      <a:lnTo>
                        <a:pt x="78" y="44"/>
                      </a:lnTo>
                      <a:lnTo>
                        <a:pt x="74" y="31"/>
                      </a:lnTo>
                      <a:lnTo>
                        <a:pt x="69" y="21"/>
                      </a:lnTo>
                      <a:lnTo>
                        <a:pt x="63" y="12"/>
                      </a:lnTo>
                      <a:lnTo>
                        <a:pt x="56" y="5"/>
                      </a:lnTo>
                      <a:lnTo>
                        <a:pt x="48" y="1"/>
                      </a:lnTo>
                      <a:lnTo>
                        <a:pt x="40" y="0"/>
                      </a:lnTo>
                      <a:lnTo>
                        <a:pt x="32" y="1"/>
                      </a:lnTo>
                      <a:lnTo>
                        <a:pt x="24"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4" y="140"/>
                      </a:lnTo>
                      <a:lnTo>
                        <a:pt x="32" y="145"/>
                      </a:lnTo>
                      <a:lnTo>
                        <a:pt x="4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2">
                  <a:extLst>
                    <a:ext uri="{FF2B5EF4-FFF2-40B4-BE49-F238E27FC236}">
                      <a16:creationId xmlns:a16="http://schemas.microsoft.com/office/drawing/2014/main" id="{AB68AC36-F194-D244-A331-00FD78337D71}"/>
                    </a:ext>
                  </a:extLst>
                </p:cNvPr>
                <p:cNvSpPr>
                  <a:spLocks/>
                </p:cNvSpPr>
                <p:nvPr/>
              </p:nvSpPr>
              <p:spPr bwMode="auto">
                <a:xfrm>
                  <a:off x="1838" y="1506"/>
                  <a:ext cx="261" cy="339"/>
                </a:xfrm>
                <a:custGeom>
                  <a:avLst/>
                  <a:gdLst>
                    <a:gd name="T0" fmla="*/ 380 w 153"/>
                    <a:gd name="T1" fmla="*/ 508 h 277"/>
                    <a:gd name="T2" fmla="*/ 457 w 153"/>
                    <a:gd name="T3" fmla="*/ 502 h 277"/>
                    <a:gd name="T4" fmla="*/ 532 w 153"/>
                    <a:gd name="T5" fmla="*/ 488 h 277"/>
                    <a:gd name="T6" fmla="*/ 597 w 153"/>
                    <a:gd name="T7" fmla="*/ 464 h 277"/>
                    <a:gd name="T8" fmla="*/ 648 w 153"/>
                    <a:gd name="T9" fmla="*/ 433 h 277"/>
                    <a:gd name="T10" fmla="*/ 696 w 153"/>
                    <a:gd name="T11" fmla="*/ 395 h 277"/>
                    <a:gd name="T12" fmla="*/ 730 w 153"/>
                    <a:gd name="T13" fmla="*/ 352 h 277"/>
                    <a:gd name="T14" fmla="*/ 751 w 153"/>
                    <a:gd name="T15" fmla="*/ 304 h 277"/>
                    <a:gd name="T16" fmla="*/ 759 w 153"/>
                    <a:gd name="T17" fmla="*/ 253 h 277"/>
                    <a:gd name="T18" fmla="*/ 751 w 153"/>
                    <a:gd name="T19" fmla="*/ 203 h 277"/>
                    <a:gd name="T20" fmla="*/ 730 w 153"/>
                    <a:gd name="T21" fmla="*/ 154 h 277"/>
                    <a:gd name="T22" fmla="*/ 696 w 153"/>
                    <a:gd name="T23" fmla="*/ 113 h 277"/>
                    <a:gd name="T24" fmla="*/ 648 w 153"/>
                    <a:gd name="T25" fmla="*/ 73 h 277"/>
                    <a:gd name="T26" fmla="*/ 597 w 153"/>
                    <a:gd name="T27" fmla="*/ 43 h 277"/>
                    <a:gd name="T28" fmla="*/ 532 w 153"/>
                    <a:gd name="T29" fmla="*/ 20 h 277"/>
                    <a:gd name="T30" fmla="*/ 457 w 153"/>
                    <a:gd name="T31" fmla="*/ 7 h 277"/>
                    <a:gd name="T32" fmla="*/ 380 w 153"/>
                    <a:gd name="T33" fmla="*/ 0 h 277"/>
                    <a:gd name="T34" fmla="*/ 302 w 153"/>
                    <a:gd name="T35" fmla="*/ 7 h 277"/>
                    <a:gd name="T36" fmla="*/ 232 w 153"/>
                    <a:gd name="T37" fmla="*/ 20 h 277"/>
                    <a:gd name="T38" fmla="*/ 169 w 153"/>
                    <a:gd name="T39" fmla="*/ 43 h 277"/>
                    <a:gd name="T40" fmla="*/ 111 w 153"/>
                    <a:gd name="T41" fmla="*/ 73 h 277"/>
                    <a:gd name="T42" fmla="*/ 65 w 153"/>
                    <a:gd name="T43" fmla="*/ 113 h 277"/>
                    <a:gd name="T44" fmla="*/ 29 w 153"/>
                    <a:gd name="T45" fmla="*/ 154 h 277"/>
                    <a:gd name="T46" fmla="*/ 9 w 153"/>
                    <a:gd name="T47" fmla="*/ 203 h 277"/>
                    <a:gd name="T48" fmla="*/ 0 w 153"/>
                    <a:gd name="T49" fmla="*/ 253 h 277"/>
                    <a:gd name="T50" fmla="*/ 9 w 153"/>
                    <a:gd name="T51" fmla="*/ 304 h 277"/>
                    <a:gd name="T52" fmla="*/ 29 w 153"/>
                    <a:gd name="T53" fmla="*/ 352 h 277"/>
                    <a:gd name="T54" fmla="*/ 65 w 153"/>
                    <a:gd name="T55" fmla="*/ 395 h 277"/>
                    <a:gd name="T56" fmla="*/ 111 w 153"/>
                    <a:gd name="T57" fmla="*/ 433 h 277"/>
                    <a:gd name="T58" fmla="*/ 169 w 153"/>
                    <a:gd name="T59" fmla="*/ 464 h 277"/>
                    <a:gd name="T60" fmla="*/ 232 w 153"/>
                    <a:gd name="T61" fmla="*/ 488 h 277"/>
                    <a:gd name="T62" fmla="*/ 302 w 153"/>
                    <a:gd name="T63" fmla="*/ 502 h 277"/>
                    <a:gd name="T64" fmla="*/ 380 w 153"/>
                    <a:gd name="T65" fmla="*/ 508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7" y="277"/>
                      </a:moveTo>
                      <a:lnTo>
                        <a:pt x="92" y="274"/>
                      </a:lnTo>
                      <a:lnTo>
                        <a:pt x="107" y="266"/>
                      </a:lnTo>
                      <a:lnTo>
                        <a:pt x="120" y="253"/>
                      </a:lnTo>
                      <a:lnTo>
                        <a:pt x="131" y="236"/>
                      </a:lnTo>
                      <a:lnTo>
                        <a:pt x="140" y="216"/>
                      </a:lnTo>
                      <a:lnTo>
                        <a:pt x="147" y="192"/>
                      </a:lnTo>
                      <a:lnTo>
                        <a:pt x="151" y="166"/>
                      </a:lnTo>
                      <a:lnTo>
                        <a:pt x="153" y="138"/>
                      </a:lnTo>
                      <a:lnTo>
                        <a:pt x="151" y="111"/>
                      </a:lnTo>
                      <a:lnTo>
                        <a:pt x="147" y="84"/>
                      </a:lnTo>
                      <a:lnTo>
                        <a:pt x="140" y="61"/>
                      </a:lnTo>
                      <a:lnTo>
                        <a:pt x="131" y="40"/>
                      </a:lnTo>
                      <a:lnTo>
                        <a:pt x="120" y="24"/>
                      </a:lnTo>
                      <a:lnTo>
                        <a:pt x="107" y="11"/>
                      </a:lnTo>
                      <a:lnTo>
                        <a:pt x="92" y="4"/>
                      </a:lnTo>
                      <a:lnTo>
                        <a:pt x="77" y="0"/>
                      </a:lnTo>
                      <a:lnTo>
                        <a:pt x="61" y="4"/>
                      </a:lnTo>
                      <a:lnTo>
                        <a:pt x="47" y="11"/>
                      </a:lnTo>
                      <a:lnTo>
                        <a:pt x="34" y="24"/>
                      </a:lnTo>
                      <a:lnTo>
                        <a:pt x="22" y="40"/>
                      </a:lnTo>
                      <a:lnTo>
                        <a:pt x="13" y="61"/>
                      </a:lnTo>
                      <a:lnTo>
                        <a:pt x="6" y="84"/>
                      </a:lnTo>
                      <a:lnTo>
                        <a:pt x="2" y="111"/>
                      </a:lnTo>
                      <a:lnTo>
                        <a:pt x="0" y="138"/>
                      </a:lnTo>
                      <a:lnTo>
                        <a:pt x="2" y="166"/>
                      </a:lnTo>
                      <a:lnTo>
                        <a:pt x="6" y="192"/>
                      </a:lnTo>
                      <a:lnTo>
                        <a:pt x="13" y="216"/>
                      </a:lnTo>
                      <a:lnTo>
                        <a:pt x="22" y="236"/>
                      </a:lnTo>
                      <a:lnTo>
                        <a:pt x="34" y="253"/>
                      </a:lnTo>
                      <a:lnTo>
                        <a:pt x="47" y="266"/>
                      </a:lnTo>
                      <a:lnTo>
                        <a:pt x="61" y="274"/>
                      </a:lnTo>
                      <a:lnTo>
                        <a:pt x="7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3">
                  <a:extLst>
                    <a:ext uri="{FF2B5EF4-FFF2-40B4-BE49-F238E27FC236}">
                      <a16:creationId xmlns:a16="http://schemas.microsoft.com/office/drawing/2014/main" id="{BF7C8637-1FEF-3844-964F-8873F8D70010}"/>
                    </a:ext>
                  </a:extLst>
                </p:cNvPr>
                <p:cNvSpPr>
                  <a:spLocks/>
                </p:cNvSpPr>
                <p:nvPr/>
              </p:nvSpPr>
              <p:spPr bwMode="auto">
                <a:xfrm>
                  <a:off x="1882" y="1567"/>
                  <a:ext cx="139" cy="174"/>
                </a:xfrm>
                <a:custGeom>
                  <a:avLst/>
                  <a:gdLst>
                    <a:gd name="T0" fmla="*/ 202 w 82"/>
                    <a:gd name="T1" fmla="*/ 247 h 146"/>
                    <a:gd name="T2" fmla="*/ 239 w 82"/>
                    <a:gd name="T3" fmla="*/ 246 h 146"/>
                    <a:gd name="T4" fmla="*/ 278 w 82"/>
                    <a:gd name="T5" fmla="*/ 237 h 146"/>
                    <a:gd name="T6" fmla="*/ 310 w 82"/>
                    <a:gd name="T7" fmla="*/ 225 h 146"/>
                    <a:gd name="T8" fmla="*/ 342 w 82"/>
                    <a:gd name="T9" fmla="*/ 212 h 146"/>
                    <a:gd name="T10" fmla="*/ 364 w 82"/>
                    <a:gd name="T11" fmla="*/ 192 h 146"/>
                    <a:gd name="T12" fmla="*/ 385 w 82"/>
                    <a:gd name="T13" fmla="*/ 170 h 146"/>
                    <a:gd name="T14" fmla="*/ 393 w 82"/>
                    <a:gd name="T15" fmla="*/ 148 h 146"/>
                    <a:gd name="T16" fmla="*/ 400 w 82"/>
                    <a:gd name="T17" fmla="*/ 122 h 146"/>
                    <a:gd name="T18" fmla="*/ 393 w 82"/>
                    <a:gd name="T19" fmla="*/ 97 h 146"/>
                    <a:gd name="T20" fmla="*/ 385 w 82"/>
                    <a:gd name="T21" fmla="*/ 74 h 146"/>
                    <a:gd name="T22" fmla="*/ 364 w 82"/>
                    <a:gd name="T23" fmla="*/ 52 h 146"/>
                    <a:gd name="T24" fmla="*/ 342 w 82"/>
                    <a:gd name="T25" fmla="*/ 36 h 146"/>
                    <a:gd name="T26" fmla="*/ 310 w 82"/>
                    <a:gd name="T27" fmla="*/ 20 h 146"/>
                    <a:gd name="T28" fmla="*/ 278 w 82"/>
                    <a:gd name="T29" fmla="*/ 8 h 146"/>
                    <a:gd name="T30" fmla="*/ 239 w 82"/>
                    <a:gd name="T31" fmla="*/ 1 h 146"/>
                    <a:gd name="T32" fmla="*/ 202 w 82"/>
                    <a:gd name="T33" fmla="*/ 0 h 146"/>
                    <a:gd name="T34" fmla="*/ 161 w 82"/>
                    <a:gd name="T35" fmla="*/ 1 h 146"/>
                    <a:gd name="T36" fmla="*/ 120 w 82"/>
                    <a:gd name="T37" fmla="*/ 8 h 146"/>
                    <a:gd name="T38" fmla="*/ 90 w 82"/>
                    <a:gd name="T39" fmla="*/ 20 h 146"/>
                    <a:gd name="T40" fmla="*/ 58 w 82"/>
                    <a:gd name="T41" fmla="*/ 36 h 146"/>
                    <a:gd name="T42" fmla="*/ 34 w 82"/>
                    <a:gd name="T43" fmla="*/ 52 h 146"/>
                    <a:gd name="T44" fmla="*/ 14 w 82"/>
                    <a:gd name="T45" fmla="*/ 74 h 146"/>
                    <a:gd name="T46" fmla="*/ 5 w 82"/>
                    <a:gd name="T47" fmla="*/ 97 h 146"/>
                    <a:gd name="T48" fmla="*/ 0 w 82"/>
                    <a:gd name="T49" fmla="*/ 122 h 146"/>
                    <a:gd name="T50" fmla="*/ 5 w 82"/>
                    <a:gd name="T51" fmla="*/ 148 h 146"/>
                    <a:gd name="T52" fmla="*/ 14 w 82"/>
                    <a:gd name="T53" fmla="*/ 170 h 146"/>
                    <a:gd name="T54" fmla="*/ 34 w 82"/>
                    <a:gd name="T55" fmla="*/ 192 h 146"/>
                    <a:gd name="T56" fmla="*/ 58 w 82"/>
                    <a:gd name="T57" fmla="*/ 212 h 146"/>
                    <a:gd name="T58" fmla="*/ 90 w 82"/>
                    <a:gd name="T59" fmla="*/ 225 h 146"/>
                    <a:gd name="T60" fmla="*/ 120 w 82"/>
                    <a:gd name="T61" fmla="*/ 237 h 146"/>
                    <a:gd name="T62" fmla="*/ 161 w 82"/>
                    <a:gd name="T63" fmla="*/ 246 h 146"/>
                    <a:gd name="T64" fmla="*/ 202 w 82"/>
                    <a:gd name="T65" fmla="*/ 2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46">
                      <a:moveTo>
                        <a:pt x="41" y="146"/>
                      </a:moveTo>
                      <a:lnTo>
                        <a:pt x="49" y="145"/>
                      </a:lnTo>
                      <a:lnTo>
                        <a:pt x="57" y="140"/>
                      </a:lnTo>
                      <a:lnTo>
                        <a:pt x="64" y="133"/>
                      </a:lnTo>
                      <a:lnTo>
                        <a:pt x="70" y="125"/>
                      </a:lnTo>
                      <a:lnTo>
                        <a:pt x="75" y="113"/>
                      </a:lnTo>
                      <a:lnTo>
                        <a:pt x="79" y="101"/>
                      </a:lnTo>
                      <a:lnTo>
                        <a:pt x="81" y="87"/>
                      </a:lnTo>
                      <a:lnTo>
                        <a:pt x="82" y="72"/>
                      </a:lnTo>
                      <a:lnTo>
                        <a:pt x="81" y="57"/>
                      </a:lnTo>
                      <a:lnTo>
                        <a:pt x="79" y="44"/>
                      </a:lnTo>
                      <a:lnTo>
                        <a:pt x="75" y="31"/>
                      </a:lnTo>
                      <a:lnTo>
                        <a:pt x="70" y="21"/>
                      </a:lnTo>
                      <a:lnTo>
                        <a:pt x="64" y="12"/>
                      </a:lnTo>
                      <a:lnTo>
                        <a:pt x="57" y="5"/>
                      </a:lnTo>
                      <a:lnTo>
                        <a:pt x="49" y="1"/>
                      </a:lnTo>
                      <a:lnTo>
                        <a:pt x="41" y="0"/>
                      </a:lnTo>
                      <a:lnTo>
                        <a:pt x="33" y="1"/>
                      </a:lnTo>
                      <a:lnTo>
                        <a:pt x="25"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5" y="140"/>
                      </a:lnTo>
                      <a:lnTo>
                        <a:pt x="33" y="145"/>
                      </a:lnTo>
                      <a:lnTo>
                        <a:pt x="41"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54">
                  <a:extLst>
                    <a:ext uri="{FF2B5EF4-FFF2-40B4-BE49-F238E27FC236}">
                      <a16:creationId xmlns:a16="http://schemas.microsoft.com/office/drawing/2014/main" id="{C81675CA-F90E-744C-98C6-2CED8608D3C3}"/>
                    </a:ext>
                  </a:extLst>
                </p:cNvPr>
                <p:cNvSpPr>
                  <a:spLocks/>
                </p:cNvSpPr>
                <p:nvPr/>
              </p:nvSpPr>
              <p:spPr bwMode="auto">
                <a:xfrm>
                  <a:off x="3177" y="1350"/>
                  <a:ext cx="504" cy="243"/>
                </a:xfrm>
                <a:custGeom>
                  <a:avLst/>
                  <a:gdLst>
                    <a:gd name="T0" fmla="*/ 65 w 286"/>
                    <a:gd name="T1" fmla="*/ 279 h 194"/>
                    <a:gd name="T2" fmla="*/ 99 w 286"/>
                    <a:gd name="T3" fmla="*/ 279 h 194"/>
                    <a:gd name="T4" fmla="*/ 130 w 286"/>
                    <a:gd name="T5" fmla="*/ 274 h 194"/>
                    <a:gd name="T6" fmla="*/ 152 w 286"/>
                    <a:gd name="T7" fmla="*/ 267 h 194"/>
                    <a:gd name="T8" fmla="*/ 171 w 286"/>
                    <a:gd name="T9" fmla="*/ 257 h 194"/>
                    <a:gd name="T10" fmla="*/ 215 w 286"/>
                    <a:gd name="T11" fmla="*/ 217 h 194"/>
                    <a:gd name="T12" fmla="*/ 268 w 286"/>
                    <a:gd name="T13" fmla="*/ 180 h 194"/>
                    <a:gd name="T14" fmla="*/ 338 w 286"/>
                    <a:gd name="T15" fmla="*/ 154 h 194"/>
                    <a:gd name="T16" fmla="*/ 416 w 286"/>
                    <a:gd name="T17" fmla="*/ 133 h 194"/>
                    <a:gd name="T18" fmla="*/ 497 w 286"/>
                    <a:gd name="T19" fmla="*/ 118 h 194"/>
                    <a:gd name="T20" fmla="*/ 587 w 286"/>
                    <a:gd name="T21" fmla="*/ 110 h 194"/>
                    <a:gd name="T22" fmla="*/ 673 w 286"/>
                    <a:gd name="T23" fmla="*/ 106 h 194"/>
                    <a:gd name="T24" fmla="*/ 754 w 286"/>
                    <a:gd name="T25" fmla="*/ 106 h 194"/>
                    <a:gd name="T26" fmla="*/ 863 w 286"/>
                    <a:gd name="T27" fmla="*/ 111 h 194"/>
                    <a:gd name="T28" fmla="*/ 969 w 286"/>
                    <a:gd name="T29" fmla="*/ 125 h 194"/>
                    <a:gd name="T30" fmla="*/ 1068 w 286"/>
                    <a:gd name="T31" fmla="*/ 145 h 194"/>
                    <a:gd name="T32" fmla="*/ 1165 w 286"/>
                    <a:gd name="T33" fmla="*/ 172 h 194"/>
                    <a:gd name="T34" fmla="*/ 1242 w 286"/>
                    <a:gd name="T35" fmla="*/ 207 h 194"/>
                    <a:gd name="T36" fmla="*/ 1313 w 286"/>
                    <a:gd name="T37" fmla="*/ 248 h 194"/>
                    <a:gd name="T38" fmla="*/ 1364 w 286"/>
                    <a:gd name="T39" fmla="*/ 297 h 194"/>
                    <a:gd name="T40" fmla="*/ 1390 w 286"/>
                    <a:gd name="T41" fmla="*/ 352 h 194"/>
                    <a:gd name="T42" fmla="*/ 1401 w 286"/>
                    <a:gd name="T43" fmla="*/ 365 h 194"/>
                    <a:gd name="T44" fmla="*/ 1422 w 286"/>
                    <a:gd name="T45" fmla="*/ 375 h 194"/>
                    <a:gd name="T46" fmla="*/ 1450 w 286"/>
                    <a:gd name="T47" fmla="*/ 380 h 194"/>
                    <a:gd name="T48" fmla="*/ 1484 w 286"/>
                    <a:gd name="T49" fmla="*/ 381 h 194"/>
                    <a:gd name="T50" fmla="*/ 1521 w 286"/>
                    <a:gd name="T51" fmla="*/ 377 h 194"/>
                    <a:gd name="T52" fmla="*/ 1544 w 286"/>
                    <a:gd name="T53" fmla="*/ 367 h 194"/>
                    <a:gd name="T54" fmla="*/ 1560 w 286"/>
                    <a:gd name="T55" fmla="*/ 358 h 194"/>
                    <a:gd name="T56" fmla="*/ 1565 w 286"/>
                    <a:gd name="T57" fmla="*/ 346 h 194"/>
                    <a:gd name="T58" fmla="*/ 1528 w 286"/>
                    <a:gd name="T59" fmla="*/ 274 h 194"/>
                    <a:gd name="T60" fmla="*/ 1463 w 286"/>
                    <a:gd name="T61" fmla="*/ 210 h 194"/>
                    <a:gd name="T62" fmla="*/ 1373 w 286"/>
                    <a:gd name="T63" fmla="*/ 155 h 194"/>
                    <a:gd name="T64" fmla="*/ 1276 w 286"/>
                    <a:gd name="T65" fmla="*/ 104 h 194"/>
                    <a:gd name="T66" fmla="*/ 1156 w 286"/>
                    <a:gd name="T67" fmla="*/ 64 h 194"/>
                    <a:gd name="T68" fmla="*/ 1027 w 286"/>
                    <a:gd name="T69" fmla="*/ 31 h 194"/>
                    <a:gd name="T70" fmla="*/ 904 w 286"/>
                    <a:gd name="T71" fmla="*/ 13 h 194"/>
                    <a:gd name="T72" fmla="*/ 770 w 286"/>
                    <a:gd name="T73" fmla="*/ 0 h 194"/>
                    <a:gd name="T74" fmla="*/ 633 w 286"/>
                    <a:gd name="T75" fmla="*/ 1 h 194"/>
                    <a:gd name="T76" fmla="*/ 509 w 286"/>
                    <a:gd name="T77" fmla="*/ 16 h 194"/>
                    <a:gd name="T78" fmla="*/ 395 w 286"/>
                    <a:gd name="T79" fmla="*/ 36 h 194"/>
                    <a:gd name="T80" fmla="*/ 285 w 286"/>
                    <a:gd name="T81" fmla="*/ 68 h 194"/>
                    <a:gd name="T82" fmla="*/ 192 w 286"/>
                    <a:gd name="T83" fmla="*/ 104 h 194"/>
                    <a:gd name="T84" fmla="*/ 115 w 286"/>
                    <a:gd name="T85" fmla="*/ 145 h 194"/>
                    <a:gd name="T86" fmla="*/ 49 w 286"/>
                    <a:gd name="T87" fmla="*/ 192 h 194"/>
                    <a:gd name="T88" fmla="*/ 0 w 286"/>
                    <a:gd name="T89" fmla="*/ 240 h 194"/>
                    <a:gd name="T90" fmla="*/ 0 w 286"/>
                    <a:gd name="T91" fmla="*/ 240 h 194"/>
                    <a:gd name="T92" fmla="*/ 0 w 286"/>
                    <a:gd name="T93" fmla="*/ 251 h 194"/>
                    <a:gd name="T94" fmla="*/ 12 w 286"/>
                    <a:gd name="T95" fmla="*/ 263 h 194"/>
                    <a:gd name="T96" fmla="*/ 37 w 286"/>
                    <a:gd name="T97" fmla="*/ 273 h 194"/>
                    <a:gd name="T98" fmla="*/ 65 w 286"/>
                    <a:gd name="T99" fmla="*/ 279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 h="194">
                      <a:moveTo>
                        <a:pt x="12" y="142"/>
                      </a:moveTo>
                      <a:lnTo>
                        <a:pt x="18" y="142"/>
                      </a:lnTo>
                      <a:lnTo>
                        <a:pt x="24" y="140"/>
                      </a:lnTo>
                      <a:lnTo>
                        <a:pt x="28" y="136"/>
                      </a:lnTo>
                      <a:lnTo>
                        <a:pt x="31" y="131"/>
                      </a:lnTo>
                      <a:lnTo>
                        <a:pt x="39" y="110"/>
                      </a:lnTo>
                      <a:lnTo>
                        <a:pt x="49" y="92"/>
                      </a:lnTo>
                      <a:lnTo>
                        <a:pt x="62" y="78"/>
                      </a:lnTo>
                      <a:lnTo>
                        <a:pt x="76" y="68"/>
                      </a:lnTo>
                      <a:lnTo>
                        <a:pt x="91" y="60"/>
                      </a:lnTo>
                      <a:lnTo>
                        <a:pt x="107" y="56"/>
                      </a:lnTo>
                      <a:lnTo>
                        <a:pt x="123" y="54"/>
                      </a:lnTo>
                      <a:lnTo>
                        <a:pt x="138" y="54"/>
                      </a:lnTo>
                      <a:lnTo>
                        <a:pt x="158" y="57"/>
                      </a:lnTo>
                      <a:lnTo>
                        <a:pt x="177" y="64"/>
                      </a:lnTo>
                      <a:lnTo>
                        <a:pt x="195" y="74"/>
                      </a:lnTo>
                      <a:lnTo>
                        <a:pt x="213" y="87"/>
                      </a:lnTo>
                      <a:lnTo>
                        <a:pt x="227" y="105"/>
                      </a:lnTo>
                      <a:lnTo>
                        <a:pt x="240" y="126"/>
                      </a:lnTo>
                      <a:lnTo>
                        <a:pt x="249" y="151"/>
                      </a:lnTo>
                      <a:lnTo>
                        <a:pt x="254" y="179"/>
                      </a:lnTo>
                      <a:lnTo>
                        <a:pt x="256" y="185"/>
                      </a:lnTo>
                      <a:lnTo>
                        <a:pt x="260" y="191"/>
                      </a:lnTo>
                      <a:lnTo>
                        <a:pt x="265" y="193"/>
                      </a:lnTo>
                      <a:lnTo>
                        <a:pt x="271" y="194"/>
                      </a:lnTo>
                      <a:lnTo>
                        <a:pt x="278" y="192"/>
                      </a:lnTo>
                      <a:lnTo>
                        <a:pt x="282" y="187"/>
                      </a:lnTo>
                      <a:lnTo>
                        <a:pt x="285" y="182"/>
                      </a:lnTo>
                      <a:lnTo>
                        <a:pt x="286" y="176"/>
                      </a:lnTo>
                      <a:lnTo>
                        <a:pt x="279" y="140"/>
                      </a:lnTo>
                      <a:lnTo>
                        <a:pt x="267" y="107"/>
                      </a:lnTo>
                      <a:lnTo>
                        <a:pt x="251" y="79"/>
                      </a:lnTo>
                      <a:lnTo>
                        <a:pt x="233" y="53"/>
                      </a:lnTo>
                      <a:lnTo>
                        <a:pt x="211" y="33"/>
                      </a:lnTo>
                      <a:lnTo>
                        <a:pt x="188" y="16"/>
                      </a:lnTo>
                      <a:lnTo>
                        <a:pt x="165" y="6"/>
                      </a:lnTo>
                      <a:lnTo>
                        <a:pt x="141" y="0"/>
                      </a:lnTo>
                      <a:lnTo>
                        <a:pt x="116" y="1"/>
                      </a:lnTo>
                      <a:lnTo>
                        <a:pt x="93" y="8"/>
                      </a:lnTo>
                      <a:lnTo>
                        <a:pt x="72" y="18"/>
                      </a:lnTo>
                      <a:lnTo>
                        <a:pt x="52" y="34"/>
                      </a:lnTo>
                      <a:lnTo>
                        <a:pt x="35" y="53"/>
                      </a:lnTo>
                      <a:lnTo>
                        <a:pt x="21" y="74"/>
                      </a:lnTo>
                      <a:lnTo>
                        <a:pt x="9" y="97"/>
                      </a:lnTo>
                      <a:lnTo>
                        <a:pt x="0" y="122"/>
                      </a:lnTo>
                      <a:lnTo>
                        <a:pt x="0" y="128"/>
                      </a:lnTo>
                      <a:lnTo>
                        <a:pt x="2" y="134"/>
                      </a:lnTo>
                      <a:lnTo>
                        <a:pt x="7" y="139"/>
                      </a:lnTo>
                      <a:lnTo>
                        <a:pt x="1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55">
                  <a:extLst>
                    <a:ext uri="{FF2B5EF4-FFF2-40B4-BE49-F238E27FC236}">
                      <a16:creationId xmlns:a16="http://schemas.microsoft.com/office/drawing/2014/main" id="{B43B5C1B-7B60-3A4D-B13A-E5220BC1F594}"/>
                    </a:ext>
                  </a:extLst>
                </p:cNvPr>
                <p:cNvSpPr>
                  <a:spLocks/>
                </p:cNvSpPr>
                <p:nvPr/>
              </p:nvSpPr>
              <p:spPr bwMode="auto">
                <a:xfrm rot="10800000">
                  <a:off x="3255" y="924"/>
                  <a:ext cx="513" cy="182"/>
                </a:xfrm>
                <a:custGeom>
                  <a:avLst/>
                  <a:gdLst>
                    <a:gd name="T0" fmla="*/ 94 w 296"/>
                    <a:gd name="T1" fmla="*/ 246 h 147"/>
                    <a:gd name="T2" fmla="*/ 135 w 296"/>
                    <a:gd name="T3" fmla="*/ 245 h 147"/>
                    <a:gd name="T4" fmla="*/ 165 w 296"/>
                    <a:gd name="T5" fmla="*/ 238 h 147"/>
                    <a:gd name="T6" fmla="*/ 192 w 296"/>
                    <a:gd name="T7" fmla="*/ 225 h 147"/>
                    <a:gd name="T8" fmla="*/ 205 w 296"/>
                    <a:gd name="T9" fmla="*/ 210 h 147"/>
                    <a:gd name="T10" fmla="*/ 220 w 296"/>
                    <a:gd name="T11" fmla="*/ 181 h 147"/>
                    <a:gd name="T12" fmla="*/ 243 w 296"/>
                    <a:gd name="T13" fmla="*/ 156 h 147"/>
                    <a:gd name="T14" fmla="*/ 286 w 296"/>
                    <a:gd name="T15" fmla="*/ 134 h 147"/>
                    <a:gd name="T16" fmla="*/ 340 w 296"/>
                    <a:gd name="T17" fmla="*/ 116 h 147"/>
                    <a:gd name="T18" fmla="*/ 400 w 296"/>
                    <a:gd name="T19" fmla="*/ 102 h 147"/>
                    <a:gd name="T20" fmla="*/ 463 w 296"/>
                    <a:gd name="T21" fmla="*/ 89 h 147"/>
                    <a:gd name="T22" fmla="*/ 532 w 296"/>
                    <a:gd name="T23" fmla="*/ 82 h 147"/>
                    <a:gd name="T24" fmla="*/ 603 w 296"/>
                    <a:gd name="T25" fmla="*/ 78 h 147"/>
                    <a:gd name="T26" fmla="*/ 712 w 296"/>
                    <a:gd name="T27" fmla="*/ 77 h 147"/>
                    <a:gd name="T28" fmla="*/ 828 w 296"/>
                    <a:gd name="T29" fmla="*/ 82 h 147"/>
                    <a:gd name="T30" fmla="*/ 938 w 296"/>
                    <a:gd name="T31" fmla="*/ 94 h 147"/>
                    <a:gd name="T32" fmla="*/ 1042 w 296"/>
                    <a:gd name="T33" fmla="*/ 111 h 147"/>
                    <a:gd name="T34" fmla="*/ 1142 w 296"/>
                    <a:gd name="T35" fmla="*/ 135 h 147"/>
                    <a:gd name="T36" fmla="*/ 1229 w 296"/>
                    <a:gd name="T37" fmla="*/ 167 h 147"/>
                    <a:gd name="T38" fmla="*/ 1298 w 296"/>
                    <a:gd name="T39" fmla="*/ 206 h 147"/>
                    <a:gd name="T40" fmla="*/ 1343 w 296"/>
                    <a:gd name="T41" fmla="*/ 250 h 147"/>
                    <a:gd name="T42" fmla="*/ 1357 w 296"/>
                    <a:gd name="T43" fmla="*/ 264 h 147"/>
                    <a:gd name="T44" fmla="*/ 1390 w 296"/>
                    <a:gd name="T45" fmla="*/ 272 h 147"/>
                    <a:gd name="T46" fmla="*/ 1426 w 296"/>
                    <a:gd name="T47" fmla="*/ 279 h 147"/>
                    <a:gd name="T48" fmla="*/ 1468 w 296"/>
                    <a:gd name="T49" fmla="*/ 277 h 147"/>
                    <a:gd name="T50" fmla="*/ 1504 w 296"/>
                    <a:gd name="T51" fmla="*/ 270 h 147"/>
                    <a:gd name="T52" fmla="*/ 1525 w 296"/>
                    <a:gd name="T53" fmla="*/ 258 h 147"/>
                    <a:gd name="T54" fmla="*/ 1541 w 296"/>
                    <a:gd name="T55" fmla="*/ 245 h 147"/>
                    <a:gd name="T56" fmla="*/ 1536 w 296"/>
                    <a:gd name="T57" fmla="*/ 230 h 147"/>
                    <a:gd name="T58" fmla="*/ 1511 w 296"/>
                    <a:gd name="T59" fmla="*/ 199 h 147"/>
                    <a:gd name="T60" fmla="*/ 1471 w 296"/>
                    <a:gd name="T61" fmla="*/ 168 h 147"/>
                    <a:gd name="T62" fmla="*/ 1433 w 296"/>
                    <a:gd name="T63" fmla="*/ 142 h 147"/>
                    <a:gd name="T64" fmla="*/ 1385 w 296"/>
                    <a:gd name="T65" fmla="*/ 120 h 147"/>
                    <a:gd name="T66" fmla="*/ 1334 w 296"/>
                    <a:gd name="T67" fmla="*/ 97 h 147"/>
                    <a:gd name="T68" fmla="*/ 1277 w 296"/>
                    <a:gd name="T69" fmla="*/ 78 h 147"/>
                    <a:gd name="T70" fmla="*/ 1220 w 296"/>
                    <a:gd name="T71" fmla="*/ 62 h 147"/>
                    <a:gd name="T72" fmla="*/ 1144 w 296"/>
                    <a:gd name="T73" fmla="*/ 46 h 147"/>
                    <a:gd name="T74" fmla="*/ 1078 w 296"/>
                    <a:gd name="T75" fmla="*/ 33 h 147"/>
                    <a:gd name="T76" fmla="*/ 1009 w 296"/>
                    <a:gd name="T77" fmla="*/ 21 h 147"/>
                    <a:gd name="T78" fmla="*/ 943 w 296"/>
                    <a:gd name="T79" fmla="*/ 14 h 147"/>
                    <a:gd name="T80" fmla="*/ 868 w 296"/>
                    <a:gd name="T81" fmla="*/ 6 h 147"/>
                    <a:gd name="T82" fmla="*/ 795 w 296"/>
                    <a:gd name="T83" fmla="*/ 1 h 147"/>
                    <a:gd name="T84" fmla="*/ 724 w 296"/>
                    <a:gd name="T85" fmla="*/ 0 h 147"/>
                    <a:gd name="T86" fmla="*/ 652 w 296"/>
                    <a:gd name="T87" fmla="*/ 0 h 147"/>
                    <a:gd name="T88" fmla="*/ 582 w 296"/>
                    <a:gd name="T89" fmla="*/ 1 h 147"/>
                    <a:gd name="T90" fmla="*/ 463 w 296"/>
                    <a:gd name="T91" fmla="*/ 9 h 147"/>
                    <a:gd name="T92" fmla="*/ 355 w 296"/>
                    <a:gd name="T93" fmla="*/ 24 h 147"/>
                    <a:gd name="T94" fmla="*/ 255 w 296"/>
                    <a:gd name="T95" fmla="*/ 43 h 147"/>
                    <a:gd name="T96" fmla="*/ 177 w 296"/>
                    <a:gd name="T97" fmla="*/ 66 h 147"/>
                    <a:gd name="T98" fmla="*/ 106 w 296"/>
                    <a:gd name="T99" fmla="*/ 97 h 147"/>
                    <a:gd name="T100" fmla="*/ 50 w 296"/>
                    <a:gd name="T101" fmla="*/ 129 h 147"/>
                    <a:gd name="T102" fmla="*/ 16 w 296"/>
                    <a:gd name="T103" fmla="*/ 167 h 147"/>
                    <a:gd name="T104" fmla="*/ 0 w 296"/>
                    <a:gd name="T105" fmla="*/ 207 h 147"/>
                    <a:gd name="T106" fmla="*/ 5 w 296"/>
                    <a:gd name="T107" fmla="*/ 220 h 147"/>
                    <a:gd name="T108" fmla="*/ 28 w 296"/>
                    <a:gd name="T109" fmla="*/ 236 h 147"/>
                    <a:gd name="T110" fmla="*/ 57 w 296"/>
                    <a:gd name="T111" fmla="*/ 243 h 147"/>
                    <a:gd name="T112" fmla="*/ 94 w 296"/>
                    <a:gd name="T113" fmla="*/ 246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 h="147">
                      <a:moveTo>
                        <a:pt x="18" y="130"/>
                      </a:moveTo>
                      <a:lnTo>
                        <a:pt x="26" y="129"/>
                      </a:lnTo>
                      <a:lnTo>
                        <a:pt x="32" y="125"/>
                      </a:lnTo>
                      <a:lnTo>
                        <a:pt x="37" y="119"/>
                      </a:lnTo>
                      <a:lnTo>
                        <a:pt x="39" y="111"/>
                      </a:lnTo>
                      <a:lnTo>
                        <a:pt x="42" y="95"/>
                      </a:lnTo>
                      <a:lnTo>
                        <a:pt x="47" y="82"/>
                      </a:lnTo>
                      <a:lnTo>
                        <a:pt x="55" y="70"/>
                      </a:lnTo>
                      <a:lnTo>
                        <a:pt x="65" y="61"/>
                      </a:lnTo>
                      <a:lnTo>
                        <a:pt x="77" y="53"/>
                      </a:lnTo>
                      <a:lnTo>
                        <a:pt x="89" y="47"/>
                      </a:lnTo>
                      <a:lnTo>
                        <a:pt x="102" y="43"/>
                      </a:lnTo>
                      <a:lnTo>
                        <a:pt x="116" y="41"/>
                      </a:lnTo>
                      <a:lnTo>
                        <a:pt x="137" y="40"/>
                      </a:lnTo>
                      <a:lnTo>
                        <a:pt x="159" y="43"/>
                      </a:lnTo>
                      <a:lnTo>
                        <a:pt x="180" y="49"/>
                      </a:lnTo>
                      <a:lnTo>
                        <a:pt x="200" y="59"/>
                      </a:lnTo>
                      <a:lnTo>
                        <a:pt x="219" y="71"/>
                      </a:lnTo>
                      <a:lnTo>
                        <a:pt x="236" y="88"/>
                      </a:lnTo>
                      <a:lnTo>
                        <a:pt x="249" y="108"/>
                      </a:lnTo>
                      <a:lnTo>
                        <a:pt x="258" y="132"/>
                      </a:lnTo>
                      <a:lnTo>
                        <a:pt x="261" y="139"/>
                      </a:lnTo>
                      <a:lnTo>
                        <a:pt x="267" y="144"/>
                      </a:lnTo>
                      <a:lnTo>
                        <a:pt x="274" y="147"/>
                      </a:lnTo>
                      <a:lnTo>
                        <a:pt x="282" y="146"/>
                      </a:lnTo>
                      <a:lnTo>
                        <a:pt x="289" y="142"/>
                      </a:lnTo>
                      <a:lnTo>
                        <a:pt x="293" y="136"/>
                      </a:lnTo>
                      <a:lnTo>
                        <a:pt x="296" y="129"/>
                      </a:lnTo>
                      <a:lnTo>
                        <a:pt x="295" y="121"/>
                      </a:lnTo>
                      <a:lnTo>
                        <a:pt x="290" y="105"/>
                      </a:lnTo>
                      <a:lnTo>
                        <a:pt x="283" y="89"/>
                      </a:lnTo>
                      <a:lnTo>
                        <a:pt x="275" y="75"/>
                      </a:lnTo>
                      <a:lnTo>
                        <a:pt x="266" y="63"/>
                      </a:lnTo>
                      <a:lnTo>
                        <a:pt x="256" y="51"/>
                      </a:lnTo>
                      <a:lnTo>
                        <a:pt x="245" y="41"/>
                      </a:lnTo>
                      <a:lnTo>
                        <a:pt x="234" y="32"/>
                      </a:lnTo>
                      <a:lnTo>
                        <a:pt x="220" y="24"/>
                      </a:lnTo>
                      <a:lnTo>
                        <a:pt x="207" y="18"/>
                      </a:lnTo>
                      <a:lnTo>
                        <a:pt x="194" y="11"/>
                      </a:lnTo>
                      <a:lnTo>
                        <a:pt x="181" y="7"/>
                      </a:lnTo>
                      <a:lnTo>
                        <a:pt x="167" y="3"/>
                      </a:lnTo>
                      <a:lnTo>
                        <a:pt x="153" y="1"/>
                      </a:lnTo>
                      <a:lnTo>
                        <a:pt x="139" y="0"/>
                      </a:lnTo>
                      <a:lnTo>
                        <a:pt x="125" y="0"/>
                      </a:lnTo>
                      <a:lnTo>
                        <a:pt x="112" y="1"/>
                      </a:lnTo>
                      <a:lnTo>
                        <a:pt x="89" y="5"/>
                      </a:lnTo>
                      <a:lnTo>
                        <a:pt x="68" y="12"/>
                      </a:lnTo>
                      <a:lnTo>
                        <a:pt x="49" y="23"/>
                      </a:lnTo>
                      <a:lnTo>
                        <a:pt x="34" y="35"/>
                      </a:lnTo>
                      <a:lnTo>
                        <a:pt x="20" y="51"/>
                      </a:lnTo>
                      <a:lnTo>
                        <a:pt x="10" y="68"/>
                      </a:lnTo>
                      <a:lnTo>
                        <a:pt x="3" y="88"/>
                      </a:lnTo>
                      <a:lnTo>
                        <a:pt x="0" y="109"/>
                      </a:lnTo>
                      <a:lnTo>
                        <a:pt x="1" y="116"/>
                      </a:lnTo>
                      <a:lnTo>
                        <a:pt x="5" y="124"/>
                      </a:lnTo>
                      <a:lnTo>
                        <a:pt x="11" y="128"/>
                      </a:lnTo>
                      <a:lnTo>
                        <a:pt x="18"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56">
                  <a:extLst>
                    <a:ext uri="{FF2B5EF4-FFF2-40B4-BE49-F238E27FC236}">
                      <a16:creationId xmlns:a16="http://schemas.microsoft.com/office/drawing/2014/main" id="{C6C2F457-1A07-874D-A067-B53C54EFB0D0}"/>
                    </a:ext>
                  </a:extLst>
                </p:cNvPr>
                <p:cNvSpPr>
                  <a:spLocks/>
                </p:cNvSpPr>
                <p:nvPr/>
              </p:nvSpPr>
              <p:spPr bwMode="auto">
                <a:xfrm rot="10326064">
                  <a:off x="1699" y="941"/>
                  <a:ext cx="513" cy="191"/>
                </a:xfrm>
                <a:custGeom>
                  <a:avLst/>
                  <a:gdLst>
                    <a:gd name="T0" fmla="*/ 64 w 295"/>
                    <a:gd name="T1" fmla="*/ 263 h 153"/>
                    <a:gd name="T2" fmla="*/ 106 w 295"/>
                    <a:gd name="T3" fmla="*/ 266 h 153"/>
                    <a:gd name="T4" fmla="*/ 143 w 295"/>
                    <a:gd name="T5" fmla="*/ 263 h 153"/>
                    <a:gd name="T6" fmla="*/ 172 w 295"/>
                    <a:gd name="T7" fmla="*/ 256 h 153"/>
                    <a:gd name="T8" fmla="*/ 200 w 295"/>
                    <a:gd name="T9" fmla="*/ 241 h 153"/>
                    <a:gd name="T10" fmla="*/ 200 w 295"/>
                    <a:gd name="T11" fmla="*/ 241 h 153"/>
                    <a:gd name="T12" fmla="*/ 250 w 295"/>
                    <a:gd name="T13" fmla="*/ 205 h 153"/>
                    <a:gd name="T14" fmla="*/ 320 w 295"/>
                    <a:gd name="T15" fmla="*/ 171 h 153"/>
                    <a:gd name="T16" fmla="*/ 405 w 295"/>
                    <a:gd name="T17" fmla="*/ 142 h 153"/>
                    <a:gd name="T18" fmla="*/ 504 w 295"/>
                    <a:gd name="T19" fmla="*/ 117 h 153"/>
                    <a:gd name="T20" fmla="*/ 610 w 295"/>
                    <a:gd name="T21" fmla="*/ 100 h 153"/>
                    <a:gd name="T22" fmla="*/ 725 w 295"/>
                    <a:gd name="T23" fmla="*/ 87 h 153"/>
                    <a:gd name="T24" fmla="*/ 835 w 295"/>
                    <a:gd name="T25" fmla="*/ 80 h 153"/>
                    <a:gd name="T26" fmla="*/ 953 w 295"/>
                    <a:gd name="T27" fmla="*/ 81 h 153"/>
                    <a:gd name="T28" fmla="*/ 1036 w 295"/>
                    <a:gd name="T29" fmla="*/ 89 h 153"/>
                    <a:gd name="T30" fmla="*/ 1109 w 295"/>
                    <a:gd name="T31" fmla="*/ 101 h 153"/>
                    <a:gd name="T32" fmla="*/ 1174 w 295"/>
                    <a:gd name="T33" fmla="*/ 117 h 153"/>
                    <a:gd name="T34" fmla="*/ 1231 w 295"/>
                    <a:gd name="T35" fmla="*/ 139 h 153"/>
                    <a:gd name="T36" fmla="*/ 1273 w 295"/>
                    <a:gd name="T37" fmla="*/ 164 h 153"/>
                    <a:gd name="T38" fmla="*/ 1309 w 295"/>
                    <a:gd name="T39" fmla="*/ 193 h 153"/>
                    <a:gd name="T40" fmla="*/ 1337 w 295"/>
                    <a:gd name="T41" fmla="*/ 226 h 153"/>
                    <a:gd name="T42" fmla="*/ 1351 w 295"/>
                    <a:gd name="T43" fmla="*/ 263 h 153"/>
                    <a:gd name="T44" fmla="*/ 1362 w 295"/>
                    <a:gd name="T45" fmla="*/ 276 h 153"/>
                    <a:gd name="T46" fmla="*/ 1388 w 295"/>
                    <a:gd name="T47" fmla="*/ 290 h 153"/>
                    <a:gd name="T48" fmla="*/ 1421 w 295"/>
                    <a:gd name="T49" fmla="*/ 296 h 153"/>
                    <a:gd name="T50" fmla="*/ 1461 w 295"/>
                    <a:gd name="T51" fmla="*/ 297 h 153"/>
                    <a:gd name="T52" fmla="*/ 1501 w 295"/>
                    <a:gd name="T53" fmla="*/ 295 h 153"/>
                    <a:gd name="T54" fmla="*/ 1530 w 295"/>
                    <a:gd name="T55" fmla="*/ 282 h 153"/>
                    <a:gd name="T56" fmla="*/ 1546 w 295"/>
                    <a:gd name="T57" fmla="*/ 268 h 153"/>
                    <a:gd name="T58" fmla="*/ 1551 w 295"/>
                    <a:gd name="T59" fmla="*/ 256 h 153"/>
                    <a:gd name="T60" fmla="*/ 1530 w 295"/>
                    <a:gd name="T61" fmla="*/ 205 h 153"/>
                    <a:gd name="T62" fmla="*/ 1494 w 295"/>
                    <a:gd name="T63" fmla="*/ 159 h 153"/>
                    <a:gd name="T64" fmla="*/ 1440 w 295"/>
                    <a:gd name="T65" fmla="*/ 119 h 153"/>
                    <a:gd name="T66" fmla="*/ 1372 w 295"/>
                    <a:gd name="T67" fmla="*/ 84 h 153"/>
                    <a:gd name="T68" fmla="*/ 1294 w 295"/>
                    <a:gd name="T69" fmla="*/ 56 h 153"/>
                    <a:gd name="T70" fmla="*/ 1198 w 295"/>
                    <a:gd name="T71" fmla="*/ 31 h 153"/>
                    <a:gd name="T72" fmla="*/ 1096 w 295"/>
                    <a:gd name="T73" fmla="*/ 15 h 153"/>
                    <a:gd name="T74" fmla="*/ 977 w 295"/>
                    <a:gd name="T75" fmla="*/ 2 h 153"/>
                    <a:gd name="T76" fmla="*/ 904 w 295"/>
                    <a:gd name="T77" fmla="*/ 1 h 153"/>
                    <a:gd name="T78" fmla="*/ 831 w 295"/>
                    <a:gd name="T79" fmla="*/ 0 h 153"/>
                    <a:gd name="T80" fmla="*/ 756 w 295"/>
                    <a:gd name="T81" fmla="*/ 1 h 153"/>
                    <a:gd name="T82" fmla="*/ 683 w 295"/>
                    <a:gd name="T83" fmla="*/ 9 h 153"/>
                    <a:gd name="T84" fmla="*/ 610 w 295"/>
                    <a:gd name="T85" fmla="*/ 15 h 153"/>
                    <a:gd name="T86" fmla="*/ 541 w 295"/>
                    <a:gd name="T87" fmla="*/ 24 h 153"/>
                    <a:gd name="T88" fmla="*/ 470 w 295"/>
                    <a:gd name="T89" fmla="*/ 34 h 153"/>
                    <a:gd name="T90" fmla="*/ 405 w 295"/>
                    <a:gd name="T91" fmla="*/ 49 h 153"/>
                    <a:gd name="T92" fmla="*/ 343 w 295"/>
                    <a:gd name="T93" fmla="*/ 64 h 153"/>
                    <a:gd name="T94" fmla="*/ 278 w 295"/>
                    <a:gd name="T95" fmla="*/ 80 h 153"/>
                    <a:gd name="T96" fmla="*/ 221 w 295"/>
                    <a:gd name="T97" fmla="*/ 100 h 153"/>
                    <a:gd name="T98" fmla="*/ 163 w 295"/>
                    <a:gd name="T99" fmla="*/ 117 h 153"/>
                    <a:gd name="T100" fmla="*/ 115 w 295"/>
                    <a:gd name="T101" fmla="*/ 140 h 153"/>
                    <a:gd name="T102" fmla="*/ 73 w 295"/>
                    <a:gd name="T103" fmla="*/ 162 h 153"/>
                    <a:gd name="T104" fmla="*/ 37 w 295"/>
                    <a:gd name="T105" fmla="*/ 187 h 153"/>
                    <a:gd name="T106" fmla="*/ 5 w 295"/>
                    <a:gd name="T107" fmla="*/ 212 h 153"/>
                    <a:gd name="T108" fmla="*/ 0 w 295"/>
                    <a:gd name="T109" fmla="*/ 227 h 153"/>
                    <a:gd name="T110" fmla="*/ 5 w 295"/>
                    <a:gd name="T111" fmla="*/ 241 h 153"/>
                    <a:gd name="T112" fmla="*/ 30 w 295"/>
                    <a:gd name="T113" fmla="*/ 256 h 153"/>
                    <a:gd name="T114" fmla="*/ 64 w 295"/>
                    <a:gd name="T115" fmla="*/ 263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153">
                      <a:moveTo>
                        <a:pt x="12" y="135"/>
                      </a:moveTo>
                      <a:lnTo>
                        <a:pt x="20" y="137"/>
                      </a:lnTo>
                      <a:lnTo>
                        <a:pt x="27" y="135"/>
                      </a:lnTo>
                      <a:lnTo>
                        <a:pt x="33" y="131"/>
                      </a:lnTo>
                      <a:lnTo>
                        <a:pt x="38" y="124"/>
                      </a:lnTo>
                      <a:lnTo>
                        <a:pt x="48" y="105"/>
                      </a:lnTo>
                      <a:lnTo>
                        <a:pt x="61" y="88"/>
                      </a:lnTo>
                      <a:lnTo>
                        <a:pt x="77" y="73"/>
                      </a:lnTo>
                      <a:lnTo>
                        <a:pt x="96" y="60"/>
                      </a:lnTo>
                      <a:lnTo>
                        <a:pt x="116" y="51"/>
                      </a:lnTo>
                      <a:lnTo>
                        <a:pt x="138" y="45"/>
                      </a:lnTo>
                      <a:lnTo>
                        <a:pt x="159" y="41"/>
                      </a:lnTo>
                      <a:lnTo>
                        <a:pt x="181" y="42"/>
                      </a:lnTo>
                      <a:lnTo>
                        <a:pt x="197" y="46"/>
                      </a:lnTo>
                      <a:lnTo>
                        <a:pt x="211" y="52"/>
                      </a:lnTo>
                      <a:lnTo>
                        <a:pt x="223" y="60"/>
                      </a:lnTo>
                      <a:lnTo>
                        <a:pt x="234" y="71"/>
                      </a:lnTo>
                      <a:lnTo>
                        <a:pt x="242" y="84"/>
                      </a:lnTo>
                      <a:lnTo>
                        <a:pt x="249" y="99"/>
                      </a:lnTo>
                      <a:lnTo>
                        <a:pt x="254" y="116"/>
                      </a:lnTo>
                      <a:lnTo>
                        <a:pt x="257" y="135"/>
                      </a:lnTo>
                      <a:lnTo>
                        <a:pt x="259" y="142"/>
                      </a:lnTo>
                      <a:lnTo>
                        <a:pt x="264" y="149"/>
                      </a:lnTo>
                      <a:lnTo>
                        <a:pt x="270" y="152"/>
                      </a:lnTo>
                      <a:lnTo>
                        <a:pt x="278" y="153"/>
                      </a:lnTo>
                      <a:lnTo>
                        <a:pt x="285" y="151"/>
                      </a:lnTo>
                      <a:lnTo>
                        <a:pt x="291" y="145"/>
                      </a:lnTo>
                      <a:lnTo>
                        <a:pt x="294" y="138"/>
                      </a:lnTo>
                      <a:lnTo>
                        <a:pt x="295" y="131"/>
                      </a:lnTo>
                      <a:lnTo>
                        <a:pt x="291" y="105"/>
                      </a:lnTo>
                      <a:lnTo>
                        <a:pt x="284" y="82"/>
                      </a:lnTo>
                      <a:lnTo>
                        <a:pt x="274" y="61"/>
                      </a:lnTo>
                      <a:lnTo>
                        <a:pt x="261" y="43"/>
                      </a:lnTo>
                      <a:lnTo>
                        <a:pt x="246" y="29"/>
                      </a:lnTo>
                      <a:lnTo>
                        <a:pt x="228" y="16"/>
                      </a:lnTo>
                      <a:lnTo>
                        <a:pt x="208" y="8"/>
                      </a:lnTo>
                      <a:lnTo>
                        <a:pt x="186" y="2"/>
                      </a:lnTo>
                      <a:lnTo>
                        <a:pt x="172" y="1"/>
                      </a:lnTo>
                      <a:lnTo>
                        <a:pt x="158" y="0"/>
                      </a:lnTo>
                      <a:lnTo>
                        <a:pt x="144" y="1"/>
                      </a:lnTo>
                      <a:lnTo>
                        <a:pt x="130" y="5"/>
                      </a:lnTo>
                      <a:lnTo>
                        <a:pt x="116" y="8"/>
                      </a:lnTo>
                      <a:lnTo>
                        <a:pt x="103" y="12"/>
                      </a:lnTo>
                      <a:lnTo>
                        <a:pt x="89" y="18"/>
                      </a:lnTo>
                      <a:lnTo>
                        <a:pt x="77" y="25"/>
                      </a:lnTo>
                      <a:lnTo>
                        <a:pt x="65" y="33"/>
                      </a:lnTo>
                      <a:lnTo>
                        <a:pt x="53" y="41"/>
                      </a:lnTo>
                      <a:lnTo>
                        <a:pt x="42" y="51"/>
                      </a:lnTo>
                      <a:lnTo>
                        <a:pt x="31" y="60"/>
                      </a:lnTo>
                      <a:lnTo>
                        <a:pt x="22" y="72"/>
                      </a:lnTo>
                      <a:lnTo>
                        <a:pt x="14" y="83"/>
                      </a:lnTo>
                      <a:lnTo>
                        <a:pt x="7" y="96"/>
                      </a:lnTo>
                      <a:lnTo>
                        <a:pt x="1" y="109"/>
                      </a:lnTo>
                      <a:lnTo>
                        <a:pt x="0" y="117"/>
                      </a:lnTo>
                      <a:lnTo>
                        <a:pt x="1" y="124"/>
                      </a:lnTo>
                      <a:lnTo>
                        <a:pt x="6" y="131"/>
                      </a:lnTo>
                      <a:lnTo>
                        <a:pt x="12"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57">
                  <a:extLst>
                    <a:ext uri="{FF2B5EF4-FFF2-40B4-BE49-F238E27FC236}">
                      <a16:creationId xmlns:a16="http://schemas.microsoft.com/office/drawing/2014/main" id="{7D3EA397-D64D-4C46-9B72-87B4FC978762}"/>
                    </a:ext>
                  </a:extLst>
                </p:cNvPr>
                <p:cNvSpPr>
                  <a:spLocks/>
                </p:cNvSpPr>
                <p:nvPr/>
              </p:nvSpPr>
              <p:spPr bwMode="auto">
                <a:xfrm>
                  <a:off x="1638" y="1350"/>
                  <a:ext cx="487" cy="260"/>
                </a:xfrm>
                <a:custGeom>
                  <a:avLst/>
                  <a:gdLst>
                    <a:gd name="T0" fmla="*/ 78 w 280"/>
                    <a:gd name="T1" fmla="*/ 414 h 206"/>
                    <a:gd name="T2" fmla="*/ 111 w 280"/>
                    <a:gd name="T3" fmla="*/ 413 h 206"/>
                    <a:gd name="T4" fmla="*/ 136 w 280"/>
                    <a:gd name="T5" fmla="*/ 405 h 206"/>
                    <a:gd name="T6" fmla="*/ 157 w 280"/>
                    <a:gd name="T7" fmla="*/ 394 h 206"/>
                    <a:gd name="T8" fmla="*/ 163 w 280"/>
                    <a:gd name="T9" fmla="*/ 382 h 206"/>
                    <a:gd name="T10" fmla="*/ 179 w 280"/>
                    <a:gd name="T11" fmla="*/ 322 h 206"/>
                    <a:gd name="T12" fmla="*/ 221 w 280"/>
                    <a:gd name="T13" fmla="*/ 271 h 206"/>
                    <a:gd name="T14" fmla="*/ 284 w 280"/>
                    <a:gd name="T15" fmla="*/ 225 h 206"/>
                    <a:gd name="T16" fmla="*/ 369 w 280"/>
                    <a:gd name="T17" fmla="*/ 187 h 206"/>
                    <a:gd name="T18" fmla="*/ 470 w 280"/>
                    <a:gd name="T19" fmla="*/ 154 h 206"/>
                    <a:gd name="T20" fmla="*/ 577 w 280"/>
                    <a:gd name="T21" fmla="*/ 133 h 206"/>
                    <a:gd name="T22" fmla="*/ 696 w 280"/>
                    <a:gd name="T23" fmla="*/ 115 h 206"/>
                    <a:gd name="T24" fmla="*/ 817 w 280"/>
                    <a:gd name="T25" fmla="*/ 109 h 206"/>
                    <a:gd name="T26" fmla="*/ 899 w 280"/>
                    <a:gd name="T27" fmla="*/ 109 h 206"/>
                    <a:gd name="T28" fmla="*/ 983 w 280"/>
                    <a:gd name="T29" fmla="*/ 115 h 206"/>
                    <a:gd name="T30" fmla="*/ 1061 w 280"/>
                    <a:gd name="T31" fmla="*/ 124 h 206"/>
                    <a:gd name="T32" fmla="*/ 1137 w 280"/>
                    <a:gd name="T33" fmla="*/ 144 h 206"/>
                    <a:gd name="T34" fmla="*/ 1200 w 280"/>
                    <a:gd name="T35" fmla="*/ 164 h 206"/>
                    <a:gd name="T36" fmla="*/ 1252 w 280"/>
                    <a:gd name="T37" fmla="*/ 198 h 206"/>
                    <a:gd name="T38" fmla="*/ 1294 w 280"/>
                    <a:gd name="T39" fmla="*/ 236 h 206"/>
                    <a:gd name="T40" fmla="*/ 1317 w 280"/>
                    <a:gd name="T41" fmla="*/ 281 h 206"/>
                    <a:gd name="T42" fmla="*/ 1322 w 280"/>
                    <a:gd name="T43" fmla="*/ 297 h 206"/>
                    <a:gd name="T44" fmla="*/ 1343 w 280"/>
                    <a:gd name="T45" fmla="*/ 304 h 206"/>
                    <a:gd name="T46" fmla="*/ 1374 w 280"/>
                    <a:gd name="T47" fmla="*/ 309 h 206"/>
                    <a:gd name="T48" fmla="*/ 1404 w 280"/>
                    <a:gd name="T49" fmla="*/ 312 h 206"/>
                    <a:gd name="T50" fmla="*/ 1437 w 280"/>
                    <a:gd name="T51" fmla="*/ 308 h 206"/>
                    <a:gd name="T52" fmla="*/ 1458 w 280"/>
                    <a:gd name="T53" fmla="*/ 299 h 206"/>
                    <a:gd name="T54" fmla="*/ 1473 w 280"/>
                    <a:gd name="T55" fmla="*/ 287 h 206"/>
                    <a:gd name="T56" fmla="*/ 1473 w 280"/>
                    <a:gd name="T57" fmla="*/ 275 h 206"/>
                    <a:gd name="T58" fmla="*/ 1445 w 280"/>
                    <a:gd name="T59" fmla="*/ 221 h 206"/>
                    <a:gd name="T60" fmla="*/ 1404 w 280"/>
                    <a:gd name="T61" fmla="*/ 168 h 206"/>
                    <a:gd name="T62" fmla="*/ 1346 w 280"/>
                    <a:gd name="T63" fmla="*/ 121 h 206"/>
                    <a:gd name="T64" fmla="*/ 1268 w 280"/>
                    <a:gd name="T65" fmla="*/ 78 h 206"/>
                    <a:gd name="T66" fmla="*/ 1174 w 280"/>
                    <a:gd name="T67" fmla="*/ 47 h 206"/>
                    <a:gd name="T68" fmla="*/ 1061 w 280"/>
                    <a:gd name="T69" fmla="*/ 20 h 206"/>
                    <a:gd name="T70" fmla="*/ 941 w 280"/>
                    <a:gd name="T71" fmla="*/ 6 h 206"/>
                    <a:gd name="T72" fmla="*/ 811 w 280"/>
                    <a:gd name="T73" fmla="*/ 0 h 206"/>
                    <a:gd name="T74" fmla="*/ 663 w 280"/>
                    <a:gd name="T75" fmla="*/ 13 h 206"/>
                    <a:gd name="T76" fmla="*/ 515 w 280"/>
                    <a:gd name="T77" fmla="*/ 34 h 206"/>
                    <a:gd name="T78" fmla="*/ 372 w 280"/>
                    <a:gd name="T79" fmla="*/ 71 h 206"/>
                    <a:gd name="T80" fmla="*/ 250 w 280"/>
                    <a:gd name="T81" fmla="*/ 116 h 206"/>
                    <a:gd name="T82" fmla="*/ 148 w 280"/>
                    <a:gd name="T83" fmla="*/ 175 h 206"/>
                    <a:gd name="T84" fmla="*/ 70 w 280"/>
                    <a:gd name="T85" fmla="*/ 237 h 206"/>
                    <a:gd name="T86" fmla="*/ 16 w 280"/>
                    <a:gd name="T87" fmla="*/ 308 h 206"/>
                    <a:gd name="T88" fmla="*/ 0 w 280"/>
                    <a:gd name="T89" fmla="*/ 382 h 206"/>
                    <a:gd name="T90" fmla="*/ 5 w 280"/>
                    <a:gd name="T91" fmla="*/ 394 h 206"/>
                    <a:gd name="T92" fmla="*/ 28 w 280"/>
                    <a:gd name="T93" fmla="*/ 405 h 206"/>
                    <a:gd name="T94" fmla="*/ 49 w 280"/>
                    <a:gd name="T95" fmla="*/ 413 h 206"/>
                    <a:gd name="T96" fmla="*/ 78 w 280"/>
                    <a:gd name="T97" fmla="*/ 414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06">
                      <a:moveTo>
                        <a:pt x="15" y="206"/>
                      </a:moveTo>
                      <a:lnTo>
                        <a:pt x="21" y="205"/>
                      </a:lnTo>
                      <a:lnTo>
                        <a:pt x="26" y="201"/>
                      </a:lnTo>
                      <a:lnTo>
                        <a:pt x="30" y="196"/>
                      </a:lnTo>
                      <a:lnTo>
                        <a:pt x="31" y="190"/>
                      </a:lnTo>
                      <a:lnTo>
                        <a:pt x="34" y="160"/>
                      </a:lnTo>
                      <a:lnTo>
                        <a:pt x="42" y="135"/>
                      </a:lnTo>
                      <a:lnTo>
                        <a:pt x="54" y="112"/>
                      </a:lnTo>
                      <a:lnTo>
                        <a:pt x="70" y="93"/>
                      </a:lnTo>
                      <a:lnTo>
                        <a:pt x="89" y="77"/>
                      </a:lnTo>
                      <a:lnTo>
                        <a:pt x="110" y="66"/>
                      </a:lnTo>
                      <a:lnTo>
                        <a:pt x="132" y="57"/>
                      </a:lnTo>
                      <a:lnTo>
                        <a:pt x="155" y="54"/>
                      </a:lnTo>
                      <a:lnTo>
                        <a:pt x="171" y="54"/>
                      </a:lnTo>
                      <a:lnTo>
                        <a:pt x="187" y="57"/>
                      </a:lnTo>
                      <a:lnTo>
                        <a:pt x="202" y="62"/>
                      </a:lnTo>
                      <a:lnTo>
                        <a:pt x="216" y="71"/>
                      </a:lnTo>
                      <a:lnTo>
                        <a:pt x="228" y="82"/>
                      </a:lnTo>
                      <a:lnTo>
                        <a:pt x="238" y="98"/>
                      </a:lnTo>
                      <a:lnTo>
                        <a:pt x="246" y="117"/>
                      </a:lnTo>
                      <a:lnTo>
                        <a:pt x="250" y="140"/>
                      </a:lnTo>
                      <a:lnTo>
                        <a:pt x="251" y="147"/>
                      </a:lnTo>
                      <a:lnTo>
                        <a:pt x="255" y="151"/>
                      </a:lnTo>
                      <a:lnTo>
                        <a:pt x="261" y="154"/>
                      </a:lnTo>
                      <a:lnTo>
                        <a:pt x="267" y="155"/>
                      </a:lnTo>
                      <a:lnTo>
                        <a:pt x="273" y="153"/>
                      </a:lnTo>
                      <a:lnTo>
                        <a:pt x="277" y="149"/>
                      </a:lnTo>
                      <a:lnTo>
                        <a:pt x="280" y="143"/>
                      </a:lnTo>
                      <a:lnTo>
                        <a:pt x="280" y="137"/>
                      </a:lnTo>
                      <a:lnTo>
                        <a:pt x="275" y="110"/>
                      </a:lnTo>
                      <a:lnTo>
                        <a:pt x="267" y="83"/>
                      </a:lnTo>
                      <a:lnTo>
                        <a:pt x="256" y="60"/>
                      </a:lnTo>
                      <a:lnTo>
                        <a:pt x="241" y="39"/>
                      </a:lnTo>
                      <a:lnTo>
                        <a:pt x="223" y="23"/>
                      </a:lnTo>
                      <a:lnTo>
                        <a:pt x="202" y="10"/>
                      </a:lnTo>
                      <a:lnTo>
                        <a:pt x="179" y="3"/>
                      </a:lnTo>
                      <a:lnTo>
                        <a:pt x="154" y="0"/>
                      </a:lnTo>
                      <a:lnTo>
                        <a:pt x="126" y="6"/>
                      </a:lnTo>
                      <a:lnTo>
                        <a:pt x="98" y="17"/>
                      </a:lnTo>
                      <a:lnTo>
                        <a:pt x="71" y="35"/>
                      </a:lnTo>
                      <a:lnTo>
                        <a:pt x="48" y="58"/>
                      </a:lnTo>
                      <a:lnTo>
                        <a:pt x="28" y="87"/>
                      </a:lnTo>
                      <a:lnTo>
                        <a:pt x="13" y="118"/>
                      </a:lnTo>
                      <a:lnTo>
                        <a:pt x="3" y="153"/>
                      </a:lnTo>
                      <a:lnTo>
                        <a:pt x="0" y="190"/>
                      </a:lnTo>
                      <a:lnTo>
                        <a:pt x="1" y="196"/>
                      </a:lnTo>
                      <a:lnTo>
                        <a:pt x="5" y="201"/>
                      </a:lnTo>
                      <a:lnTo>
                        <a:pt x="9" y="205"/>
                      </a:lnTo>
                      <a:lnTo>
                        <a:pt x="15"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58">
                  <a:extLst>
                    <a:ext uri="{FF2B5EF4-FFF2-40B4-BE49-F238E27FC236}">
                      <a16:creationId xmlns:a16="http://schemas.microsoft.com/office/drawing/2014/main" id="{13CD5044-E21D-8A4E-9083-CA53EE9B2C92}"/>
                    </a:ext>
                  </a:extLst>
                </p:cNvPr>
                <p:cNvSpPr>
                  <a:spLocks/>
                </p:cNvSpPr>
                <p:nvPr/>
              </p:nvSpPr>
              <p:spPr bwMode="auto">
                <a:xfrm>
                  <a:off x="2464" y="1758"/>
                  <a:ext cx="287" cy="313"/>
                </a:xfrm>
                <a:custGeom>
                  <a:avLst/>
                  <a:gdLst>
                    <a:gd name="T0" fmla="*/ 637 w 169"/>
                    <a:gd name="T1" fmla="*/ 498 h 247"/>
                    <a:gd name="T2" fmla="*/ 674 w 169"/>
                    <a:gd name="T3" fmla="*/ 482 h 247"/>
                    <a:gd name="T4" fmla="*/ 674 w 169"/>
                    <a:gd name="T5" fmla="*/ 456 h 247"/>
                    <a:gd name="T6" fmla="*/ 632 w 169"/>
                    <a:gd name="T7" fmla="*/ 440 h 247"/>
                    <a:gd name="T8" fmla="*/ 603 w 169"/>
                    <a:gd name="T9" fmla="*/ 437 h 247"/>
                    <a:gd name="T10" fmla="*/ 603 w 169"/>
                    <a:gd name="T11" fmla="*/ 437 h 247"/>
                    <a:gd name="T12" fmla="*/ 559 w 169"/>
                    <a:gd name="T13" fmla="*/ 437 h 247"/>
                    <a:gd name="T14" fmla="*/ 447 w 169"/>
                    <a:gd name="T15" fmla="*/ 432 h 247"/>
                    <a:gd name="T16" fmla="*/ 323 w 169"/>
                    <a:gd name="T17" fmla="*/ 416 h 247"/>
                    <a:gd name="T18" fmla="*/ 216 w 169"/>
                    <a:gd name="T19" fmla="*/ 390 h 247"/>
                    <a:gd name="T20" fmla="*/ 153 w 169"/>
                    <a:gd name="T21" fmla="*/ 345 h 247"/>
                    <a:gd name="T22" fmla="*/ 177 w 169"/>
                    <a:gd name="T23" fmla="*/ 276 h 247"/>
                    <a:gd name="T24" fmla="*/ 239 w 169"/>
                    <a:gd name="T25" fmla="*/ 220 h 247"/>
                    <a:gd name="T26" fmla="*/ 302 w 169"/>
                    <a:gd name="T27" fmla="*/ 191 h 247"/>
                    <a:gd name="T28" fmla="*/ 416 w 169"/>
                    <a:gd name="T29" fmla="*/ 180 h 247"/>
                    <a:gd name="T30" fmla="*/ 598 w 169"/>
                    <a:gd name="T31" fmla="*/ 191 h 247"/>
                    <a:gd name="T32" fmla="*/ 756 w 169"/>
                    <a:gd name="T33" fmla="*/ 212 h 247"/>
                    <a:gd name="T34" fmla="*/ 808 w 169"/>
                    <a:gd name="T35" fmla="*/ 200 h 247"/>
                    <a:gd name="T36" fmla="*/ 827 w 169"/>
                    <a:gd name="T37" fmla="*/ 180 h 247"/>
                    <a:gd name="T38" fmla="*/ 805 w 169"/>
                    <a:gd name="T39" fmla="*/ 155 h 247"/>
                    <a:gd name="T40" fmla="*/ 759 w 169"/>
                    <a:gd name="T41" fmla="*/ 144 h 247"/>
                    <a:gd name="T42" fmla="*/ 715 w 169"/>
                    <a:gd name="T43" fmla="*/ 138 h 247"/>
                    <a:gd name="T44" fmla="*/ 759 w 169"/>
                    <a:gd name="T45" fmla="*/ 43 h 247"/>
                    <a:gd name="T46" fmla="*/ 756 w 169"/>
                    <a:gd name="T47" fmla="*/ 18 h 247"/>
                    <a:gd name="T48" fmla="*/ 710 w 169"/>
                    <a:gd name="T49" fmla="*/ 0 h 247"/>
                    <a:gd name="T50" fmla="*/ 645 w 169"/>
                    <a:gd name="T51" fmla="*/ 1 h 247"/>
                    <a:gd name="T52" fmla="*/ 608 w 169"/>
                    <a:gd name="T53" fmla="*/ 23 h 247"/>
                    <a:gd name="T54" fmla="*/ 470 w 169"/>
                    <a:gd name="T55" fmla="*/ 113 h 247"/>
                    <a:gd name="T56" fmla="*/ 343 w 169"/>
                    <a:gd name="T57" fmla="*/ 115 h 247"/>
                    <a:gd name="T58" fmla="*/ 231 w 169"/>
                    <a:gd name="T59" fmla="*/ 137 h 247"/>
                    <a:gd name="T60" fmla="*/ 127 w 169"/>
                    <a:gd name="T61" fmla="*/ 176 h 247"/>
                    <a:gd name="T62" fmla="*/ 24 w 169"/>
                    <a:gd name="T63" fmla="*/ 265 h 247"/>
                    <a:gd name="T64" fmla="*/ 5 w 169"/>
                    <a:gd name="T65" fmla="*/ 365 h 247"/>
                    <a:gd name="T66" fmla="*/ 107 w 169"/>
                    <a:gd name="T67" fmla="*/ 437 h 247"/>
                    <a:gd name="T68" fmla="*/ 280 w 169"/>
                    <a:gd name="T69" fmla="*/ 480 h 247"/>
                    <a:gd name="T70" fmla="*/ 462 w 169"/>
                    <a:gd name="T71" fmla="*/ 498 h 247"/>
                    <a:gd name="T72" fmla="*/ 582 w 169"/>
                    <a:gd name="T73" fmla="*/ 503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 h="247">
                      <a:moveTo>
                        <a:pt x="124" y="247"/>
                      </a:moveTo>
                      <a:lnTo>
                        <a:pt x="130" y="245"/>
                      </a:lnTo>
                      <a:lnTo>
                        <a:pt x="135" y="242"/>
                      </a:lnTo>
                      <a:lnTo>
                        <a:pt x="138" y="237"/>
                      </a:lnTo>
                      <a:lnTo>
                        <a:pt x="139" y="231"/>
                      </a:lnTo>
                      <a:lnTo>
                        <a:pt x="138" y="224"/>
                      </a:lnTo>
                      <a:lnTo>
                        <a:pt x="134" y="219"/>
                      </a:lnTo>
                      <a:lnTo>
                        <a:pt x="129" y="216"/>
                      </a:lnTo>
                      <a:lnTo>
                        <a:pt x="123" y="215"/>
                      </a:lnTo>
                      <a:lnTo>
                        <a:pt x="114" y="215"/>
                      </a:lnTo>
                      <a:lnTo>
                        <a:pt x="104" y="214"/>
                      </a:lnTo>
                      <a:lnTo>
                        <a:pt x="91" y="212"/>
                      </a:lnTo>
                      <a:lnTo>
                        <a:pt x="78" y="209"/>
                      </a:lnTo>
                      <a:lnTo>
                        <a:pt x="66" y="204"/>
                      </a:lnTo>
                      <a:lnTo>
                        <a:pt x="54" y="199"/>
                      </a:lnTo>
                      <a:lnTo>
                        <a:pt x="44" y="192"/>
                      </a:lnTo>
                      <a:lnTo>
                        <a:pt x="36" y="182"/>
                      </a:lnTo>
                      <a:lnTo>
                        <a:pt x="31" y="170"/>
                      </a:lnTo>
                      <a:lnTo>
                        <a:pt x="31" y="154"/>
                      </a:lnTo>
                      <a:lnTo>
                        <a:pt x="36" y="136"/>
                      </a:lnTo>
                      <a:lnTo>
                        <a:pt x="44" y="116"/>
                      </a:lnTo>
                      <a:lnTo>
                        <a:pt x="49" y="108"/>
                      </a:lnTo>
                      <a:lnTo>
                        <a:pt x="55" y="100"/>
                      </a:lnTo>
                      <a:lnTo>
                        <a:pt x="62" y="94"/>
                      </a:lnTo>
                      <a:lnTo>
                        <a:pt x="72" y="90"/>
                      </a:lnTo>
                      <a:lnTo>
                        <a:pt x="85" y="88"/>
                      </a:lnTo>
                      <a:lnTo>
                        <a:pt x="101" y="89"/>
                      </a:lnTo>
                      <a:lnTo>
                        <a:pt x="122" y="94"/>
                      </a:lnTo>
                      <a:lnTo>
                        <a:pt x="148" y="102"/>
                      </a:lnTo>
                      <a:lnTo>
                        <a:pt x="154" y="104"/>
                      </a:lnTo>
                      <a:lnTo>
                        <a:pt x="160" y="102"/>
                      </a:lnTo>
                      <a:lnTo>
                        <a:pt x="165" y="99"/>
                      </a:lnTo>
                      <a:lnTo>
                        <a:pt x="168" y="94"/>
                      </a:lnTo>
                      <a:lnTo>
                        <a:pt x="169" y="88"/>
                      </a:lnTo>
                      <a:lnTo>
                        <a:pt x="168" y="81"/>
                      </a:lnTo>
                      <a:lnTo>
                        <a:pt x="164" y="76"/>
                      </a:lnTo>
                      <a:lnTo>
                        <a:pt x="159" y="73"/>
                      </a:lnTo>
                      <a:lnTo>
                        <a:pt x="155" y="71"/>
                      </a:lnTo>
                      <a:lnTo>
                        <a:pt x="150" y="69"/>
                      </a:lnTo>
                      <a:lnTo>
                        <a:pt x="146" y="68"/>
                      </a:lnTo>
                      <a:lnTo>
                        <a:pt x="140" y="66"/>
                      </a:lnTo>
                      <a:lnTo>
                        <a:pt x="155" y="21"/>
                      </a:lnTo>
                      <a:lnTo>
                        <a:pt x="155" y="15"/>
                      </a:lnTo>
                      <a:lnTo>
                        <a:pt x="154" y="9"/>
                      </a:lnTo>
                      <a:lnTo>
                        <a:pt x="150" y="4"/>
                      </a:lnTo>
                      <a:lnTo>
                        <a:pt x="145" y="0"/>
                      </a:lnTo>
                      <a:lnTo>
                        <a:pt x="138" y="0"/>
                      </a:lnTo>
                      <a:lnTo>
                        <a:pt x="132" y="1"/>
                      </a:lnTo>
                      <a:lnTo>
                        <a:pt x="127" y="6"/>
                      </a:lnTo>
                      <a:lnTo>
                        <a:pt x="124" y="11"/>
                      </a:lnTo>
                      <a:lnTo>
                        <a:pt x="109" y="57"/>
                      </a:lnTo>
                      <a:lnTo>
                        <a:pt x="96" y="55"/>
                      </a:lnTo>
                      <a:lnTo>
                        <a:pt x="83" y="55"/>
                      </a:lnTo>
                      <a:lnTo>
                        <a:pt x="70" y="57"/>
                      </a:lnTo>
                      <a:lnTo>
                        <a:pt x="58" y="60"/>
                      </a:lnTo>
                      <a:lnTo>
                        <a:pt x="47" y="67"/>
                      </a:lnTo>
                      <a:lnTo>
                        <a:pt x="36" y="75"/>
                      </a:lnTo>
                      <a:lnTo>
                        <a:pt x="26" y="87"/>
                      </a:lnTo>
                      <a:lnTo>
                        <a:pt x="17" y="101"/>
                      </a:lnTo>
                      <a:lnTo>
                        <a:pt x="5" y="130"/>
                      </a:lnTo>
                      <a:lnTo>
                        <a:pt x="0" y="155"/>
                      </a:lnTo>
                      <a:lnTo>
                        <a:pt x="1" y="179"/>
                      </a:lnTo>
                      <a:lnTo>
                        <a:pt x="9" y="199"/>
                      </a:lnTo>
                      <a:lnTo>
                        <a:pt x="22" y="215"/>
                      </a:lnTo>
                      <a:lnTo>
                        <a:pt x="39" y="227"/>
                      </a:lnTo>
                      <a:lnTo>
                        <a:pt x="57" y="236"/>
                      </a:lnTo>
                      <a:lnTo>
                        <a:pt x="76" y="242"/>
                      </a:lnTo>
                      <a:lnTo>
                        <a:pt x="94" y="245"/>
                      </a:lnTo>
                      <a:lnTo>
                        <a:pt x="108" y="246"/>
                      </a:lnTo>
                      <a:lnTo>
                        <a:pt x="119" y="247"/>
                      </a:lnTo>
                      <a:lnTo>
                        <a:pt x="124"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59">
                  <a:extLst>
                    <a:ext uri="{FF2B5EF4-FFF2-40B4-BE49-F238E27FC236}">
                      <a16:creationId xmlns:a16="http://schemas.microsoft.com/office/drawing/2014/main" id="{025EAA8A-7514-754E-ADAF-EC46EB3CCA12}"/>
                    </a:ext>
                  </a:extLst>
                </p:cNvPr>
                <p:cNvSpPr>
                  <a:spLocks/>
                </p:cNvSpPr>
                <p:nvPr/>
              </p:nvSpPr>
              <p:spPr bwMode="auto">
                <a:xfrm>
                  <a:off x="1760" y="2149"/>
                  <a:ext cx="9" cy="9"/>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w 9"/>
                    <a:gd name="T13" fmla="*/ 0 h 9"/>
                    <a:gd name="T14" fmla="*/ 0 w 9"/>
                    <a:gd name="T15" fmla="*/ 0 h 9"/>
                    <a:gd name="T16" fmla="*/ 0 w 9"/>
                    <a:gd name="T17" fmla="*/ 0 h 9"/>
                    <a:gd name="T18" fmla="*/ 0 w 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60">
                  <a:extLst>
                    <a:ext uri="{FF2B5EF4-FFF2-40B4-BE49-F238E27FC236}">
                      <a16:creationId xmlns:a16="http://schemas.microsoft.com/office/drawing/2014/main" id="{EF7FCDF0-226A-6345-892C-59E2F0D63E42}"/>
                    </a:ext>
                  </a:extLst>
                </p:cNvPr>
                <p:cNvSpPr>
                  <a:spLocks/>
                </p:cNvSpPr>
                <p:nvPr/>
              </p:nvSpPr>
              <p:spPr bwMode="auto">
                <a:xfrm rot="10800000">
                  <a:off x="1632" y="2064"/>
                  <a:ext cx="2121" cy="669"/>
                </a:xfrm>
                <a:custGeom>
                  <a:avLst/>
                  <a:gdLst>
                    <a:gd name="T0" fmla="*/ 5952 w 1218"/>
                    <a:gd name="T1" fmla="*/ 19 h 539"/>
                    <a:gd name="T2" fmla="*/ 5903 w 1218"/>
                    <a:gd name="T3" fmla="*/ 37 h 539"/>
                    <a:gd name="T4" fmla="*/ 5931 w 1218"/>
                    <a:gd name="T5" fmla="*/ 56 h 539"/>
                    <a:gd name="T6" fmla="*/ 5947 w 1218"/>
                    <a:gd name="T7" fmla="*/ 58 h 539"/>
                    <a:gd name="T8" fmla="*/ 5952 w 1218"/>
                    <a:gd name="T9" fmla="*/ 58 h 539"/>
                    <a:gd name="T10" fmla="*/ 5997 w 1218"/>
                    <a:gd name="T11" fmla="*/ 66 h 539"/>
                    <a:gd name="T12" fmla="*/ 6083 w 1218"/>
                    <a:gd name="T13" fmla="*/ 84 h 539"/>
                    <a:gd name="T14" fmla="*/ 6119 w 1218"/>
                    <a:gd name="T15" fmla="*/ 94 h 539"/>
                    <a:gd name="T16" fmla="*/ 6116 w 1218"/>
                    <a:gd name="T17" fmla="*/ 96 h 539"/>
                    <a:gd name="T18" fmla="*/ 6116 w 1218"/>
                    <a:gd name="T19" fmla="*/ 96 h 539"/>
                    <a:gd name="T20" fmla="*/ 6034 w 1218"/>
                    <a:gd name="T21" fmla="*/ 175 h 539"/>
                    <a:gd name="T22" fmla="*/ 5783 w 1218"/>
                    <a:gd name="T23" fmla="*/ 365 h 539"/>
                    <a:gd name="T24" fmla="*/ 5313 w 1218"/>
                    <a:gd name="T25" fmla="*/ 598 h 539"/>
                    <a:gd name="T26" fmla="*/ 4585 w 1218"/>
                    <a:gd name="T27" fmla="*/ 807 h 539"/>
                    <a:gd name="T28" fmla="*/ 3570 w 1218"/>
                    <a:gd name="T29" fmla="*/ 927 h 539"/>
                    <a:gd name="T30" fmla="*/ 2386 w 1218"/>
                    <a:gd name="T31" fmla="*/ 902 h 539"/>
                    <a:gd name="T32" fmla="*/ 1505 w 1218"/>
                    <a:gd name="T33" fmla="*/ 743 h 539"/>
                    <a:gd name="T34" fmla="*/ 912 w 1218"/>
                    <a:gd name="T35" fmla="*/ 516 h 539"/>
                    <a:gd name="T36" fmla="*/ 564 w 1218"/>
                    <a:gd name="T37" fmla="*/ 285 h 539"/>
                    <a:gd name="T38" fmla="*/ 401 w 1218"/>
                    <a:gd name="T39" fmla="*/ 114 h 539"/>
                    <a:gd name="T40" fmla="*/ 364 w 1218"/>
                    <a:gd name="T41" fmla="*/ 63 h 539"/>
                    <a:gd name="T42" fmla="*/ 355 w 1218"/>
                    <a:gd name="T43" fmla="*/ 57 h 539"/>
                    <a:gd name="T44" fmla="*/ 475 w 1218"/>
                    <a:gd name="T45" fmla="*/ 40 h 539"/>
                    <a:gd name="T46" fmla="*/ 500 w 1218"/>
                    <a:gd name="T47" fmla="*/ 37 h 539"/>
                    <a:gd name="T48" fmla="*/ 522 w 1218"/>
                    <a:gd name="T49" fmla="*/ 14 h 539"/>
                    <a:gd name="T50" fmla="*/ 479 w 1218"/>
                    <a:gd name="T51" fmla="*/ 0 h 539"/>
                    <a:gd name="T52" fmla="*/ 406 w 1218"/>
                    <a:gd name="T53" fmla="*/ 6 h 539"/>
                    <a:gd name="T54" fmla="*/ 216 w 1218"/>
                    <a:gd name="T55" fmla="*/ 46 h 539"/>
                    <a:gd name="T56" fmla="*/ 5 w 1218"/>
                    <a:gd name="T57" fmla="*/ 140 h 539"/>
                    <a:gd name="T58" fmla="*/ 0 w 1218"/>
                    <a:gd name="T59" fmla="*/ 158 h 539"/>
                    <a:gd name="T60" fmla="*/ 49 w 1218"/>
                    <a:gd name="T61" fmla="*/ 170 h 539"/>
                    <a:gd name="T62" fmla="*/ 99 w 1218"/>
                    <a:gd name="T63" fmla="*/ 160 h 539"/>
                    <a:gd name="T64" fmla="*/ 185 w 1218"/>
                    <a:gd name="T65" fmla="*/ 110 h 539"/>
                    <a:gd name="T66" fmla="*/ 279 w 1218"/>
                    <a:gd name="T67" fmla="*/ 175 h 539"/>
                    <a:gd name="T68" fmla="*/ 498 w 1218"/>
                    <a:gd name="T69" fmla="*/ 372 h 539"/>
                    <a:gd name="T70" fmla="*/ 892 w 1218"/>
                    <a:gd name="T71" fmla="*/ 613 h 539"/>
                    <a:gd name="T72" fmla="*/ 1510 w 1218"/>
                    <a:gd name="T73" fmla="*/ 842 h 539"/>
                    <a:gd name="T74" fmla="*/ 2401 w 1218"/>
                    <a:gd name="T75" fmla="*/ 997 h 539"/>
                    <a:gd name="T76" fmla="*/ 3554 w 1218"/>
                    <a:gd name="T77" fmla="*/ 1023 h 539"/>
                    <a:gd name="T78" fmla="*/ 4543 w 1218"/>
                    <a:gd name="T79" fmla="*/ 912 h 539"/>
                    <a:gd name="T80" fmla="*/ 5280 w 1218"/>
                    <a:gd name="T81" fmla="*/ 715 h 539"/>
                    <a:gd name="T82" fmla="*/ 5788 w 1218"/>
                    <a:gd name="T83" fmla="*/ 484 h 539"/>
                    <a:gd name="T84" fmla="*/ 6104 w 1218"/>
                    <a:gd name="T85" fmla="*/ 276 h 539"/>
                    <a:gd name="T86" fmla="*/ 6259 w 1218"/>
                    <a:gd name="T87" fmla="*/ 137 h 539"/>
                    <a:gd name="T88" fmla="*/ 6316 w 1218"/>
                    <a:gd name="T89" fmla="*/ 168 h 539"/>
                    <a:gd name="T90" fmla="*/ 6360 w 1218"/>
                    <a:gd name="T91" fmla="*/ 191 h 539"/>
                    <a:gd name="T92" fmla="*/ 6417 w 1218"/>
                    <a:gd name="T93" fmla="*/ 185 h 539"/>
                    <a:gd name="T94" fmla="*/ 6426 w 1218"/>
                    <a:gd name="T95" fmla="*/ 164 h 539"/>
                    <a:gd name="T96" fmla="*/ 6217 w 1218"/>
                    <a:gd name="T97" fmla="*/ 66 h 539"/>
                    <a:gd name="T98" fmla="*/ 6025 w 1218"/>
                    <a:gd name="T99" fmla="*/ 26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18" h="539">
                      <a:moveTo>
                        <a:pt x="1131" y="10"/>
                      </a:moveTo>
                      <a:lnTo>
                        <a:pt x="1131" y="10"/>
                      </a:lnTo>
                      <a:lnTo>
                        <a:pt x="1127" y="10"/>
                      </a:lnTo>
                      <a:lnTo>
                        <a:pt x="1123" y="11"/>
                      </a:lnTo>
                      <a:lnTo>
                        <a:pt x="1120" y="15"/>
                      </a:lnTo>
                      <a:lnTo>
                        <a:pt x="1118" y="19"/>
                      </a:lnTo>
                      <a:lnTo>
                        <a:pt x="1118" y="23"/>
                      </a:lnTo>
                      <a:lnTo>
                        <a:pt x="1120" y="26"/>
                      </a:lnTo>
                      <a:lnTo>
                        <a:pt x="1123" y="29"/>
                      </a:lnTo>
                      <a:lnTo>
                        <a:pt x="1126" y="31"/>
                      </a:lnTo>
                      <a:lnTo>
                        <a:pt x="1127" y="31"/>
                      </a:lnTo>
                      <a:lnTo>
                        <a:pt x="1129" y="32"/>
                      </a:lnTo>
                      <a:lnTo>
                        <a:pt x="1132" y="33"/>
                      </a:lnTo>
                      <a:lnTo>
                        <a:pt x="1136" y="35"/>
                      </a:lnTo>
                      <a:lnTo>
                        <a:pt x="1141" y="37"/>
                      </a:lnTo>
                      <a:lnTo>
                        <a:pt x="1146" y="40"/>
                      </a:lnTo>
                      <a:lnTo>
                        <a:pt x="1152" y="44"/>
                      </a:lnTo>
                      <a:lnTo>
                        <a:pt x="1159" y="48"/>
                      </a:lnTo>
                      <a:lnTo>
                        <a:pt x="1159" y="49"/>
                      </a:lnTo>
                      <a:lnTo>
                        <a:pt x="1158" y="49"/>
                      </a:lnTo>
                      <a:lnTo>
                        <a:pt x="1158" y="50"/>
                      </a:lnTo>
                      <a:lnTo>
                        <a:pt x="1156" y="56"/>
                      </a:lnTo>
                      <a:lnTo>
                        <a:pt x="1151" y="70"/>
                      </a:lnTo>
                      <a:lnTo>
                        <a:pt x="1143" y="92"/>
                      </a:lnTo>
                      <a:lnTo>
                        <a:pt x="1131" y="121"/>
                      </a:lnTo>
                      <a:lnTo>
                        <a:pt x="1115" y="154"/>
                      </a:lnTo>
                      <a:lnTo>
                        <a:pt x="1095" y="191"/>
                      </a:lnTo>
                      <a:lnTo>
                        <a:pt x="1070" y="231"/>
                      </a:lnTo>
                      <a:lnTo>
                        <a:pt x="1041" y="272"/>
                      </a:lnTo>
                      <a:lnTo>
                        <a:pt x="1006" y="313"/>
                      </a:lnTo>
                      <a:lnTo>
                        <a:pt x="966" y="352"/>
                      </a:lnTo>
                      <a:lnTo>
                        <a:pt x="921" y="390"/>
                      </a:lnTo>
                      <a:lnTo>
                        <a:pt x="868" y="422"/>
                      </a:lnTo>
                      <a:lnTo>
                        <a:pt x="811" y="451"/>
                      </a:lnTo>
                      <a:lnTo>
                        <a:pt x="747" y="472"/>
                      </a:lnTo>
                      <a:lnTo>
                        <a:pt x="676" y="485"/>
                      </a:lnTo>
                      <a:lnTo>
                        <a:pt x="598" y="491"/>
                      </a:lnTo>
                      <a:lnTo>
                        <a:pt x="521" y="485"/>
                      </a:lnTo>
                      <a:lnTo>
                        <a:pt x="452" y="472"/>
                      </a:lnTo>
                      <a:lnTo>
                        <a:pt x="390" y="450"/>
                      </a:lnTo>
                      <a:lnTo>
                        <a:pt x="333" y="422"/>
                      </a:lnTo>
                      <a:lnTo>
                        <a:pt x="285" y="389"/>
                      </a:lnTo>
                      <a:lnTo>
                        <a:pt x="242" y="351"/>
                      </a:lnTo>
                      <a:lnTo>
                        <a:pt x="205" y="311"/>
                      </a:lnTo>
                      <a:lnTo>
                        <a:pt x="173" y="270"/>
                      </a:lnTo>
                      <a:lnTo>
                        <a:pt x="147" y="228"/>
                      </a:lnTo>
                      <a:lnTo>
                        <a:pt x="125" y="187"/>
                      </a:lnTo>
                      <a:lnTo>
                        <a:pt x="107" y="149"/>
                      </a:lnTo>
                      <a:lnTo>
                        <a:pt x="93" y="113"/>
                      </a:lnTo>
                      <a:lnTo>
                        <a:pt x="83" y="84"/>
                      </a:lnTo>
                      <a:lnTo>
                        <a:pt x="76" y="60"/>
                      </a:lnTo>
                      <a:lnTo>
                        <a:pt x="71" y="43"/>
                      </a:lnTo>
                      <a:lnTo>
                        <a:pt x="69" y="35"/>
                      </a:lnTo>
                      <a:lnTo>
                        <a:pt x="69" y="33"/>
                      </a:lnTo>
                      <a:lnTo>
                        <a:pt x="68" y="32"/>
                      </a:lnTo>
                      <a:lnTo>
                        <a:pt x="68" y="31"/>
                      </a:lnTo>
                      <a:lnTo>
                        <a:pt x="67" y="30"/>
                      </a:lnTo>
                      <a:lnTo>
                        <a:pt x="78" y="25"/>
                      </a:lnTo>
                      <a:lnTo>
                        <a:pt x="85" y="22"/>
                      </a:lnTo>
                      <a:lnTo>
                        <a:pt x="90" y="21"/>
                      </a:lnTo>
                      <a:lnTo>
                        <a:pt x="92" y="20"/>
                      </a:lnTo>
                      <a:lnTo>
                        <a:pt x="95" y="19"/>
                      </a:lnTo>
                      <a:lnTo>
                        <a:pt x="98" y="16"/>
                      </a:lnTo>
                      <a:lnTo>
                        <a:pt x="99" y="11"/>
                      </a:lnTo>
                      <a:lnTo>
                        <a:pt x="99" y="7"/>
                      </a:lnTo>
                      <a:lnTo>
                        <a:pt x="98" y="4"/>
                      </a:lnTo>
                      <a:lnTo>
                        <a:pt x="95" y="1"/>
                      </a:lnTo>
                      <a:lnTo>
                        <a:pt x="91" y="0"/>
                      </a:lnTo>
                      <a:lnTo>
                        <a:pt x="87" y="0"/>
                      </a:lnTo>
                      <a:lnTo>
                        <a:pt x="84" y="1"/>
                      </a:lnTo>
                      <a:lnTo>
                        <a:pt x="77" y="3"/>
                      </a:lnTo>
                      <a:lnTo>
                        <a:pt x="66" y="7"/>
                      </a:lnTo>
                      <a:lnTo>
                        <a:pt x="54" y="15"/>
                      </a:lnTo>
                      <a:lnTo>
                        <a:pt x="41" y="24"/>
                      </a:lnTo>
                      <a:lnTo>
                        <a:pt x="27" y="37"/>
                      </a:lnTo>
                      <a:lnTo>
                        <a:pt x="13" y="53"/>
                      </a:lnTo>
                      <a:lnTo>
                        <a:pt x="1" y="73"/>
                      </a:lnTo>
                      <a:lnTo>
                        <a:pt x="0" y="78"/>
                      </a:lnTo>
                      <a:lnTo>
                        <a:pt x="0" y="82"/>
                      </a:lnTo>
                      <a:lnTo>
                        <a:pt x="2" y="85"/>
                      </a:lnTo>
                      <a:lnTo>
                        <a:pt x="5" y="88"/>
                      </a:lnTo>
                      <a:lnTo>
                        <a:pt x="9" y="89"/>
                      </a:lnTo>
                      <a:lnTo>
                        <a:pt x="13" y="89"/>
                      </a:lnTo>
                      <a:lnTo>
                        <a:pt x="16" y="87"/>
                      </a:lnTo>
                      <a:lnTo>
                        <a:pt x="19" y="84"/>
                      </a:lnTo>
                      <a:lnTo>
                        <a:pt x="24" y="74"/>
                      </a:lnTo>
                      <a:lnTo>
                        <a:pt x="29" y="66"/>
                      </a:lnTo>
                      <a:lnTo>
                        <a:pt x="35" y="58"/>
                      </a:lnTo>
                      <a:lnTo>
                        <a:pt x="41" y="51"/>
                      </a:lnTo>
                      <a:lnTo>
                        <a:pt x="46" y="68"/>
                      </a:lnTo>
                      <a:lnTo>
                        <a:pt x="53" y="92"/>
                      </a:lnTo>
                      <a:lnTo>
                        <a:pt x="63" y="122"/>
                      </a:lnTo>
                      <a:lnTo>
                        <a:pt x="77" y="156"/>
                      </a:lnTo>
                      <a:lnTo>
                        <a:pt x="94" y="195"/>
                      </a:lnTo>
                      <a:lnTo>
                        <a:pt x="115" y="236"/>
                      </a:lnTo>
                      <a:lnTo>
                        <a:pt x="140" y="278"/>
                      </a:lnTo>
                      <a:lnTo>
                        <a:pt x="169" y="321"/>
                      </a:lnTo>
                      <a:lnTo>
                        <a:pt x="203" y="364"/>
                      </a:lnTo>
                      <a:lnTo>
                        <a:pt x="242" y="403"/>
                      </a:lnTo>
                      <a:lnTo>
                        <a:pt x="286" y="440"/>
                      </a:lnTo>
                      <a:lnTo>
                        <a:pt x="336" y="473"/>
                      </a:lnTo>
                      <a:lnTo>
                        <a:pt x="393" y="500"/>
                      </a:lnTo>
                      <a:lnTo>
                        <a:pt x="455" y="521"/>
                      </a:lnTo>
                      <a:lnTo>
                        <a:pt x="523" y="535"/>
                      </a:lnTo>
                      <a:lnTo>
                        <a:pt x="598" y="539"/>
                      </a:lnTo>
                      <a:lnTo>
                        <a:pt x="673" y="535"/>
                      </a:lnTo>
                      <a:lnTo>
                        <a:pt x="741" y="522"/>
                      </a:lnTo>
                      <a:lnTo>
                        <a:pt x="803" y="502"/>
                      </a:lnTo>
                      <a:lnTo>
                        <a:pt x="860" y="477"/>
                      </a:lnTo>
                      <a:lnTo>
                        <a:pt x="912" y="447"/>
                      </a:lnTo>
                      <a:lnTo>
                        <a:pt x="959" y="411"/>
                      </a:lnTo>
                      <a:lnTo>
                        <a:pt x="1000" y="374"/>
                      </a:lnTo>
                      <a:lnTo>
                        <a:pt x="1036" y="334"/>
                      </a:lnTo>
                      <a:lnTo>
                        <a:pt x="1068" y="293"/>
                      </a:lnTo>
                      <a:lnTo>
                        <a:pt x="1096" y="253"/>
                      </a:lnTo>
                      <a:lnTo>
                        <a:pt x="1120" y="214"/>
                      </a:lnTo>
                      <a:lnTo>
                        <a:pt x="1140" y="177"/>
                      </a:lnTo>
                      <a:lnTo>
                        <a:pt x="1156" y="144"/>
                      </a:lnTo>
                      <a:lnTo>
                        <a:pt x="1169" y="114"/>
                      </a:lnTo>
                      <a:lnTo>
                        <a:pt x="1179" y="90"/>
                      </a:lnTo>
                      <a:lnTo>
                        <a:pt x="1185" y="72"/>
                      </a:lnTo>
                      <a:lnTo>
                        <a:pt x="1189" y="78"/>
                      </a:lnTo>
                      <a:lnTo>
                        <a:pt x="1192" y="83"/>
                      </a:lnTo>
                      <a:lnTo>
                        <a:pt x="1196" y="88"/>
                      </a:lnTo>
                      <a:lnTo>
                        <a:pt x="1199" y="94"/>
                      </a:lnTo>
                      <a:lnTo>
                        <a:pt x="1201" y="98"/>
                      </a:lnTo>
                      <a:lnTo>
                        <a:pt x="1204" y="100"/>
                      </a:lnTo>
                      <a:lnTo>
                        <a:pt x="1208" y="100"/>
                      </a:lnTo>
                      <a:lnTo>
                        <a:pt x="1212" y="99"/>
                      </a:lnTo>
                      <a:lnTo>
                        <a:pt x="1215" y="97"/>
                      </a:lnTo>
                      <a:lnTo>
                        <a:pt x="1217" y="93"/>
                      </a:lnTo>
                      <a:lnTo>
                        <a:pt x="1218" y="89"/>
                      </a:lnTo>
                      <a:lnTo>
                        <a:pt x="1217" y="85"/>
                      </a:lnTo>
                      <a:lnTo>
                        <a:pt x="1205" y="64"/>
                      </a:lnTo>
                      <a:lnTo>
                        <a:pt x="1191" y="48"/>
                      </a:lnTo>
                      <a:lnTo>
                        <a:pt x="1177" y="35"/>
                      </a:lnTo>
                      <a:lnTo>
                        <a:pt x="1164" y="25"/>
                      </a:lnTo>
                      <a:lnTo>
                        <a:pt x="1151" y="19"/>
                      </a:lnTo>
                      <a:lnTo>
                        <a:pt x="1141" y="14"/>
                      </a:lnTo>
                      <a:lnTo>
                        <a:pt x="1134" y="11"/>
                      </a:lnTo>
                      <a:lnTo>
                        <a:pt x="113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 name="Group 61">
                <a:extLst>
                  <a:ext uri="{FF2B5EF4-FFF2-40B4-BE49-F238E27FC236}">
                    <a16:creationId xmlns:a16="http://schemas.microsoft.com/office/drawing/2014/main" id="{7E05B136-7E23-CD4A-B956-02720CB60BAB}"/>
                  </a:ext>
                </a:extLst>
              </p:cNvPr>
              <p:cNvGrpSpPr>
                <a:grpSpLocks/>
              </p:cNvGrpSpPr>
              <p:nvPr/>
            </p:nvGrpSpPr>
            <p:grpSpPr bwMode="auto">
              <a:xfrm>
                <a:off x="3359" y="2489"/>
                <a:ext cx="384" cy="295"/>
                <a:chOff x="1392" y="962"/>
                <a:chExt cx="2496" cy="1918"/>
              </a:xfrm>
            </p:grpSpPr>
            <p:sp>
              <p:nvSpPr>
                <p:cNvPr id="34" name="Freeform 62">
                  <a:extLst>
                    <a:ext uri="{FF2B5EF4-FFF2-40B4-BE49-F238E27FC236}">
                      <a16:creationId xmlns:a16="http://schemas.microsoft.com/office/drawing/2014/main" id="{21CA37A9-3BEB-5B40-A9B7-1D0C1078FC4E}"/>
                    </a:ext>
                  </a:extLst>
                </p:cNvPr>
                <p:cNvSpPr>
                  <a:spLocks/>
                </p:cNvSpPr>
                <p:nvPr/>
              </p:nvSpPr>
              <p:spPr bwMode="auto">
                <a:xfrm>
                  <a:off x="1443" y="997"/>
                  <a:ext cx="2394" cy="1848"/>
                </a:xfrm>
                <a:custGeom>
                  <a:avLst/>
                  <a:gdLst>
                    <a:gd name="T0" fmla="*/ 1316 w 2394"/>
                    <a:gd name="T1" fmla="*/ 1841 h 1848"/>
                    <a:gd name="T2" fmla="*/ 1494 w 2394"/>
                    <a:gd name="T3" fmla="*/ 1817 h 1848"/>
                    <a:gd name="T4" fmla="*/ 1662 w 2394"/>
                    <a:gd name="T5" fmla="*/ 1776 h 1848"/>
                    <a:gd name="T6" fmla="*/ 1815 w 2394"/>
                    <a:gd name="T7" fmla="*/ 1713 h 1848"/>
                    <a:gd name="T8" fmla="*/ 1957 w 2394"/>
                    <a:gd name="T9" fmla="*/ 1637 h 1848"/>
                    <a:gd name="T10" fmla="*/ 2079 w 2394"/>
                    <a:gd name="T11" fmla="*/ 1544 h 1848"/>
                    <a:gd name="T12" fmla="*/ 2186 w 2394"/>
                    <a:gd name="T13" fmla="*/ 1440 h 1848"/>
                    <a:gd name="T14" fmla="*/ 2272 w 2394"/>
                    <a:gd name="T15" fmla="*/ 1322 h 1848"/>
                    <a:gd name="T16" fmla="*/ 2338 w 2394"/>
                    <a:gd name="T17" fmla="*/ 1198 h 1848"/>
                    <a:gd name="T18" fmla="*/ 2379 w 2394"/>
                    <a:gd name="T19" fmla="*/ 1062 h 1848"/>
                    <a:gd name="T20" fmla="*/ 2394 w 2394"/>
                    <a:gd name="T21" fmla="*/ 924 h 1848"/>
                    <a:gd name="T22" fmla="*/ 2379 w 2394"/>
                    <a:gd name="T23" fmla="*/ 786 h 1848"/>
                    <a:gd name="T24" fmla="*/ 2338 w 2394"/>
                    <a:gd name="T25" fmla="*/ 650 h 1848"/>
                    <a:gd name="T26" fmla="*/ 2272 w 2394"/>
                    <a:gd name="T27" fmla="*/ 526 h 1848"/>
                    <a:gd name="T28" fmla="*/ 2186 w 2394"/>
                    <a:gd name="T29" fmla="*/ 408 h 1848"/>
                    <a:gd name="T30" fmla="*/ 2079 w 2394"/>
                    <a:gd name="T31" fmla="*/ 304 h 1848"/>
                    <a:gd name="T32" fmla="*/ 1957 w 2394"/>
                    <a:gd name="T33" fmla="*/ 211 h 1848"/>
                    <a:gd name="T34" fmla="*/ 1815 w 2394"/>
                    <a:gd name="T35" fmla="*/ 135 h 1848"/>
                    <a:gd name="T36" fmla="*/ 1662 w 2394"/>
                    <a:gd name="T37" fmla="*/ 72 h 1848"/>
                    <a:gd name="T38" fmla="*/ 1494 w 2394"/>
                    <a:gd name="T39" fmla="*/ 31 h 1848"/>
                    <a:gd name="T40" fmla="*/ 1316 w 2394"/>
                    <a:gd name="T41" fmla="*/ 7 h 1848"/>
                    <a:gd name="T42" fmla="*/ 1139 w 2394"/>
                    <a:gd name="T43" fmla="*/ 3 h 1848"/>
                    <a:gd name="T44" fmla="*/ 956 w 2394"/>
                    <a:gd name="T45" fmla="*/ 20 h 1848"/>
                    <a:gd name="T46" fmla="*/ 788 w 2394"/>
                    <a:gd name="T47" fmla="*/ 58 h 1848"/>
                    <a:gd name="T48" fmla="*/ 630 w 2394"/>
                    <a:gd name="T49" fmla="*/ 114 h 1848"/>
                    <a:gd name="T50" fmla="*/ 483 w 2394"/>
                    <a:gd name="T51" fmla="*/ 183 h 1848"/>
                    <a:gd name="T52" fmla="*/ 351 w 2394"/>
                    <a:gd name="T53" fmla="*/ 273 h 1848"/>
                    <a:gd name="T54" fmla="*/ 239 w 2394"/>
                    <a:gd name="T55" fmla="*/ 374 h 1848"/>
                    <a:gd name="T56" fmla="*/ 147 w 2394"/>
                    <a:gd name="T57" fmla="*/ 484 h 1848"/>
                    <a:gd name="T58" fmla="*/ 76 w 2394"/>
                    <a:gd name="T59" fmla="*/ 609 h 1848"/>
                    <a:gd name="T60" fmla="*/ 25 w 2394"/>
                    <a:gd name="T61" fmla="*/ 741 h 1848"/>
                    <a:gd name="T62" fmla="*/ 5 w 2394"/>
                    <a:gd name="T63" fmla="*/ 879 h 1848"/>
                    <a:gd name="T64" fmla="*/ 10 w 2394"/>
                    <a:gd name="T65" fmla="*/ 1017 h 1848"/>
                    <a:gd name="T66" fmla="*/ 41 w 2394"/>
                    <a:gd name="T67" fmla="*/ 1152 h 1848"/>
                    <a:gd name="T68" fmla="*/ 96 w 2394"/>
                    <a:gd name="T69" fmla="*/ 1284 h 1848"/>
                    <a:gd name="T70" fmla="*/ 173 w 2394"/>
                    <a:gd name="T71" fmla="*/ 1402 h 1848"/>
                    <a:gd name="T72" fmla="*/ 274 w 2394"/>
                    <a:gd name="T73" fmla="*/ 1513 h 1848"/>
                    <a:gd name="T74" fmla="*/ 396 w 2394"/>
                    <a:gd name="T75" fmla="*/ 1606 h 1848"/>
                    <a:gd name="T76" fmla="*/ 529 w 2394"/>
                    <a:gd name="T77" fmla="*/ 1689 h 1848"/>
                    <a:gd name="T78" fmla="*/ 681 w 2394"/>
                    <a:gd name="T79" fmla="*/ 1755 h 1848"/>
                    <a:gd name="T80" fmla="*/ 844 w 2394"/>
                    <a:gd name="T81" fmla="*/ 1807 h 1848"/>
                    <a:gd name="T82" fmla="*/ 1017 w 2394"/>
                    <a:gd name="T83" fmla="*/ 1838 h 1848"/>
                    <a:gd name="T84" fmla="*/ 1200 w 2394"/>
                    <a:gd name="T85" fmla="*/ 1848 h 1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94" h="1848">
                      <a:moveTo>
                        <a:pt x="1200" y="1848"/>
                      </a:moveTo>
                      <a:lnTo>
                        <a:pt x="1255" y="1845"/>
                      </a:lnTo>
                      <a:lnTo>
                        <a:pt x="1316" y="1841"/>
                      </a:lnTo>
                      <a:lnTo>
                        <a:pt x="1377" y="1838"/>
                      </a:lnTo>
                      <a:lnTo>
                        <a:pt x="1438" y="1828"/>
                      </a:lnTo>
                      <a:lnTo>
                        <a:pt x="1494" y="1817"/>
                      </a:lnTo>
                      <a:lnTo>
                        <a:pt x="1550" y="1807"/>
                      </a:lnTo>
                      <a:lnTo>
                        <a:pt x="1606" y="1790"/>
                      </a:lnTo>
                      <a:lnTo>
                        <a:pt x="1662" y="1776"/>
                      </a:lnTo>
                      <a:lnTo>
                        <a:pt x="1713" y="1755"/>
                      </a:lnTo>
                      <a:lnTo>
                        <a:pt x="1764" y="1734"/>
                      </a:lnTo>
                      <a:lnTo>
                        <a:pt x="1815" y="1713"/>
                      </a:lnTo>
                      <a:lnTo>
                        <a:pt x="1865" y="1689"/>
                      </a:lnTo>
                      <a:lnTo>
                        <a:pt x="1911" y="1665"/>
                      </a:lnTo>
                      <a:lnTo>
                        <a:pt x="1957" y="1637"/>
                      </a:lnTo>
                      <a:lnTo>
                        <a:pt x="1998" y="1606"/>
                      </a:lnTo>
                      <a:lnTo>
                        <a:pt x="2043" y="1575"/>
                      </a:lnTo>
                      <a:lnTo>
                        <a:pt x="2079" y="1544"/>
                      </a:lnTo>
                      <a:lnTo>
                        <a:pt x="2120" y="1513"/>
                      </a:lnTo>
                      <a:lnTo>
                        <a:pt x="2155" y="1474"/>
                      </a:lnTo>
                      <a:lnTo>
                        <a:pt x="2186" y="1440"/>
                      </a:lnTo>
                      <a:lnTo>
                        <a:pt x="2221" y="1402"/>
                      </a:lnTo>
                      <a:lnTo>
                        <a:pt x="2247" y="1364"/>
                      </a:lnTo>
                      <a:lnTo>
                        <a:pt x="2272" y="1322"/>
                      </a:lnTo>
                      <a:lnTo>
                        <a:pt x="2298" y="1284"/>
                      </a:lnTo>
                      <a:lnTo>
                        <a:pt x="2318" y="1243"/>
                      </a:lnTo>
                      <a:lnTo>
                        <a:pt x="2338" y="1198"/>
                      </a:lnTo>
                      <a:lnTo>
                        <a:pt x="2353" y="1152"/>
                      </a:lnTo>
                      <a:lnTo>
                        <a:pt x="2369" y="1111"/>
                      </a:lnTo>
                      <a:lnTo>
                        <a:pt x="2379" y="1062"/>
                      </a:lnTo>
                      <a:lnTo>
                        <a:pt x="2384" y="1017"/>
                      </a:lnTo>
                      <a:lnTo>
                        <a:pt x="2389" y="972"/>
                      </a:lnTo>
                      <a:lnTo>
                        <a:pt x="2394" y="924"/>
                      </a:lnTo>
                      <a:lnTo>
                        <a:pt x="2389" y="879"/>
                      </a:lnTo>
                      <a:lnTo>
                        <a:pt x="2384" y="831"/>
                      </a:lnTo>
                      <a:lnTo>
                        <a:pt x="2379" y="786"/>
                      </a:lnTo>
                      <a:lnTo>
                        <a:pt x="2369" y="741"/>
                      </a:lnTo>
                      <a:lnTo>
                        <a:pt x="2353" y="696"/>
                      </a:lnTo>
                      <a:lnTo>
                        <a:pt x="2338" y="650"/>
                      </a:lnTo>
                      <a:lnTo>
                        <a:pt x="2318" y="609"/>
                      </a:lnTo>
                      <a:lnTo>
                        <a:pt x="2298" y="567"/>
                      </a:lnTo>
                      <a:lnTo>
                        <a:pt x="2272" y="526"/>
                      </a:lnTo>
                      <a:lnTo>
                        <a:pt x="2247" y="484"/>
                      </a:lnTo>
                      <a:lnTo>
                        <a:pt x="2221" y="446"/>
                      </a:lnTo>
                      <a:lnTo>
                        <a:pt x="2186" y="408"/>
                      </a:lnTo>
                      <a:lnTo>
                        <a:pt x="2155" y="374"/>
                      </a:lnTo>
                      <a:lnTo>
                        <a:pt x="2120" y="339"/>
                      </a:lnTo>
                      <a:lnTo>
                        <a:pt x="2079" y="304"/>
                      </a:lnTo>
                      <a:lnTo>
                        <a:pt x="2043" y="273"/>
                      </a:lnTo>
                      <a:lnTo>
                        <a:pt x="1998" y="242"/>
                      </a:lnTo>
                      <a:lnTo>
                        <a:pt x="1957" y="211"/>
                      </a:lnTo>
                      <a:lnTo>
                        <a:pt x="1911" y="183"/>
                      </a:lnTo>
                      <a:lnTo>
                        <a:pt x="1865" y="159"/>
                      </a:lnTo>
                      <a:lnTo>
                        <a:pt x="1815" y="135"/>
                      </a:lnTo>
                      <a:lnTo>
                        <a:pt x="1764" y="114"/>
                      </a:lnTo>
                      <a:lnTo>
                        <a:pt x="1713" y="93"/>
                      </a:lnTo>
                      <a:lnTo>
                        <a:pt x="1662" y="72"/>
                      </a:lnTo>
                      <a:lnTo>
                        <a:pt x="1606" y="58"/>
                      </a:lnTo>
                      <a:lnTo>
                        <a:pt x="1550" y="41"/>
                      </a:lnTo>
                      <a:lnTo>
                        <a:pt x="1494" y="31"/>
                      </a:lnTo>
                      <a:lnTo>
                        <a:pt x="1438" y="20"/>
                      </a:lnTo>
                      <a:lnTo>
                        <a:pt x="1377" y="10"/>
                      </a:lnTo>
                      <a:lnTo>
                        <a:pt x="1316" y="7"/>
                      </a:lnTo>
                      <a:lnTo>
                        <a:pt x="1255" y="3"/>
                      </a:lnTo>
                      <a:lnTo>
                        <a:pt x="1200" y="0"/>
                      </a:lnTo>
                      <a:lnTo>
                        <a:pt x="1139" y="3"/>
                      </a:lnTo>
                      <a:lnTo>
                        <a:pt x="1078" y="7"/>
                      </a:lnTo>
                      <a:lnTo>
                        <a:pt x="1017" y="10"/>
                      </a:lnTo>
                      <a:lnTo>
                        <a:pt x="956" y="20"/>
                      </a:lnTo>
                      <a:lnTo>
                        <a:pt x="900" y="31"/>
                      </a:lnTo>
                      <a:lnTo>
                        <a:pt x="844" y="41"/>
                      </a:lnTo>
                      <a:lnTo>
                        <a:pt x="788" y="58"/>
                      </a:lnTo>
                      <a:lnTo>
                        <a:pt x="732" y="72"/>
                      </a:lnTo>
                      <a:lnTo>
                        <a:pt x="681" y="93"/>
                      </a:lnTo>
                      <a:lnTo>
                        <a:pt x="630" y="114"/>
                      </a:lnTo>
                      <a:lnTo>
                        <a:pt x="579" y="135"/>
                      </a:lnTo>
                      <a:lnTo>
                        <a:pt x="529" y="159"/>
                      </a:lnTo>
                      <a:lnTo>
                        <a:pt x="483" y="183"/>
                      </a:lnTo>
                      <a:lnTo>
                        <a:pt x="437" y="211"/>
                      </a:lnTo>
                      <a:lnTo>
                        <a:pt x="396" y="242"/>
                      </a:lnTo>
                      <a:lnTo>
                        <a:pt x="351" y="273"/>
                      </a:lnTo>
                      <a:lnTo>
                        <a:pt x="315" y="304"/>
                      </a:lnTo>
                      <a:lnTo>
                        <a:pt x="274" y="339"/>
                      </a:lnTo>
                      <a:lnTo>
                        <a:pt x="239" y="374"/>
                      </a:lnTo>
                      <a:lnTo>
                        <a:pt x="208" y="408"/>
                      </a:lnTo>
                      <a:lnTo>
                        <a:pt x="173" y="446"/>
                      </a:lnTo>
                      <a:lnTo>
                        <a:pt x="147" y="484"/>
                      </a:lnTo>
                      <a:lnTo>
                        <a:pt x="122" y="526"/>
                      </a:lnTo>
                      <a:lnTo>
                        <a:pt x="96" y="567"/>
                      </a:lnTo>
                      <a:lnTo>
                        <a:pt x="76" y="609"/>
                      </a:lnTo>
                      <a:lnTo>
                        <a:pt x="56" y="650"/>
                      </a:lnTo>
                      <a:lnTo>
                        <a:pt x="41" y="696"/>
                      </a:lnTo>
                      <a:lnTo>
                        <a:pt x="25" y="741"/>
                      </a:lnTo>
                      <a:lnTo>
                        <a:pt x="15" y="786"/>
                      </a:lnTo>
                      <a:lnTo>
                        <a:pt x="10" y="831"/>
                      </a:lnTo>
                      <a:lnTo>
                        <a:pt x="5" y="879"/>
                      </a:lnTo>
                      <a:lnTo>
                        <a:pt x="0" y="924"/>
                      </a:lnTo>
                      <a:lnTo>
                        <a:pt x="5" y="972"/>
                      </a:lnTo>
                      <a:lnTo>
                        <a:pt x="10" y="1017"/>
                      </a:lnTo>
                      <a:lnTo>
                        <a:pt x="15" y="1062"/>
                      </a:lnTo>
                      <a:lnTo>
                        <a:pt x="25" y="1111"/>
                      </a:lnTo>
                      <a:lnTo>
                        <a:pt x="41" y="1152"/>
                      </a:lnTo>
                      <a:lnTo>
                        <a:pt x="56" y="1198"/>
                      </a:lnTo>
                      <a:lnTo>
                        <a:pt x="76" y="1243"/>
                      </a:lnTo>
                      <a:lnTo>
                        <a:pt x="96" y="1284"/>
                      </a:lnTo>
                      <a:lnTo>
                        <a:pt x="122" y="1322"/>
                      </a:lnTo>
                      <a:lnTo>
                        <a:pt x="147" y="1364"/>
                      </a:lnTo>
                      <a:lnTo>
                        <a:pt x="173" y="1402"/>
                      </a:lnTo>
                      <a:lnTo>
                        <a:pt x="208" y="1440"/>
                      </a:lnTo>
                      <a:lnTo>
                        <a:pt x="239" y="1474"/>
                      </a:lnTo>
                      <a:lnTo>
                        <a:pt x="274" y="1513"/>
                      </a:lnTo>
                      <a:lnTo>
                        <a:pt x="315" y="1544"/>
                      </a:lnTo>
                      <a:lnTo>
                        <a:pt x="351" y="1575"/>
                      </a:lnTo>
                      <a:lnTo>
                        <a:pt x="396" y="1606"/>
                      </a:lnTo>
                      <a:lnTo>
                        <a:pt x="437" y="1637"/>
                      </a:lnTo>
                      <a:lnTo>
                        <a:pt x="483" y="1665"/>
                      </a:lnTo>
                      <a:lnTo>
                        <a:pt x="529" y="1689"/>
                      </a:lnTo>
                      <a:lnTo>
                        <a:pt x="579" y="1713"/>
                      </a:lnTo>
                      <a:lnTo>
                        <a:pt x="630" y="1734"/>
                      </a:lnTo>
                      <a:lnTo>
                        <a:pt x="681" y="1755"/>
                      </a:lnTo>
                      <a:lnTo>
                        <a:pt x="732" y="1776"/>
                      </a:lnTo>
                      <a:lnTo>
                        <a:pt x="788" y="1790"/>
                      </a:lnTo>
                      <a:lnTo>
                        <a:pt x="844" y="1807"/>
                      </a:lnTo>
                      <a:lnTo>
                        <a:pt x="900" y="1817"/>
                      </a:lnTo>
                      <a:lnTo>
                        <a:pt x="956" y="1828"/>
                      </a:lnTo>
                      <a:lnTo>
                        <a:pt x="1017" y="1838"/>
                      </a:lnTo>
                      <a:lnTo>
                        <a:pt x="1078" y="1841"/>
                      </a:lnTo>
                      <a:lnTo>
                        <a:pt x="1139" y="1845"/>
                      </a:lnTo>
                      <a:lnTo>
                        <a:pt x="1200" y="184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3">
                  <a:extLst>
                    <a:ext uri="{FF2B5EF4-FFF2-40B4-BE49-F238E27FC236}">
                      <a16:creationId xmlns:a16="http://schemas.microsoft.com/office/drawing/2014/main" id="{CE75449A-A1D0-6C44-AE30-AC438EFA0A77}"/>
                    </a:ext>
                  </a:extLst>
                </p:cNvPr>
                <p:cNvSpPr>
                  <a:spLocks/>
                </p:cNvSpPr>
                <p:nvPr/>
              </p:nvSpPr>
              <p:spPr bwMode="auto">
                <a:xfrm>
                  <a:off x="2643" y="1921"/>
                  <a:ext cx="1245" cy="959"/>
                </a:xfrm>
                <a:custGeom>
                  <a:avLst/>
                  <a:gdLst>
                    <a:gd name="T0" fmla="*/ 1138 w 1245"/>
                    <a:gd name="T1" fmla="*/ 45 h 959"/>
                    <a:gd name="T2" fmla="*/ 1128 w 1245"/>
                    <a:gd name="T3" fmla="*/ 135 h 959"/>
                    <a:gd name="T4" fmla="*/ 1103 w 1245"/>
                    <a:gd name="T5" fmla="*/ 222 h 959"/>
                    <a:gd name="T6" fmla="*/ 1072 w 1245"/>
                    <a:gd name="T7" fmla="*/ 305 h 959"/>
                    <a:gd name="T8" fmla="*/ 1026 w 1245"/>
                    <a:gd name="T9" fmla="*/ 384 h 959"/>
                    <a:gd name="T10" fmla="*/ 970 w 1245"/>
                    <a:gd name="T11" fmla="*/ 460 h 959"/>
                    <a:gd name="T12" fmla="*/ 909 w 1245"/>
                    <a:gd name="T13" fmla="*/ 533 h 959"/>
                    <a:gd name="T14" fmla="*/ 838 w 1245"/>
                    <a:gd name="T15" fmla="*/ 599 h 959"/>
                    <a:gd name="T16" fmla="*/ 762 w 1245"/>
                    <a:gd name="T17" fmla="*/ 658 h 959"/>
                    <a:gd name="T18" fmla="*/ 676 w 1245"/>
                    <a:gd name="T19" fmla="*/ 713 h 959"/>
                    <a:gd name="T20" fmla="*/ 584 w 1245"/>
                    <a:gd name="T21" fmla="*/ 762 h 959"/>
                    <a:gd name="T22" fmla="*/ 488 w 1245"/>
                    <a:gd name="T23" fmla="*/ 800 h 959"/>
                    <a:gd name="T24" fmla="*/ 386 w 1245"/>
                    <a:gd name="T25" fmla="*/ 834 h 959"/>
                    <a:gd name="T26" fmla="*/ 279 w 1245"/>
                    <a:gd name="T27" fmla="*/ 859 h 959"/>
                    <a:gd name="T28" fmla="*/ 167 w 1245"/>
                    <a:gd name="T29" fmla="*/ 876 h 959"/>
                    <a:gd name="T30" fmla="*/ 55 w 1245"/>
                    <a:gd name="T31" fmla="*/ 886 h 959"/>
                    <a:gd name="T32" fmla="*/ 0 w 1245"/>
                    <a:gd name="T33" fmla="*/ 959 h 959"/>
                    <a:gd name="T34" fmla="*/ 122 w 1245"/>
                    <a:gd name="T35" fmla="*/ 956 h 959"/>
                    <a:gd name="T36" fmla="*/ 249 w 1245"/>
                    <a:gd name="T37" fmla="*/ 938 h 959"/>
                    <a:gd name="T38" fmla="*/ 371 w 1245"/>
                    <a:gd name="T39" fmla="*/ 914 h 959"/>
                    <a:gd name="T40" fmla="*/ 482 w 1245"/>
                    <a:gd name="T41" fmla="*/ 883 h 959"/>
                    <a:gd name="T42" fmla="*/ 594 w 1245"/>
                    <a:gd name="T43" fmla="*/ 841 h 959"/>
                    <a:gd name="T44" fmla="*/ 696 w 1245"/>
                    <a:gd name="T45" fmla="*/ 793 h 959"/>
                    <a:gd name="T46" fmla="*/ 793 w 1245"/>
                    <a:gd name="T47" fmla="*/ 737 h 959"/>
                    <a:gd name="T48" fmla="*/ 879 w 1245"/>
                    <a:gd name="T49" fmla="*/ 675 h 959"/>
                    <a:gd name="T50" fmla="*/ 960 w 1245"/>
                    <a:gd name="T51" fmla="*/ 609 h 959"/>
                    <a:gd name="T52" fmla="*/ 1031 w 1245"/>
                    <a:gd name="T53" fmla="*/ 533 h 959"/>
                    <a:gd name="T54" fmla="*/ 1098 w 1245"/>
                    <a:gd name="T55" fmla="*/ 454 h 959"/>
                    <a:gd name="T56" fmla="*/ 1148 w 1245"/>
                    <a:gd name="T57" fmla="*/ 370 h 959"/>
                    <a:gd name="T58" fmla="*/ 1189 w 1245"/>
                    <a:gd name="T59" fmla="*/ 284 h 959"/>
                    <a:gd name="T60" fmla="*/ 1220 w 1245"/>
                    <a:gd name="T61" fmla="*/ 190 h 959"/>
                    <a:gd name="T62" fmla="*/ 1240 w 1245"/>
                    <a:gd name="T63" fmla="*/ 97 h 959"/>
                    <a:gd name="T64" fmla="*/ 1245 w 1245"/>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5" h="959">
                      <a:moveTo>
                        <a:pt x="1138" y="0"/>
                      </a:moveTo>
                      <a:lnTo>
                        <a:pt x="1138" y="45"/>
                      </a:lnTo>
                      <a:lnTo>
                        <a:pt x="1133" y="90"/>
                      </a:lnTo>
                      <a:lnTo>
                        <a:pt x="1128" y="135"/>
                      </a:lnTo>
                      <a:lnTo>
                        <a:pt x="1118" y="180"/>
                      </a:lnTo>
                      <a:lnTo>
                        <a:pt x="1103" y="222"/>
                      </a:lnTo>
                      <a:lnTo>
                        <a:pt x="1087" y="263"/>
                      </a:lnTo>
                      <a:lnTo>
                        <a:pt x="1072" y="305"/>
                      </a:lnTo>
                      <a:lnTo>
                        <a:pt x="1047" y="346"/>
                      </a:lnTo>
                      <a:lnTo>
                        <a:pt x="1026" y="384"/>
                      </a:lnTo>
                      <a:lnTo>
                        <a:pt x="1001" y="426"/>
                      </a:lnTo>
                      <a:lnTo>
                        <a:pt x="970" y="460"/>
                      </a:lnTo>
                      <a:lnTo>
                        <a:pt x="945" y="499"/>
                      </a:lnTo>
                      <a:lnTo>
                        <a:pt x="909" y="533"/>
                      </a:lnTo>
                      <a:lnTo>
                        <a:pt x="879" y="564"/>
                      </a:lnTo>
                      <a:lnTo>
                        <a:pt x="838" y="599"/>
                      </a:lnTo>
                      <a:lnTo>
                        <a:pt x="803" y="630"/>
                      </a:lnTo>
                      <a:lnTo>
                        <a:pt x="762" y="658"/>
                      </a:lnTo>
                      <a:lnTo>
                        <a:pt x="721" y="685"/>
                      </a:lnTo>
                      <a:lnTo>
                        <a:pt x="676" y="713"/>
                      </a:lnTo>
                      <a:lnTo>
                        <a:pt x="635" y="737"/>
                      </a:lnTo>
                      <a:lnTo>
                        <a:pt x="584" y="762"/>
                      </a:lnTo>
                      <a:lnTo>
                        <a:pt x="538" y="782"/>
                      </a:lnTo>
                      <a:lnTo>
                        <a:pt x="488" y="800"/>
                      </a:lnTo>
                      <a:lnTo>
                        <a:pt x="437" y="817"/>
                      </a:lnTo>
                      <a:lnTo>
                        <a:pt x="386" y="834"/>
                      </a:lnTo>
                      <a:lnTo>
                        <a:pt x="335" y="848"/>
                      </a:lnTo>
                      <a:lnTo>
                        <a:pt x="279" y="859"/>
                      </a:lnTo>
                      <a:lnTo>
                        <a:pt x="223" y="869"/>
                      </a:lnTo>
                      <a:lnTo>
                        <a:pt x="167" y="876"/>
                      </a:lnTo>
                      <a:lnTo>
                        <a:pt x="111" y="883"/>
                      </a:lnTo>
                      <a:lnTo>
                        <a:pt x="55" y="886"/>
                      </a:lnTo>
                      <a:lnTo>
                        <a:pt x="0" y="886"/>
                      </a:lnTo>
                      <a:lnTo>
                        <a:pt x="0" y="959"/>
                      </a:lnTo>
                      <a:lnTo>
                        <a:pt x="61" y="959"/>
                      </a:lnTo>
                      <a:lnTo>
                        <a:pt x="122" y="956"/>
                      </a:lnTo>
                      <a:lnTo>
                        <a:pt x="188" y="949"/>
                      </a:lnTo>
                      <a:lnTo>
                        <a:pt x="249" y="938"/>
                      </a:lnTo>
                      <a:lnTo>
                        <a:pt x="310" y="928"/>
                      </a:lnTo>
                      <a:lnTo>
                        <a:pt x="371" y="914"/>
                      </a:lnTo>
                      <a:lnTo>
                        <a:pt x="427" y="900"/>
                      </a:lnTo>
                      <a:lnTo>
                        <a:pt x="482" y="883"/>
                      </a:lnTo>
                      <a:lnTo>
                        <a:pt x="538" y="862"/>
                      </a:lnTo>
                      <a:lnTo>
                        <a:pt x="594" y="841"/>
                      </a:lnTo>
                      <a:lnTo>
                        <a:pt x="645" y="821"/>
                      </a:lnTo>
                      <a:lnTo>
                        <a:pt x="696" y="793"/>
                      </a:lnTo>
                      <a:lnTo>
                        <a:pt x="747" y="769"/>
                      </a:lnTo>
                      <a:lnTo>
                        <a:pt x="793" y="737"/>
                      </a:lnTo>
                      <a:lnTo>
                        <a:pt x="838" y="710"/>
                      </a:lnTo>
                      <a:lnTo>
                        <a:pt x="879" y="675"/>
                      </a:lnTo>
                      <a:lnTo>
                        <a:pt x="925" y="644"/>
                      </a:lnTo>
                      <a:lnTo>
                        <a:pt x="960" y="609"/>
                      </a:lnTo>
                      <a:lnTo>
                        <a:pt x="996" y="571"/>
                      </a:lnTo>
                      <a:lnTo>
                        <a:pt x="1031" y="533"/>
                      </a:lnTo>
                      <a:lnTo>
                        <a:pt x="1067" y="495"/>
                      </a:lnTo>
                      <a:lnTo>
                        <a:pt x="1098" y="454"/>
                      </a:lnTo>
                      <a:lnTo>
                        <a:pt x="1123" y="415"/>
                      </a:lnTo>
                      <a:lnTo>
                        <a:pt x="1148" y="370"/>
                      </a:lnTo>
                      <a:lnTo>
                        <a:pt x="1169" y="329"/>
                      </a:lnTo>
                      <a:lnTo>
                        <a:pt x="1189" y="284"/>
                      </a:lnTo>
                      <a:lnTo>
                        <a:pt x="1204" y="239"/>
                      </a:lnTo>
                      <a:lnTo>
                        <a:pt x="1220" y="190"/>
                      </a:lnTo>
                      <a:lnTo>
                        <a:pt x="1230" y="145"/>
                      </a:lnTo>
                      <a:lnTo>
                        <a:pt x="1240" y="97"/>
                      </a:lnTo>
                      <a:lnTo>
                        <a:pt x="1245" y="48"/>
                      </a:lnTo>
                      <a:lnTo>
                        <a:pt x="1245" y="0"/>
                      </a:lnTo>
                      <a:lnTo>
                        <a:pt x="1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4">
                  <a:extLst>
                    <a:ext uri="{FF2B5EF4-FFF2-40B4-BE49-F238E27FC236}">
                      <a16:creationId xmlns:a16="http://schemas.microsoft.com/office/drawing/2014/main" id="{872ED78D-BE1A-1D40-BA9E-07813C333611}"/>
                    </a:ext>
                  </a:extLst>
                </p:cNvPr>
                <p:cNvSpPr>
                  <a:spLocks/>
                </p:cNvSpPr>
                <p:nvPr/>
              </p:nvSpPr>
              <p:spPr bwMode="auto">
                <a:xfrm>
                  <a:off x="2643" y="962"/>
                  <a:ext cx="1245" cy="959"/>
                </a:xfrm>
                <a:custGeom>
                  <a:avLst/>
                  <a:gdLst>
                    <a:gd name="T0" fmla="*/ 55 w 1245"/>
                    <a:gd name="T1" fmla="*/ 73 h 959"/>
                    <a:gd name="T2" fmla="*/ 167 w 1245"/>
                    <a:gd name="T3" fmla="*/ 83 h 959"/>
                    <a:gd name="T4" fmla="*/ 279 w 1245"/>
                    <a:gd name="T5" fmla="*/ 100 h 959"/>
                    <a:gd name="T6" fmla="*/ 386 w 1245"/>
                    <a:gd name="T7" fmla="*/ 125 h 959"/>
                    <a:gd name="T8" fmla="*/ 488 w 1245"/>
                    <a:gd name="T9" fmla="*/ 159 h 959"/>
                    <a:gd name="T10" fmla="*/ 584 w 1245"/>
                    <a:gd name="T11" fmla="*/ 201 h 959"/>
                    <a:gd name="T12" fmla="*/ 676 w 1245"/>
                    <a:gd name="T13" fmla="*/ 246 h 959"/>
                    <a:gd name="T14" fmla="*/ 762 w 1245"/>
                    <a:gd name="T15" fmla="*/ 301 h 959"/>
                    <a:gd name="T16" fmla="*/ 838 w 1245"/>
                    <a:gd name="T17" fmla="*/ 360 h 959"/>
                    <a:gd name="T18" fmla="*/ 909 w 1245"/>
                    <a:gd name="T19" fmla="*/ 426 h 959"/>
                    <a:gd name="T20" fmla="*/ 970 w 1245"/>
                    <a:gd name="T21" fmla="*/ 499 h 959"/>
                    <a:gd name="T22" fmla="*/ 1026 w 1245"/>
                    <a:gd name="T23" fmla="*/ 575 h 959"/>
                    <a:gd name="T24" fmla="*/ 1072 w 1245"/>
                    <a:gd name="T25" fmla="*/ 654 h 959"/>
                    <a:gd name="T26" fmla="*/ 1103 w 1245"/>
                    <a:gd name="T27" fmla="*/ 737 h 959"/>
                    <a:gd name="T28" fmla="*/ 1128 w 1245"/>
                    <a:gd name="T29" fmla="*/ 824 h 959"/>
                    <a:gd name="T30" fmla="*/ 1138 w 1245"/>
                    <a:gd name="T31" fmla="*/ 914 h 959"/>
                    <a:gd name="T32" fmla="*/ 1245 w 1245"/>
                    <a:gd name="T33" fmla="*/ 959 h 959"/>
                    <a:gd name="T34" fmla="*/ 1240 w 1245"/>
                    <a:gd name="T35" fmla="*/ 866 h 959"/>
                    <a:gd name="T36" fmla="*/ 1220 w 1245"/>
                    <a:gd name="T37" fmla="*/ 769 h 959"/>
                    <a:gd name="T38" fmla="*/ 1189 w 1245"/>
                    <a:gd name="T39" fmla="*/ 679 h 959"/>
                    <a:gd name="T40" fmla="*/ 1148 w 1245"/>
                    <a:gd name="T41" fmla="*/ 589 h 959"/>
                    <a:gd name="T42" fmla="*/ 1098 w 1245"/>
                    <a:gd name="T43" fmla="*/ 505 h 959"/>
                    <a:gd name="T44" fmla="*/ 1031 w 1245"/>
                    <a:gd name="T45" fmla="*/ 426 h 959"/>
                    <a:gd name="T46" fmla="*/ 960 w 1245"/>
                    <a:gd name="T47" fmla="*/ 353 h 959"/>
                    <a:gd name="T48" fmla="*/ 879 w 1245"/>
                    <a:gd name="T49" fmla="*/ 284 h 959"/>
                    <a:gd name="T50" fmla="*/ 793 w 1245"/>
                    <a:gd name="T51" fmla="*/ 222 h 959"/>
                    <a:gd name="T52" fmla="*/ 696 w 1245"/>
                    <a:gd name="T53" fmla="*/ 166 h 959"/>
                    <a:gd name="T54" fmla="*/ 594 w 1245"/>
                    <a:gd name="T55" fmla="*/ 118 h 959"/>
                    <a:gd name="T56" fmla="*/ 482 w 1245"/>
                    <a:gd name="T57" fmla="*/ 76 h 959"/>
                    <a:gd name="T58" fmla="*/ 371 w 1245"/>
                    <a:gd name="T59" fmla="*/ 45 h 959"/>
                    <a:gd name="T60" fmla="*/ 249 w 1245"/>
                    <a:gd name="T61" fmla="*/ 21 h 959"/>
                    <a:gd name="T62" fmla="*/ 122 w 1245"/>
                    <a:gd name="T63" fmla="*/ 3 h 959"/>
                    <a:gd name="T64" fmla="*/ 0 w 1245"/>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5" h="959">
                      <a:moveTo>
                        <a:pt x="0" y="73"/>
                      </a:moveTo>
                      <a:lnTo>
                        <a:pt x="55" y="73"/>
                      </a:lnTo>
                      <a:lnTo>
                        <a:pt x="111" y="76"/>
                      </a:lnTo>
                      <a:lnTo>
                        <a:pt x="167" y="83"/>
                      </a:lnTo>
                      <a:lnTo>
                        <a:pt x="223" y="90"/>
                      </a:lnTo>
                      <a:lnTo>
                        <a:pt x="279" y="100"/>
                      </a:lnTo>
                      <a:lnTo>
                        <a:pt x="335" y="111"/>
                      </a:lnTo>
                      <a:lnTo>
                        <a:pt x="386" y="125"/>
                      </a:lnTo>
                      <a:lnTo>
                        <a:pt x="437" y="142"/>
                      </a:lnTo>
                      <a:lnTo>
                        <a:pt x="488" y="159"/>
                      </a:lnTo>
                      <a:lnTo>
                        <a:pt x="538" y="177"/>
                      </a:lnTo>
                      <a:lnTo>
                        <a:pt x="584" y="201"/>
                      </a:lnTo>
                      <a:lnTo>
                        <a:pt x="635" y="222"/>
                      </a:lnTo>
                      <a:lnTo>
                        <a:pt x="676" y="246"/>
                      </a:lnTo>
                      <a:lnTo>
                        <a:pt x="721" y="274"/>
                      </a:lnTo>
                      <a:lnTo>
                        <a:pt x="762" y="301"/>
                      </a:lnTo>
                      <a:lnTo>
                        <a:pt x="803" y="332"/>
                      </a:lnTo>
                      <a:lnTo>
                        <a:pt x="838" y="360"/>
                      </a:lnTo>
                      <a:lnTo>
                        <a:pt x="879" y="395"/>
                      </a:lnTo>
                      <a:lnTo>
                        <a:pt x="909" y="426"/>
                      </a:lnTo>
                      <a:lnTo>
                        <a:pt x="945" y="464"/>
                      </a:lnTo>
                      <a:lnTo>
                        <a:pt x="970" y="499"/>
                      </a:lnTo>
                      <a:lnTo>
                        <a:pt x="1001" y="537"/>
                      </a:lnTo>
                      <a:lnTo>
                        <a:pt x="1026" y="575"/>
                      </a:lnTo>
                      <a:lnTo>
                        <a:pt x="1047" y="613"/>
                      </a:lnTo>
                      <a:lnTo>
                        <a:pt x="1072" y="654"/>
                      </a:lnTo>
                      <a:lnTo>
                        <a:pt x="1087" y="696"/>
                      </a:lnTo>
                      <a:lnTo>
                        <a:pt x="1103" y="737"/>
                      </a:lnTo>
                      <a:lnTo>
                        <a:pt x="1118" y="782"/>
                      </a:lnTo>
                      <a:lnTo>
                        <a:pt x="1128" y="824"/>
                      </a:lnTo>
                      <a:lnTo>
                        <a:pt x="1133" y="869"/>
                      </a:lnTo>
                      <a:lnTo>
                        <a:pt x="1138" y="914"/>
                      </a:lnTo>
                      <a:lnTo>
                        <a:pt x="1138" y="959"/>
                      </a:lnTo>
                      <a:lnTo>
                        <a:pt x="1245" y="959"/>
                      </a:lnTo>
                      <a:lnTo>
                        <a:pt x="1245" y="914"/>
                      </a:lnTo>
                      <a:lnTo>
                        <a:pt x="1240" y="866"/>
                      </a:lnTo>
                      <a:lnTo>
                        <a:pt x="1230" y="817"/>
                      </a:lnTo>
                      <a:lnTo>
                        <a:pt x="1220" y="769"/>
                      </a:lnTo>
                      <a:lnTo>
                        <a:pt x="1204" y="724"/>
                      </a:lnTo>
                      <a:lnTo>
                        <a:pt x="1189" y="679"/>
                      </a:lnTo>
                      <a:lnTo>
                        <a:pt x="1169" y="634"/>
                      </a:lnTo>
                      <a:lnTo>
                        <a:pt x="1148" y="589"/>
                      </a:lnTo>
                      <a:lnTo>
                        <a:pt x="1123" y="547"/>
                      </a:lnTo>
                      <a:lnTo>
                        <a:pt x="1098" y="505"/>
                      </a:lnTo>
                      <a:lnTo>
                        <a:pt x="1067" y="464"/>
                      </a:lnTo>
                      <a:lnTo>
                        <a:pt x="1031" y="426"/>
                      </a:lnTo>
                      <a:lnTo>
                        <a:pt x="996" y="388"/>
                      </a:lnTo>
                      <a:lnTo>
                        <a:pt x="960" y="353"/>
                      </a:lnTo>
                      <a:lnTo>
                        <a:pt x="925" y="319"/>
                      </a:lnTo>
                      <a:lnTo>
                        <a:pt x="879" y="284"/>
                      </a:lnTo>
                      <a:lnTo>
                        <a:pt x="838" y="253"/>
                      </a:lnTo>
                      <a:lnTo>
                        <a:pt x="793" y="222"/>
                      </a:lnTo>
                      <a:lnTo>
                        <a:pt x="747" y="194"/>
                      </a:lnTo>
                      <a:lnTo>
                        <a:pt x="696" y="166"/>
                      </a:lnTo>
                      <a:lnTo>
                        <a:pt x="645" y="142"/>
                      </a:lnTo>
                      <a:lnTo>
                        <a:pt x="594" y="118"/>
                      </a:lnTo>
                      <a:lnTo>
                        <a:pt x="538" y="97"/>
                      </a:lnTo>
                      <a:lnTo>
                        <a:pt x="482" y="76"/>
                      </a:lnTo>
                      <a:lnTo>
                        <a:pt x="427" y="59"/>
                      </a:lnTo>
                      <a:lnTo>
                        <a:pt x="371" y="45"/>
                      </a:lnTo>
                      <a:lnTo>
                        <a:pt x="310" y="31"/>
                      </a:lnTo>
                      <a:lnTo>
                        <a:pt x="249" y="21"/>
                      </a:lnTo>
                      <a:lnTo>
                        <a:pt x="188" y="10"/>
                      </a:lnTo>
                      <a:lnTo>
                        <a:pt x="122" y="3"/>
                      </a:lnTo>
                      <a:lnTo>
                        <a:pt x="61" y="0"/>
                      </a:lnTo>
                      <a:lnTo>
                        <a:pt x="0"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5">
                  <a:extLst>
                    <a:ext uri="{FF2B5EF4-FFF2-40B4-BE49-F238E27FC236}">
                      <a16:creationId xmlns:a16="http://schemas.microsoft.com/office/drawing/2014/main" id="{6FB2C1C2-0574-AC45-85AC-D713294F79F3}"/>
                    </a:ext>
                  </a:extLst>
                </p:cNvPr>
                <p:cNvSpPr>
                  <a:spLocks/>
                </p:cNvSpPr>
                <p:nvPr/>
              </p:nvSpPr>
              <p:spPr bwMode="auto">
                <a:xfrm>
                  <a:off x="1392" y="962"/>
                  <a:ext cx="1251" cy="959"/>
                </a:xfrm>
                <a:custGeom>
                  <a:avLst/>
                  <a:gdLst>
                    <a:gd name="T0" fmla="*/ 107 w 1251"/>
                    <a:gd name="T1" fmla="*/ 914 h 959"/>
                    <a:gd name="T2" fmla="*/ 117 w 1251"/>
                    <a:gd name="T3" fmla="*/ 824 h 959"/>
                    <a:gd name="T4" fmla="*/ 142 w 1251"/>
                    <a:gd name="T5" fmla="*/ 737 h 959"/>
                    <a:gd name="T6" fmla="*/ 173 w 1251"/>
                    <a:gd name="T7" fmla="*/ 654 h 959"/>
                    <a:gd name="T8" fmla="*/ 219 w 1251"/>
                    <a:gd name="T9" fmla="*/ 575 h 959"/>
                    <a:gd name="T10" fmla="*/ 275 w 1251"/>
                    <a:gd name="T11" fmla="*/ 499 h 959"/>
                    <a:gd name="T12" fmla="*/ 336 w 1251"/>
                    <a:gd name="T13" fmla="*/ 426 h 959"/>
                    <a:gd name="T14" fmla="*/ 407 w 1251"/>
                    <a:gd name="T15" fmla="*/ 360 h 959"/>
                    <a:gd name="T16" fmla="*/ 483 w 1251"/>
                    <a:gd name="T17" fmla="*/ 301 h 959"/>
                    <a:gd name="T18" fmla="*/ 569 w 1251"/>
                    <a:gd name="T19" fmla="*/ 246 h 959"/>
                    <a:gd name="T20" fmla="*/ 661 w 1251"/>
                    <a:gd name="T21" fmla="*/ 201 h 959"/>
                    <a:gd name="T22" fmla="*/ 757 w 1251"/>
                    <a:gd name="T23" fmla="*/ 159 h 959"/>
                    <a:gd name="T24" fmla="*/ 859 w 1251"/>
                    <a:gd name="T25" fmla="*/ 125 h 959"/>
                    <a:gd name="T26" fmla="*/ 966 w 1251"/>
                    <a:gd name="T27" fmla="*/ 100 h 959"/>
                    <a:gd name="T28" fmla="*/ 1078 w 1251"/>
                    <a:gd name="T29" fmla="*/ 83 h 959"/>
                    <a:gd name="T30" fmla="*/ 1190 w 1251"/>
                    <a:gd name="T31" fmla="*/ 73 h 959"/>
                    <a:gd name="T32" fmla="*/ 1251 w 1251"/>
                    <a:gd name="T33" fmla="*/ 0 h 959"/>
                    <a:gd name="T34" fmla="*/ 1123 w 1251"/>
                    <a:gd name="T35" fmla="*/ 3 h 959"/>
                    <a:gd name="T36" fmla="*/ 996 w 1251"/>
                    <a:gd name="T37" fmla="*/ 21 h 959"/>
                    <a:gd name="T38" fmla="*/ 874 w 1251"/>
                    <a:gd name="T39" fmla="*/ 45 h 959"/>
                    <a:gd name="T40" fmla="*/ 763 w 1251"/>
                    <a:gd name="T41" fmla="*/ 76 h 959"/>
                    <a:gd name="T42" fmla="*/ 651 w 1251"/>
                    <a:gd name="T43" fmla="*/ 118 h 959"/>
                    <a:gd name="T44" fmla="*/ 549 w 1251"/>
                    <a:gd name="T45" fmla="*/ 166 h 959"/>
                    <a:gd name="T46" fmla="*/ 452 w 1251"/>
                    <a:gd name="T47" fmla="*/ 222 h 959"/>
                    <a:gd name="T48" fmla="*/ 366 w 1251"/>
                    <a:gd name="T49" fmla="*/ 284 h 959"/>
                    <a:gd name="T50" fmla="*/ 285 w 1251"/>
                    <a:gd name="T51" fmla="*/ 353 h 959"/>
                    <a:gd name="T52" fmla="*/ 214 w 1251"/>
                    <a:gd name="T53" fmla="*/ 426 h 959"/>
                    <a:gd name="T54" fmla="*/ 147 w 1251"/>
                    <a:gd name="T55" fmla="*/ 505 h 959"/>
                    <a:gd name="T56" fmla="*/ 97 w 1251"/>
                    <a:gd name="T57" fmla="*/ 589 h 959"/>
                    <a:gd name="T58" fmla="*/ 56 w 1251"/>
                    <a:gd name="T59" fmla="*/ 679 h 959"/>
                    <a:gd name="T60" fmla="*/ 25 w 1251"/>
                    <a:gd name="T61" fmla="*/ 769 h 959"/>
                    <a:gd name="T62" fmla="*/ 5 w 1251"/>
                    <a:gd name="T63" fmla="*/ 866 h 959"/>
                    <a:gd name="T64" fmla="*/ 0 w 1251"/>
                    <a:gd name="T65" fmla="*/ 959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1" h="959">
                      <a:moveTo>
                        <a:pt x="107" y="959"/>
                      </a:moveTo>
                      <a:lnTo>
                        <a:pt x="107" y="914"/>
                      </a:lnTo>
                      <a:lnTo>
                        <a:pt x="112" y="869"/>
                      </a:lnTo>
                      <a:lnTo>
                        <a:pt x="117" y="824"/>
                      </a:lnTo>
                      <a:lnTo>
                        <a:pt x="127" y="782"/>
                      </a:lnTo>
                      <a:lnTo>
                        <a:pt x="142" y="737"/>
                      </a:lnTo>
                      <a:lnTo>
                        <a:pt x="158" y="696"/>
                      </a:lnTo>
                      <a:lnTo>
                        <a:pt x="173" y="654"/>
                      </a:lnTo>
                      <a:lnTo>
                        <a:pt x="198" y="613"/>
                      </a:lnTo>
                      <a:lnTo>
                        <a:pt x="219" y="575"/>
                      </a:lnTo>
                      <a:lnTo>
                        <a:pt x="244" y="537"/>
                      </a:lnTo>
                      <a:lnTo>
                        <a:pt x="275" y="499"/>
                      </a:lnTo>
                      <a:lnTo>
                        <a:pt x="300" y="464"/>
                      </a:lnTo>
                      <a:lnTo>
                        <a:pt x="336" y="426"/>
                      </a:lnTo>
                      <a:lnTo>
                        <a:pt x="366" y="395"/>
                      </a:lnTo>
                      <a:lnTo>
                        <a:pt x="407" y="360"/>
                      </a:lnTo>
                      <a:lnTo>
                        <a:pt x="442" y="332"/>
                      </a:lnTo>
                      <a:lnTo>
                        <a:pt x="483" y="301"/>
                      </a:lnTo>
                      <a:lnTo>
                        <a:pt x="524" y="274"/>
                      </a:lnTo>
                      <a:lnTo>
                        <a:pt x="569" y="246"/>
                      </a:lnTo>
                      <a:lnTo>
                        <a:pt x="610" y="222"/>
                      </a:lnTo>
                      <a:lnTo>
                        <a:pt x="661" y="201"/>
                      </a:lnTo>
                      <a:lnTo>
                        <a:pt x="707" y="177"/>
                      </a:lnTo>
                      <a:lnTo>
                        <a:pt x="757" y="159"/>
                      </a:lnTo>
                      <a:lnTo>
                        <a:pt x="808" y="142"/>
                      </a:lnTo>
                      <a:lnTo>
                        <a:pt x="859" y="125"/>
                      </a:lnTo>
                      <a:lnTo>
                        <a:pt x="910" y="111"/>
                      </a:lnTo>
                      <a:lnTo>
                        <a:pt x="966" y="100"/>
                      </a:lnTo>
                      <a:lnTo>
                        <a:pt x="1022" y="90"/>
                      </a:lnTo>
                      <a:lnTo>
                        <a:pt x="1078" y="83"/>
                      </a:lnTo>
                      <a:lnTo>
                        <a:pt x="1134" y="76"/>
                      </a:lnTo>
                      <a:lnTo>
                        <a:pt x="1190" y="73"/>
                      </a:lnTo>
                      <a:lnTo>
                        <a:pt x="1251" y="73"/>
                      </a:lnTo>
                      <a:lnTo>
                        <a:pt x="1251" y="0"/>
                      </a:lnTo>
                      <a:lnTo>
                        <a:pt x="1184" y="0"/>
                      </a:lnTo>
                      <a:lnTo>
                        <a:pt x="1123" y="3"/>
                      </a:lnTo>
                      <a:lnTo>
                        <a:pt x="1057" y="10"/>
                      </a:lnTo>
                      <a:lnTo>
                        <a:pt x="996" y="21"/>
                      </a:lnTo>
                      <a:lnTo>
                        <a:pt x="935" y="31"/>
                      </a:lnTo>
                      <a:lnTo>
                        <a:pt x="874" y="45"/>
                      </a:lnTo>
                      <a:lnTo>
                        <a:pt x="818" y="59"/>
                      </a:lnTo>
                      <a:lnTo>
                        <a:pt x="763" y="76"/>
                      </a:lnTo>
                      <a:lnTo>
                        <a:pt x="707" y="97"/>
                      </a:lnTo>
                      <a:lnTo>
                        <a:pt x="651" y="118"/>
                      </a:lnTo>
                      <a:lnTo>
                        <a:pt x="600" y="142"/>
                      </a:lnTo>
                      <a:lnTo>
                        <a:pt x="549" y="166"/>
                      </a:lnTo>
                      <a:lnTo>
                        <a:pt x="498" y="194"/>
                      </a:lnTo>
                      <a:lnTo>
                        <a:pt x="452" y="222"/>
                      </a:lnTo>
                      <a:lnTo>
                        <a:pt x="407" y="253"/>
                      </a:lnTo>
                      <a:lnTo>
                        <a:pt x="366" y="284"/>
                      </a:lnTo>
                      <a:lnTo>
                        <a:pt x="320" y="319"/>
                      </a:lnTo>
                      <a:lnTo>
                        <a:pt x="285" y="353"/>
                      </a:lnTo>
                      <a:lnTo>
                        <a:pt x="249" y="388"/>
                      </a:lnTo>
                      <a:lnTo>
                        <a:pt x="214" y="426"/>
                      </a:lnTo>
                      <a:lnTo>
                        <a:pt x="178" y="464"/>
                      </a:lnTo>
                      <a:lnTo>
                        <a:pt x="147" y="505"/>
                      </a:lnTo>
                      <a:lnTo>
                        <a:pt x="122" y="547"/>
                      </a:lnTo>
                      <a:lnTo>
                        <a:pt x="97" y="589"/>
                      </a:lnTo>
                      <a:lnTo>
                        <a:pt x="76" y="634"/>
                      </a:lnTo>
                      <a:lnTo>
                        <a:pt x="56" y="679"/>
                      </a:lnTo>
                      <a:lnTo>
                        <a:pt x="41" y="724"/>
                      </a:lnTo>
                      <a:lnTo>
                        <a:pt x="25" y="769"/>
                      </a:lnTo>
                      <a:lnTo>
                        <a:pt x="15" y="817"/>
                      </a:lnTo>
                      <a:lnTo>
                        <a:pt x="5" y="866"/>
                      </a:lnTo>
                      <a:lnTo>
                        <a:pt x="0" y="914"/>
                      </a:lnTo>
                      <a:lnTo>
                        <a:pt x="0" y="959"/>
                      </a:lnTo>
                      <a:lnTo>
                        <a:pt x="107"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6">
                  <a:extLst>
                    <a:ext uri="{FF2B5EF4-FFF2-40B4-BE49-F238E27FC236}">
                      <a16:creationId xmlns:a16="http://schemas.microsoft.com/office/drawing/2014/main" id="{EE34C8B4-4706-2A42-AA14-3A67DD7ECB9C}"/>
                    </a:ext>
                  </a:extLst>
                </p:cNvPr>
                <p:cNvSpPr>
                  <a:spLocks/>
                </p:cNvSpPr>
                <p:nvPr/>
              </p:nvSpPr>
              <p:spPr bwMode="auto">
                <a:xfrm>
                  <a:off x="1392" y="1921"/>
                  <a:ext cx="1251" cy="959"/>
                </a:xfrm>
                <a:custGeom>
                  <a:avLst/>
                  <a:gdLst>
                    <a:gd name="T0" fmla="*/ 1190 w 1251"/>
                    <a:gd name="T1" fmla="*/ 886 h 959"/>
                    <a:gd name="T2" fmla="*/ 1078 w 1251"/>
                    <a:gd name="T3" fmla="*/ 876 h 959"/>
                    <a:gd name="T4" fmla="*/ 966 w 1251"/>
                    <a:gd name="T5" fmla="*/ 859 h 959"/>
                    <a:gd name="T6" fmla="*/ 859 w 1251"/>
                    <a:gd name="T7" fmla="*/ 834 h 959"/>
                    <a:gd name="T8" fmla="*/ 757 w 1251"/>
                    <a:gd name="T9" fmla="*/ 800 h 959"/>
                    <a:gd name="T10" fmla="*/ 661 w 1251"/>
                    <a:gd name="T11" fmla="*/ 762 h 959"/>
                    <a:gd name="T12" fmla="*/ 569 w 1251"/>
                    <a:gd name="T13" fmla="*/ 713 h 959"/>
                    <a:gd name="T14" fmla="*/ 483 w 1251"/>
                    <a:gd name="T15" fmla="*/ 658 h 959"/>
                    <a:gd name="T16" fmla="*/ 407 w 1251"/>
                    <a:gd name="T17" fmla="*/ 599 h 959"/>
                    <a:gd name="T18" fmla="*/ 336 w 1251"/>
                    <a:gd name="T19" fmla="*/ 533 h 959"/>
                    <a:gd name="T20" fmla="*/ 275 w 1251"/>
                    <a:gd name="T21" fmla="*/ 460 h 959"/>
                    <a:gd name="T22" fmla="*/ 219 w 1251"/>
                    <a:gd name="T23" fmla="*/ 384 h 959"/>
                    <a:gd name="T24" fmla="*/ 173 w 1251"/>
                    <a:gd name="T25" fmla="*/ 305 h 959"/>
                    <a:gd name="T26" fmla="*/ 142 w 1251"/>
                    <a:gd name="T27" fmla="*/ 222 h 959"/>
                    <a:gd name="T28" fmla="*/ 117 w 1251"/>
                    <a:gd name="T29" fmla="*/ 135 h 959"/>
                    <a:gd name="T30" fmla="*/ 107 w 1251"/>
                    <a:gd name="T31" fmla="*/ 45 h 959"/>
                    <a:gd name="T32" fmla="*/ 0 w 1251"/>
                    <a:gd name="T33" fmla="*/ 0 h 959"/>
                    <a:gd name="T34" fmla="*/ 5 w 1251"/>
                    <a:gd name="T35" fmla="*/ 97 h 959"/>
                    <a:gd name="T36" fmla="*/ 25 w 1251"/>
                    <a:gd name="T37" fmla="*/ 190 h 959"/>
                    <a:gd name="T38" fmla="*/ 56 w 1251"/>
                    <a:gd name="T39" fmla="*/ 284 h 959"/>
                    <a:gd name="T40" fmla="*/ 97 w 1251"/>
                    <a:gd name="T41" fmla="*/ 370 h 959"/>
                    <a:gd name="T42" fmla="*/ 147 w 1251"/>
                    <a:gd name="T43" fmla="*/ 454 h 959"/>
                    <a:gd name="T44" fmla="*/ 214 w 1251"/>
                    <a:gd name="T45" fmla="*/ 533 h 959"/>
                    <a:gd name="T46" fmla="*/ 285 w 1251"/>
                    <a:gd name="T47" fmla="*/ 609 h 959"/>
                    <a:gd name="T48" fmla="*/ 366 w 1251"/>
                    <a:gd name="T49" fmla="*/ 675 h 959"/>
                    <a:gd name="T50" fmla="*/ 452 w 1251"/>
                    <a:gd name="T51" fmla="*/ 737 h 959"/>
                    <a:gd name="T52" fmla="*/ 549 w 1251"/>
                    <a:gd name="T53" fmla="*/ 793 h 959"/>
                    <a:gd name="T54" fmla="*/ 651 w 1251"/>
                    <a:gd name="T55" fmla="*/ 841 h 959"/>
                    <a:gd name="T56" fmla="*/ 763 w 1251"/>
                    <a:gd name="T57" fmla="*/ 883 h 959"/>
                    <a:gd name="T58" fmla="*/ 874 w 1251"/>
                    <a:gd name="T59" fmla="*/ 914 h 959"/>
                    <a:gd name="T60" fmla="*/ 996 w 1251"/>
                    <a:gd name="T61" fmla="*/ 938 h 959"/>
                    <a:gd name="T62" fmla="*/ 1123 w 1251"/>
                    <a:gd name="T63" fmla="*/ 956 h 959"/>
                    <a:gd name="T64" fmla="*/ 1251 w 1251"/>
                    <a:gd name="T65" fmla="*/ 959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1" h="959">
                      <a:moveTo>
                        <a:pt x="1251" y="886"/>
                      </a:moveTo>
                      <a:lnTo>
                        <a:pt x="1190" y="886"/>
                      </a:lnTo>
                      <a:lnTo>
                        <a:pt x="1134" y="883"/>
                      </a:lnTo>
                      <a:lnTo>
                        <a:pt x="1078" y="876"/>
                      </a:lnTo>
                      <a:lnTo>
                        <a:pt x="1022" y="869"/>
                      </a:lnTo>
                      <a:lnTo>
                        <a:pt x="966" y="859"/>
                      </a:lnTo>
                      <a:lnTo>
                        <a:pt x="910" y="848"/>
                      </a:lnTo>
                      <a:lnTo>
                        <a:pt x="859" y="834"/>
                      </a:lnTo>
                      <a:lnTo>
                        <a:pt x="808" y="817"/>
                      </a:lnTo>
                      <a:lnTo>
                        <a:pt x="757" y="800"/>
                      </a:lnTo>
                      <a:lnTo>
                        <a:pt x="707" y="782"/>
                      </a:lnTo>
                      <a:lnTo>
                        <a:pt x="661" y="762"/>
                      </a:lnTo>
                      <a:lnTo>
                        <a:pt x="610" y="737"/>
                      </a:lnTo>
                      <a:lnTo>
                        <a:pt x="569" y="713"/>
                      </a:lnTo>
                      <a:lnTo>
                        <a:pt x="524" y="685"/>
                      </a:lnTo>
                      <a:lnTo>
                        <a:pt x="483" y="658"/>
                      </a:lnTo>
                      <a:lnTo>
                        <a:pt x="442" y="630"/>
                      </a:lnTo>
                      <a:lnTo>
                        <a:pt x="407" y="599"/>
                      </a:lnTo>
                      <a:lnTo>
                        <a:pt x="366" y="564"/>
                      </a:lnTo>
                      <a:lnTo>
                        <a:pt x="336" y="533"/>
                      </a:lnTo>
                      <a:lnTo>
                        <a:pt x="300" y="499"/>
                      </a:lnTo>
                      <a:lnTo>
                        <a:pt x="275" y="460"/>
                      </a:lnTo>
                      <a:lnTo>
                        <a:pt x="244" y="426"/>
                      </a:lnTo>
                      <a:lnTo>
                        <a:pt x="219" y="384"/>
                      </a:lnTo>
                      <a:lnTo>
                        <a:pt x="198" y="346"/>
                      </a:lnTo>
                      <a:lnTo>
                        <a:pt x="173" y="305"/>
                      </a:lnTo>
                      <a:lnTo>
                        <a:pt x="158" y="263"/>
                      </a:lnTo>
                      <a:lnTo>
                        <a:pt x="142" y="222"/>
                      </a:lnTo>
                      <a:lnTo>
                        <a:pt x="127" y="180"/>
                      </a:lnTo>
                      <a:lnTo>
                        <a:pt x="117" y="135"/>
                      </a:lnTo>
                      <a:lnTo>
                        <a:pt x="112" y="90"/>
                      </a:lnTo>
                      <a:lnTo>
                        <a:pt x="107" y="45"/>
                      </a:lnTo>
                      <a:lnTo>
                        <a:pt x="107" y="0"/>
                      </a:lnTo>
                      <a:lnTo>
                        <a:pt x="0" y="0"/>
                      </a:lnTo>
                      <a:lnTo>
                        <a:pt x="0" y="48"/>
                      </a:lnTo>
                      <a:lnTo>
                        <a:pt x="5" y="97"/>
                      </a:lnTo>
                      <a:lnTo>
                        <a:pt x="15" y="145"/>
                      </a:lnTo>
                      <a:lnTo>
                        <a:pt x="25" y="190"/>
                      </a:lnTo>
                      <a:lnTo>
                        <a:pt x="41" y="239"/>
                      </a:lnTo>
                      <a:lnTo>
                        <a:pt x="56" y="284"/>
                      </a:lnTo>
                      <a:lnTo>
                        <a:pt x="76" y="329"/>
                      </a:lnTo>
                      <a:lnTo>
                        <a:pt x="97" y="370"/>
                      </a:lnTo>
                      <a:lnTo>
                        <a:pt x="122" y="415"/>
                      </a:lnTo>
                      <a:lnTo>
                        <a:pt x="147" y="454"/>
                      </a:lnTo>
                      <a:lnTo>
                        <a:pt x="178" y="495"/>
                      </a:lnTo>
                      <a:lnTo>
                        <a:pt x="214" y="533"/>
                      </a:lnTo>
                      <a:lnTo>
                        <a:pt x="249" y="571"/>
                      </a:lnTo>
                      <a:lnTo>
                        <a:pt x="285" y="609"/>
                      </a:lnTo>
                      <a:lnTo>
                        <a:pt x="320" y="644"/>
                      </a:lnTo>
                      <a:lnTo>
                        <a:pt x="366" y="675"/>
                      </a:lnTo>
                      <a:lnTo>
                        <a:pt x="407" y="710"/>
                      </a:lnTo>
                      <a:lnTo>
                        <a:pt x="452" y="737"/>
                      </a:lnTo>
                      <a:lnTo>
                        <a:pt x="498" y="769"/>
                      </a:lnTo>
                      <a:lnTo>
                        <a:pt x="549" y="793"/>
                      </a:lnTo>
                      <a:lnTo>
                        <a:pt x="600" y="821"/>
                      </a:lnTo>
                      <a:lnTo>
                        <a:pt x="651" y="841"/>
                      </a:lnTo>
                      <a:lnTo>
                        <a:pt x="707" y="862"/>
                      </a:lnTo>
                      <a:lnTo>
                        <a:pt x="763" y="883"/>
                      </a:lnTo>
                      <a:lnTo>
                        <a:pt x="818" y="900"/>
                      </a:lnTo>
                      <a:lnTo>
                        <a:pt x="874" y="914"/>
                      </a:lnTo>
                      <a:lnTo>
                        <a:pt x="935" y="928"/>
                      </a:lnTo>
                      <a:lnTo>
                        <a:pt x="996" y="938"/>
                      </a:lnTo>
                      <a:lnTo>
                        <a:pt x="1057" y="949"/>
                      </a:lnTo>
                      <a:lnTo>
                        <a:pt x="1123" y="956"/>
                      </a:lnTo>
                      <a:lnTo>
                        <a:pt x="1184" y="959"/>
                      </a:lnTo>
                      <a:lnTo>
                        <a:pt x="1251" y="959"/>
                      </a:lnTo>
                      <a:lnTo>
                        <a:pt x="1251" y="8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7">
                  <a:extLst>
                    <a:ext uri="{FF2B5EF4-FFF2-40B4-BE49-F238E27FC236}">
                      <a16:creationId xmlns:a16="http://schemas.microsoft.com/office/drawing/2014/main" id="{3FB64019-45FC-E444-A52F-B00E9EF4B23A}"/>
                    </a:ext>
                  </a:extLst>
                </p:cNvPr>
                <p:cNvSpPr>
                  <a:spLocks/>
                </p:cNvSpPr>
                <p:nvPr/>
              </p:nvSpPr>
              <p:spPr bwMode="auto">
                <a:xfrm>
                  <a:off x="2851" y="2430"/>
                  <a:ext cx="295" cy="138"/>
                </a:xfrm>
                <a:custGeom>
                  <a:avLst/>
                  <a:gdLst>
                    <a:gd name="T0" fmla="*/ 5 w 295"/>
                    <a:gd name="T1" fmla="*/ 107 h 138"/>
                    <a:gd name="T2" fmla="*/ 25 w 295"/>
                    <a:gd name="T3" fmla="*/ 100 h 138"/>
                    <a:gd name="T4" fmla="*/ 46 w 295"/>
                    <a:gd name="T5" fmla="*/ 97 h 138"/>
                    <a:gd name="T6" fmla="*/ 66 w 295"/>
                    <a:gd name="T7" fmla="*/ 93 h 138"/>
                    <a:gd name="T8" fmla="*/ 81 w 295"/>
                    <a:gd name="T9" fmla="*/ 86 h 138"/>
                    <a:gd name="T10" fmla="*/ 102 w 295"/>
                    <a:gd name="T11" fmla="*/ 80 h 138"/>
                    <a:gd name="T12" fmla="*/ 122 w 295"/>
                    <a:gd name="T13" fmla="*/ 76 h 138"/>
                    <a:gd name="T14" fmla="*/ 137 w 295"/>
                    <a:gd name="T15" fmla="*/ 69 h 138"/>
                    <a:gd name="T16" fmla="*/ 152 w 295"/>
                    <a:gd name="T17" fmla="*/ 62 h 138"/>
                    <a:gd name="T18" fmla="*/ 168 w 295"/>
                    <a:gd name="T19" fmla="*/ 55 h 138"/>
                    <a:gd name="T20" fmla="*/ 183 w 295"/>
                    <a:gd name="T21" fmla="*/ 45 h 138"/>
                    <a:gd name="T22" fmla="*/ 198 w 295"/>
                    <a:gd name="T23" fmla="*/ 38 h 138"/>
                    <a:gd name="T24" fmla="*/ 213 w 295"/>
                    <a:gd name="T25" fmla="*/ 28 h 138"/>
                    <a:gd name="T26" fmla="*/ 229 w 295"/>
                    <a:gd name="T27" fmla="*/ 21 h 138"/>
                    <a:gd name="T28" fmla="*/ 244 w 295"/>
                    <a:gd name="T29" fmla="*/ 14 h 138"/>
                    <a:gd name="T30" fmla="*/ 254 w 295"/>
                    <a:gd name="T31" fmla="*/ 3 h 138"/>
                    <a:gd name="T32" fmla="*/ 295 w 295"/>
                    <a:gd name="T33" fmla="*/ 21 h 138"/>
                    <a:gd name="T34" fmla="*/ 280 w 295"/>
                    <a:gd name="T35" fmla="*/ 31 h 138"/>
                    <a:gd name="T36" fmla="*/ 264 w 295"/>
                    <a:gd name="T37" fmla="*/ 41 h 138"/>
                    <a:gd name="T38" fmla="*/ 254 w 295"/>
                    <a:gd name="T39" fmla="*/ 48 h 138"/>
                    <a:gd name="T40" fmla="*/ 239 w 295"/>
                    <a:gd name="T41" fmla="*/ 59 h 138"/>
                    <a:gd name="T42" fmla="*/ 224 w 295"/>
                    <a:gd name="T43" fmla="*/ 66 h 138"/>
                    <a:gd name="T44" fmla="*/ 208 w 295"/>
                    <a:gd name="T45" fmla="*/ 76 h 138"/>
                    <a:gd name="T46" fmla="*/ 188 w 295"/>
                    <a:gd name="T47" fmla="*/ 83 h 138"/>
                    <a:gd name="T48" fmla="*/ 168 w 295"/>
                    <a:gd name="T49" fmla="*/ 90 h 138"/>
                    <a:gd name="T50" fmla="*/ 147 w 295"/>
                    <a:gd name="T51" fmla="*/ 97 h 138"/>
                    <a:gd name="T52" fmla="*/ 132 w 295"/>
                    <a:gd name="T53" fmla="*/ 104 h 138"/>
                    <a:gd name="T54" fmla="*/ 112 w 295"/>
                    <a:gd name="T55" fmla="*/ 111 h 138"/>
                    <a:gd name="T56" fmla="*/ 91 w 295"/>
                    <a:gd name="T57" fmla="*/ 121 h 138"/>
                    <a:gd name="T58" fmla="*/ 71 w 295"/>
                    <a:gd name="T59" fmla="*/ 125 h 138"/>
                    <a:gd name="T60" fmla="*/ 51 w 295"/>
                    <a:gd name="T61" fmla="*/ 131 h 138"/>
                    <a:gd name="T62" fmla="*/ 36 w 295"/>
                    <a:gd name="T63" fmla="*/ 135 h 138"/>
                    <a:gd name="T64" fmla="*/ 10 w 295"/>
                    <a:gd name="T65" fmla="*/ 138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5" h="138">
                      <a:moveTo>
                        <a:pt x="0" y="111"/>
                      </a:moveTo>
                      <a:lnTo>
                        <a:pt x="5" y="107"/>
                      </a:lnTo>
                      <a:lnTo>
                        <a:pt x="15" y="107"/>
                      </a:lnTo>
                      <a:lnTo>
                        <a:pt x="25" y="100"/>
                      </a:lnTo>
                      <a:lnTo>
                        <a:pt x="36" y="100"/>
                      </a:lnTo>
                      <a:lnTo>
                        <a:pt x="46" y="97"/>
                      </a:lnTo>
                      <a:lnTo>
                        <a:pt x="56" y="97"/>
                      </a:lnTo>
                      <a:lnTo>
                        <a:pt x="66" y="93"/>
                      </a:lnTo>
                      <a:lnTo>
                        <a:pt x="76" y="86"/>
                      </a:lnTo>
                      <a:lnTo>
                        <a:pt x="81" y="86"/>
                      </a:lnTo>
                      <a:lnTo>
                        <a:pt x="91" y="83"/>
                      </a:lnTo>
                      <a:lnTo>
                        <a:pt x="102" y="80"/>
                      </a:lnTo>
                      <a:lnTo>
                        <a:pt x="112" y="76"/>
                      </a:lnTo>
                      <a:lnTo>
                        <a:pt x="122" y="76"/>
                      </a:lnTo>
                      <a:lnTo>
                        <a:pt x="127" y="69"/>
                      </a:lnTo>
                      <a:lnTo>
                        <a:pt x="137" y="69"/>
                      </a:lnTo>
                      <a:lnTo>
                        <a:pt x="142" y="62"/>
                      </a:lnTo>
                      <a:lnTo>
                        <a:pt x="152" y="62"/>
                      </a:lnTo>
                      <a:lnTo>
                        <a:pt x="158" y="55"/>
                      </a:lnTo>
                      <a:lnTo>
                        <a:pt x="168" y="55"/>
                      </a:lnTo>
                      <a:lnTo>
                        <a:pt x="178" y="48"/>
                      </a:lnTo>
                      <a:lnTo>
                        <a:pt x="183" y="45"/>
                      </a:lnTo>
                      <a:lnTo>
                        <a:pt x="193" y="41"/>
                      </a:lnTo>
                      <a:lnTo>
                        <a:pt x="198" y="38"/>
                      </a:lnTo>
                      <a:lnTo>
                        <a:pt x="208" y="35"/>
                      </a:lnTo>
                      <a:lnTo>
                        <a:pt x="213" y="28"/>
                      </a:lnTo>
                      <a:lnTo>
                        <a:pt x="219" y="24"/>
                      </a:lnTo>
                      <a:lnTo>
                        <a:pt x="229" y="21"/>
                      </a:lnTo>
                      <a:lnTo>
                        <a:pt x="239" y="17"/>
                      </a:lnTo>
                      <a:lnTo>
                        <a:pt x="244" y="14"/>
                      </a:lnTo>
                      <a:lnTo>
                        <a:pt x="249" y="7"/>
                      </a:lnTo>
                      <a:lnTo>
                        <a:pt x="254" y="3"/>
                      </a:lnTo>
                      <a:lnTo>
                        <a:pt x="259" y="0"/>
                      </a:lnTo>
                      <a:lnTo>
                        <a:pt x="295" y="21"/>
                      </a:lnTo>
                      <a:lnTo>
                        <a:pt x="290" y="24"/>
                      </a:lnTo>
                      <a:lnTo>
                        <a:pt x="280" y="31"/>
                      </a:lnTo>
                      <a:lnTo>
                        <a:pt x="274" y="35"/>
                      </a:lnTo>
                      <a:lnTo>
                        <a:pt x="264" y="41"/>
                      </a:lnTo>
                      <a:lnTo>
                        <a:pt x="259" y="45"/>
                      </a:lnTo>
                      <a:lnTo>
                        <a:pt x="254" y="48"/>
                      </a:lnTo>
                      <a:lnTo>
                        <a:pt x="244" y="55"/>
                      </a:lnTo>
                      <a:lnTo>
                        <a:pt x="239" y="59"/>
                      </a:lnTo>
                      <a:lnTo>
                        <a:pt x="229" y="66"/>
                      </a:lnTo>
                      <a:lnTo>
                        <a:pt x="224" y="66"/>
                      </a:lnTo>
                      <a:lnTo>
                        <a:pt x="213" y="69"/>
                      </a:lnTo>
                      <a:lnTo>
                        <a:pt x="208" y="76"/>
                      </a:lnTo>
                      <a:lnTo>
                        <a:pt x="198" y="80"/>
                      </a:lnTo>
                      <a:lnTo>
                        <a:pt x="188" y="83"/>
                      </a:lnTo>
                      <a:lnTo>
                        <a:pt x="178" y="86"/>
                      </a:lnTo>
                      <a:lnTo>
                        <a:pt x="168" y="90"/>
                      </a:lnTo>
                      <a:lnTo>
                        <a:pt x="163" y="93"/>
                      </a:lnTo>
                      <a:lnTo>
                        <a:pt x="147" y="97"/>
                      </a:lnTo>
                      <a:lnTo>
                        <a:pt x="142" y="104"/>
                      </a:lnTo>
                      <a:lnTo>
                        <a:pt x="132" y="104"/>
                      </a:lnTo>
                      <a:lnTo>
                        <a:pt x="122" y="111"/>
                      </a:lnTo>
                      <a:lnTo>
                        <a:pt x="112" y="111"/>
                      </a:lnTo>
                      <a:lnTo>
                        <a:pt x="107" y="118"/>
                      </a:lnTo>
                      <a:lnTo>
                        <a:pt x="91" y="121"/>
                      </a:lnTo>
                      <a:lnTo>
                        <a:pt x="86" y="121"/>
                      </a:lnTo>
                      <a:lnTo>
                        <a:pt x="71" y="125"/>
                      </a:lnTo>
                      <a:lnTo>
                        <a:pt x="66" y="128"/>
                      </a:lnTo>
                      <a:lnTo>
                        <a:pt x="51" y="131"/>
                      </a:lnTo>
                      <a:lnTo>
                        <a:pt x="41" y="135"/>
                      </a:lnTo>
                      <a:lnTo>
                        <a:pt x="36" y="135"/>
                      </a:lnTo>
                      <a:lnTo>
                        <a:pt x="20" y="138"/>
                      </a:lnTo>
                      <a:lnTo>
                        <a:pt x="10" y="138"/>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8">
                  <a:extLst>
                    <a:ext uri="{FF2B5EF4-FFF2-40B4-BE49-F238E27FC236}">
                      <a16:creationId xmlns:a16="http://schemas.microsoft.com/office/drawing/2014/main" id="{332E5CE7-BDA6-E843-B138-1A83B910D656}"/>
                    </a:ext>
                  </a:extLst>
                </p:cNvPr>
                <p:cNvSpPr>
                  <a:spLocks/>
                </p:cNvSpPr>
                <p:nvPr/>
              </p:nvSpPr>
              <p:spPr bwMode="auto">
                <a:xfrm>
                  <a:off x="2236" y="2416"/>
                  <a:ext cx="625" cy="177"/>
                </a:xfrm>
                <a:custGeom>
                  <a:avLst/>
                  <a:gdLst>
                    <a:gd name="T0" fmla="*/ 51 w 625"/>
                    <a:gd name="T1" fmla="*/ 10 h 177"/>
                    <a:gd name="T2" fmla="*/ 66 w 625"/>
                    <a:gd name="T3" fmla="*/ 31 h 177"/>
                    <a:gd name="T4" fmla="*/ 86 w 625"/>
                    <a:gd name="T5" fmla="*/ 52 h 177"/>
                    <a:gd name="T6" fmla="*/ 107 w 625"/>
                    <a:gd name="T7" fmla="*/ 69 h 177"/>
                    <a:gd name="T8" fmla="*/ 132 w 625"/>
                    <a:gd name="T9" fmla="*/ 83 h 177"/>
                    <a:gd name="T10" fmla="*/ 163 w 625"/>
                    <a:gd name="T11" fmla="*/ 100 h 177"/>
                    <a:gd name="T12" fmla="*/ 198 w 625"/>
                    <a:gd name="T13" fmla="*/ 114 h 177"/>
                    <a:gd name="T14" fmla="*/ 229 w 625"/>
                    <a:gd name="T15" fmla="*/ 121 h 177"/>
                    <a:gd name="T16" fmla="*/ 269 w 625"/>
                    <a:gd name="T17" fmla="*/ 132 h 177"/>
                    <a:gd name="T18" fmla="*/ 310 w 625"/>
                    <a:gd name="T19" fmla="*/ 139 h 177"/>
                    <a:gd name="T20" fmla="*/ 356 w 625"/>
                    <a:gd name="T21" fmla="*/ 142 h 177"/>
                    <a:gd name="T22" fmla="*/ 396 w 625"/>
                    <a:gd name="T23" fmla="*/ 145 h 177"/>
                    <a:gd name="T24" fmla="*/ 442 w 625"/>
                    <a:gd name="T25" fmla="*/ 145 h 177"/>
                    <a:gd name="T26" fmla="*/ 493 w 625"/>
                    <a:gd name="T27" fmla="*/ 142 h 177"/>
                    <a:gd name="T28" fmla="*/ 539 w 625"/>
                    <a:gd name="T29" fmla="*/ 139 h 177"/>
                    <a:gd name="T30" fmla="*/ 584 w 625"/>
                    <a:gd name="T31" fmla="*/ 128 h 177"/>
                    <a:gd name="T32" fmla="*/ 625 w 625"/>
                    <a:gd name="T33" fmla="*/ 152 h 177"/>
                    <a:gd name="T34" fmla="*/ 574 w 625"/>
                    <a:gd name="T35" fmla="*/ 166 h 177"/>
                    <a:gd name="T36" fmla="*/ 518 w 625"/>
                    <a:gd name="T37" fmla="*/ 170 h 177"/>
                    <a:gd name="T38" fmla="*/ 468 w 625"/>
                    <a:gd name="T39" fmla="*/ 173 h 177"/>
                    <a:gd name="T40" fmla="*/ 417 w 625"/>
                    <a:gd name="T41" fmla="*/ 177 h 177"/>
                    <a:gd name="T42" fmla="*/ 371 w 625"/>
                    <a:gd name="T43" fmla="*/ 177 h 177"/>
                    <a:gd name="T44" fmla="*/ 325 w 625"/>
                    <a:gd name="T45" fmla="*/ 173 h 177"/>
                    <a:gd name="T46" fmla="*/ 279 w 625"/>
                    <a:gd name="T47" fmla="*/ 166 h 177"/>
                    <a:gd name="T48" fmla="*/ 234 w 625"/>
                    <a:gd name="T49" fmla="*/ 156 h 177"/>
                    <a:gd name="T50" fmla="*/ 193 w 625"/>
                    <a:gd name="T51" fmla="*/ 145 h 177"/>
                    <a:gd name="T52" fmla="*/ 157 w 625"/>
                    <a:gd name="T53" fmla="*/ 135 h 177"/>
                    <a:gd name="T54" fmla="*/ 122 w 625"/>
                    <a:gd name="T55" fmla="*/ 121 h 177"/>
                    <a:gd name="T56" fmla="*/ 86 w 625"/>
                    <a:gd name="T57" fmla="*/ 100 h 177"/>
                    <a:gd name="T58" fmla="*/ 61 w 625"/>
                    <a:gd name="T59" fmla="*/ 80 h 177"/>
                    <a:gd name="T60" fmla="*/ 35 w 625"/>
                    <a:gd name="T61" fmla="*/ 59 h 177"/>
                    <a:gd name="T62" fmla="*/ 15 w 625"/>
                    <a:gd name="T63" fmla="*/ 35 h 177"/>
                    <a:gd name="T64" fmla="*/ 0 w 625"/>
                    <a:gd name="T65" fmla="*/ 1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5" h="177">
                      <a:moveTo>
                        <a:pt x="46" y="0"/>
                      </a:moveTo>
                      <a:lnTo>
                        <a:pt x="51" y="10"/>
                      </a:lnTo>
                      <a:lnTo>
                        <a:pt x="56" y="24"/>
                      </a:lnTo>
                      <a:lnTo>
                        <a:pt x="66" y="31"/>
                      </a:lnTo>
                      <a:lnTo>
                        <a:pt x="76" y="42"/>
                      </a:lnTo>
                      <a:lnTo>
                        <a:pt x="86" y="52"/>
                      </a:lnTo>
                      <a:lnTo>
                        <a:pt x="91" y="62"/>
                      </a:lnTo>
                      <a:lnTo>
                        <a:pt x="107" y="69"/>
                      </a:lnTo>
                      <a:lnTo>
                        <a:pt x="122" y="76"/>
                      </a:lnTo>
                      <a:lnTo>
                        <a:pt x="132" y="83"/>
                      </a:lnTo>
                      <a:lnTo>
                        <a:pt x="147" y="90"/>
                      </a:lnTo>
                      <a:lnTo>
                        <a:pt x="163" y="100"/>
                      </a:lnTo>
                      <a:lnTo>
                        <a:pt x="183" y="107"/>
                      </a:lnTo>
                      <a:lnTo>
                        <a:pt x="198" y="114"/>
                      </a:lnTo>
                      <a:lnTo>
                        <a:pt x="213" y="118"/>
                      </a:lnTo>
                      <a:lnTo>
                        <a:pt x="229" y="121"/>
                      </a:lnTo>
                      <a:lnTo>
                        <a:pt x="249" y="128"/>
                      </a:lnTo>
                      <a:lnTo>
                        <a:pt x="269" y="132"/>
                      </a:lnTo>
                      <a:lnTo>
                        <a:pt x="290" y="135"/>
                      </a:lnTo>
                      <a:lnTo>
                        <a:pt x="310" y="139"/>
                      </a:lnTo>
                      <a:lnTo>
                        <a:pt x="330" y="139"/>
                      </a:lnTo>
                      <a:lnTo>
                        <a:pt x="356" y="142"/>
                      </a:lnTo>
                      <a:lnTo>
                        <a:pt x="376" y="142"/>
                      </a:lnTo>
                      <a:lnTo>
                        <a:pt x="396" y="145"/>
                      </a:lnTo>
                      <a:lnTo>
                        <a:pt x="422" y="142"/>
                      </a:lnTo>
                      <a:lnTo>
                        <a:pt x="442" y="145"/>
                      </a:lnTo>
                      <a:lnTo>
                        <a:pt x="468" y="142"/>
                      </a:lnTo>
                      <a:lnTo>
                        <a:pt x="493" y="142"/>
                      </a:lnTo>
                      <a:lnTo>
                        <a:pt x="513" y="139"/>
                      </a:lnTo>
                      <a:lnTo>
                        <a:pt x="539" y="139"/>
                      </a:lnTo>
                      <a:lnTo>
                        <a:pt x="564" y="132"/>
                      </a:lnTo>
                      <a:lnTo>
                        <a:pt x="584" y="128"/>
                      </a:lnTo>
                      <a:lnTo>
                        <a:pt x="615" y="125"/>
                      </a:lnTo>
                      <a:lnTo>
                        <a:pt x="625" y="152"/>
                      </a:lnTo>
                      <a:lnTo>
                        <a:pt x="600" y="159"/>
                      </a:lnTo>
                      <a:lnTo>
                        <a:pt x="574" y="166"/>
                      </a:lnTo>
                      <a:lnTo>
                        <a:pt x="549" y="166"/>
                      </a:lnTo>
                      <a:lnTo>
                        <a:pt x="518" y="170"/>
                      </a:lnTo>
                      <a:lnTo>
                        <a:pt x="498" y="173"/>
                      </a:lnTo>
                      <a:lnTo>
                        <a:pt x="468" y="173"/>
                      </a:lnTo>
                      <a:lnTo>
                        <a:pt x="447" y="177"/>
                      </a:lnTo>
                      <a:lnTo>
                        <a:pt x="417" y="177"/>
                      </a:lnTo>
                      <a:lnTo>
                        <a:pt x="396" y="177"/>
                      </a:lnTo>
                      <a:lnTo>
                        <a:pt x="371" y="177"/>
                      </a:lnTo>
                      <a:lnTo>
                        <a:pt x="346" y="177"/>
                      </a:lnTo>
                      <a:lnTo>
                        <a:pt x="325" y="173"/>
                      </a:lnTo>
                      <a:lnTo>
                        <a:pt x="300" y="170"/>
                      </a:lnTo>
                      <a:lnTo>
                        <a:pt x="279" y="166"/>
                      </a:lnTo>
                      <a:lnTo>
                        <a:pt x="254" y="163"/>
                      </a:lnTo>
                      <a:lnTo>
                        <a:pt x="234" y="156"/>
                      </a:lnTo>
                      <a:lnTo>
                        <a:pt x="213" y="156"/>
                      </a:lnTo>
                      <a:lnTo>
                        <a:pt x="193" y="145"/>
                      </a:lnTo>
                      <a:lnTo>
                        <a:pt x="173" y="142"/>
                      </a:lnTo>
                      <a:lnTo>
                        <a:pt x="157" y="135"/>
                      </a:lnTo>
                      <a:lnTo>
                        <a:pt x="137" y="125"/>
                      </a:lnTo>
                      <a:lnTo>
                        <a:pt x="122" y="121"/>
                      </a:lnTo>
                      <a:lnTo>
                        <a:pt x="102" y="111"/>
                      </a:lnTo>
                      <a:lnTo>
                        <a:pt x="86" y="100"/>
                      </a:lnTo>
                      <a:lnTo>
                        <a:pt x="76" y="90"/>
                      </a:lnTo>
                      <a:lnTo>
                        <a:pt x="61" y="80"/>
                      </a:lnTo>
                      <a:lnTo>
                        <a:pt x="46" y="69"/>
                      </a:lnTo>
                      <a:lnTo>
                        <a:pt x="35" y="59"/>
                      </a:lnTo>
                      <a:lnTo>
                        <a:pt x="25" y="45"/>
                      </a:lnTo>
                      <a:lnTo>
                        <a:pt x="15" y="35"/>
                      </a:lnTo>
                      <a:lnTo>
                        <a:pt x="10" y="24"/>
                      </a:lnTo>
                      <a:lnTo>
                        <a:pt x="0" y="1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9">
                  <a:extLst>
                    <a:ext uri="{FF2B5EF4-FFF2-40B4-BE49-F238E27FC236}">
                      <a16:creationId xmlns:a16="http://schemas.microsoft.com/office/drawing/2014/main" id="{D2FFD112-0950-E54F-81EB-F30CE88857F0}"/>
                    </a:ext>
                  </a:extLst>
                </p:cNvPr>
                <p:cNvSpPr>
                  <a:spLocks/>
                </p:cNvSpPr>
                <p:nvPr/>
              </p:nvSpPr>
              <p:spPr bwMode="auto">
                <a:xfrm>
                  <a:off x="2775" y="1519"/>
                  <a:ext cx="686" cy="205"/>
                </a:xfrm>
                <a:custGeom>
                  <a:avLst/>
                  <a:gdLst>
                    <a:gd name="T0" fmla="*/ 686 w 686"/>
                    <a:gd name="T1" fmla="*/ 170 h 205"/>
                    <a:gd name="T2" fmla="*/ 681 w 686"/>
                    <a:gd name="T3" fmla="*/ 149 h 205"/>
                    <a:gd name="T4" fmla="*/ 671 w 686"/>
                    <a:gd name="T5" fmla="*/ 132 h 205"/>
                    <a:gd name="T6" fmla="*/ 655 w 686"/>
                    <a:gd name="T7" fmla="*/ 115 h 205"/>
                    <a:gd name="T8" fmla="*/ 640 w 686"/>
                    <a:gd name="T9" fmla="*/ 97 h 205"/>
                    <a:gd name="T10" fmla="*/ 625 w 686"/>
                    <a:gd name="T11" fmla="*/ 80 h 205"/>
                    <a:gd name="T12" fmla="*/ 600 w 686"/>
                    <a:gd name="T13" fmla="*/ 63 h 205"/>
                    <a:gd name="T14" fmla="*/ 564 w 686"/>
                    <a:gd name="T15" fmla="*/ 45 h 205"/>
                    <a:gd name="T16" fmla="*/ 523 w 686"/>
                    <a:gd name="T17" fmla="*/ 28 h 205"/>
                    <a:gd name="T18" fmla="*/ 483 w 686"/>
                    <a:gd name="T19" fmla="*/ 18 h 205"/>
                    <a:gd name="T20" fmla="*/ 437 w 686"/>
                    <a:gd name="T21" fmla="*/ 7 h 205"/>
                    <a:gd name="T22" fmla="*/ 391 w 686"/>
                    <a:gd name="T23" fmla="*/ 4 h 205"/>
                    <a:gd name="T24" fmla="*/ 345 w 686"/>
                    <a:gd name="T25" fmla="*/ 0 h 205"/>
                    <a:gd name="T26" fmla="*/ 259 w 686"/>
                    <a:gd name="T27" fmla="*/ 7 h 205"/>
                    <a:gd name="T28" fmla="*/ 183 w 686"/>
                    <a:gd name="T29" fmla="*/ 25 h 205"/>
                    <a:gd name="T30" fmla="*/ 112 w 686"/>
                    <a:gd name="T31" fmla="*/ 49 h 205"/>
                    <a:gd name="T32" fmla="*/ 61 w 686"/>
                    <a:gd name="T33" fmla="*/ 83 h 205"/>
                    <a:gd name="T34" fmla="*/ 20 w 686"/>
                    <a:gd name="T35" fmla="*/ 122 h 205"/>
                    <a:gd name="T36" fmla="*/ 5 w 686"/>
                    <a:gd name="T37" fmla="*/ 167 h 205"/>
                    <a:gd name="T38" fmla="*/ 5 w 686"/>
                    <a:gd name="T39" fmla="*/ 191 h 205"/>
                    <a:gd name="T40" fmla="*/ 15 w 686"/>
                    <a:gd name="T41" fmla="*/ 201 h 205"/>
                    <a:gd name="T42" fmla="*/ 35 w 686"/>
                    <a:gd name="T43" fmla="*/ 205 h 205"/>
                    <a:gd name="T44" fmla="*/ 51 w 686"/>
                    <a:gd name="T45" fmla="*/ 194 h 205"/>
                    <a:gd name="T46" fmla="*/ 56 w 686"/>
                    <a:gd name="T47" fmla="*/ 177 h 205"/>
                    <a:gd name="T48" fmla="*/ 61 w 686"/>
                    <a:gd name="T49" fmla="*/ 163 h 205"/>
                    <a:gd name="T50" fmla="*/ 66 w 686"/>
                    <a:gd name="T51" fmla="*/ 146 h 205"/>
                    <a:gd name="T52" fmla="*/ 76 w 686"/>
                    <a:gd name="T53" fmla="*/ 128 h 205"/>
                    <a:gd name="T54" fmla="*/ 91 w 686"/>
                    <a:gd name="T55" fmla="*/ 111 h 205"/>
                    <a:gd name="T56" fmla="*/ 112 w 686"/>
                    <a:gd name="T57" fmla="*/ 97 h 205"/>
                    <a:gd name="T58" fmla="*/ 142 w 686"/>
                    <a:gd name="T59" fmla="*/ 80 h 205"/>
                    <a:gd name="T60" fmla="*/ 173 w 686"/>
                    <a:gd name="T61" fmla="*/ 66 h 205"/>
                    <a:gd name="T62" fmla="*/ 208 w 686"/>
                    <a:gd name="T63" fmla="*/ 56 h 205"/>
                    <a:gd name="T64" fmla="*/ 244 w 686"/>
                    <a:gd name="T65" fmla="*/ 45 h 205"/>
                    <a:gd name="T66" fmla="*/ 284 w 686"/>
                    <a:gd name="T67" fmla="*/ 38 h 205"/>
                    <a:gd name="T68" fmla="*/ 325 w 686"/>
                    <a:gd name="T69" fmla="*/ 38 h 205"/>
                    <a:gd name="T70" fmla="*/ 371 w 686"/>
                    <a:gd name="T71" fmla="*/ 38 h 205"/>
                    <a:gd name="T72" fmla="*/ 411 w 686"/>
                    <a:gd name="T73" fmla="*/ 42 h 205"/>
                    <a:gd name="T74" fmla="*/ 447 w 686"/>
                    <a:gd name="T75" fmla="*/ 49 h 205"/>
                    <a:gd name="T76" fmla="*/ 488 w 686"/>
                    <a:gd name="T77" fmla="*/ 56 h 205"/>
                    <a:gd name="T78" fmla="*/ 523 w 686"/>
                    <a:gd name="T79" fmla="*/ 70 h 205"/>
                    <a:gd name="T80" fmla="*/ 554 w 686"/>
                    <a:gd name="T81" fmla="*/ 83 h 205"/>
                    <a:gd name="T82" fmla="*/ 579 w 686"/>
                    <a:gd name="T83" fmla="*/ 97 h 205"/>
                    <a:gd name="T84" fmla="*/ 594 w 686"/>
                    <a:gd name="T85" fmla="*/ 115 h 205"/>
                    <a:gd name="T86" fmla="*/ 615 w 686"/>
                    <a:gd name="T87" fmla="*/ 132 h 205"/>
                    <a:gd name="T88" fmla="*/ 625 w 686"/>
                    <a:gd name="T89" fmla="*/ 149 h 205"/>
                    <a:gd name="T90" fmla="*/ 630 w 686"/>
                    <a:gd name="T91" fmla="*/ 167 h 205"/>
                    <a:gd name="T92" fmla="*/ 630 w 686"/>
                    <a:gd name="T93" fmla="*/ 184 h 205"/>
                    <a:gd name="T94" fmla="*/ 635 w 686"/>
                    <a:gd name="T95" fmla="*/ 198 h 205"/>
                    <a:gd name="T96" fmla="*/ 655 w 686"/>
                    <a:gd name="T97" fmla="*/ 205 h 205"/>
                    <a:gd name="T98" fmla="*/ 676 w 686"/>
                    <a:gd name="T99" fmla="*/ 198 h 205"/>
                    <a:gd name="T100" fmla="*/ 686 w 686"/>
                    <a:gd name="T101" fmla="*/ 187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6" h="205">
                      <a:moveTo>
                        <a:pt x="686" y="184"/>
                      </a:moveTo>
                      <a:lnTo>
                        <a:pt x="686" y="180"/>
                      </a:lnTo>
                      <a:lnTo>
                        <a:pt x="686" y="177"/>
                      </a:lnTo>
                      <a:lnTo>
                        <a:pt x="686" y="174"/>
                      </a:lnTo>
                      <a:lnTo>
                        <a:pt x="686" y="170"/>
                      </a:lnTo>
                      <a:lnTo>
                        <a:pt x="681" y="167"/>
                      </a:lnTo>
                      <a:lnTo>
                        <a:pt x="681" y="163"/>
                      </a:lnTo>
                      <a:lnTo>
                        <a:pt x="681" y="160"/>
                      </a:lnTo>
                      <a:lnTo>
                        <a:pt x="681" y="156"/>
                      </a:lnTo>
                      <a:lnTo>
                        <a:pt x="681" y="149"/>
                      </a:lnTo>
                      <a:lnTo>
                        <a:pt x="676" y="146"/>
                      </a:lnTo>
                      <a:lnTo>
                        <a:pt x="676" y="142"/>
                      </a:lnTo>
                      <a:lnTo>
                        <a:pt x="676" y="139"/>
                      </a:lnTo>
                      <a:lnTo>
                        <a:pt x="671" y="135"/>
                      </a:lnTo>
                      <a:lnTo>
                        <a:pt x="671" y="132"/>
                      </a:lnTo>
                      <a:lnTo>
                        <a:pt x="666" y="128"/>
                      </a:lnTo>
                      <a:lnTo>
                        <a:pt x="666" y="125"/>
                      </a:lnTo>
                      <a:lnTo>
                        <a:pt x="661" y="122"/>
                      </a:lnTo>
                      <a:lnTo>
                        <a:pt x="661" y="118"/>
                      </a:lnTo>
                      <a:lnTo>
                        <a:pt x="655" y="115"/>
                      </a:lnTo>
                      <a:lnTo>
                        <a:pt x="655" y="111"/>
                      </a:lnTo>
                      <a:lnTo>
                        <a:pt x="650" y="108"/>
                      </a:lnTo>
                      <a:lnTo>
                        <a:pt x="650" y="104"/>
                      </a:lnTo>
                      <a:lnTo>
                        <a:pt x="645" y="101"/>
                      </a:lnTo>
                      <a:lnTo>
                        <a:pt x="640" y="97"/>
                      </a:lnTo>
                      <a:lnTo>
                        <a:pt x="640" y="94"/>
                      </a:lnTo>
                      <a:lnTo>
                        <a:pt x="635" y="90"/>
                      </a:lnTo>
                      <a:lnTo>
                        <a:pt x="630" y="87"/>
                      </a:lnTo>
                      <a:lnTo>
                        <a:pt x="625" y="83"/>
                      </a:lnTo>
                      <a:lnTo>
                        <a:pt x="625" y="80"/>
                      </a:lnTo>
                      <a:lnTo>
                        <a:pt x="620" y="77"/>
                      </a:lnTo>
                      <a:lnTo>
                        <a:pt x="615" y="73"/>
                      </a:lnTo>
                      <a:lnTo>
                        <a:pt x="610" y="70"/>
                      </a:lnTo>
                      <a:lnTo>
                        <a:pt x="605" y="66"/>
                      </a:lnTo>
                      <a:lnTo>
                        <a:pt x="600" y="63"/>
                      </a:lnTo>
                      <a:lnTo>
                        <a:pt x="589" y="59"/>
                      </a:lnTo>
                      <a:lnTo>
                        <a:pt x="584" y="56"/>
                      </a:lnTo>
                      <a:lnTo>
                        <a:pt x="579" y="52"/>
                      </a:lnTo>
                      <a:lnTo>
                        <a:pt x="569" y="49"/>
                      </a:lnTo>
                      <a:lnTo>
                        <a:pt x="564" y="45"/>
                      </a:lnTo>
                      <a:lnTo>
                        <a:pt x="554" y="42"/>
                      </a:lnTo>
                      <a:lnTo>
                        <a:pt x="549" y="38"/>
                      </a:lnTo>
                      <a:lnTo>
                        <a:pt x="539" y="35"/>
                      </a:lnTo>
                      <a:lnTo>
                        <a:pt x="533" y="32"/>
                      </a:lnTo>
                      <a:lnTo>
                        <a:pt x="523" y="28"/>
                      </a:lnTo>
                      <a:lnTo>
                        <a:pt x="518" y="28"/>
                      </a:lnTo>
                      <a:lnTo>
                        <a:pt x="508" y="25"/>
                      </a:lnTo>
                      <a:lnTo>
                        <a:pt x="503" y="21"/>
                      </a:lnTo>
                      <a:lnTo>
                        <a:pt x="493" y="18"/>
                      </a:lnTo>
                      <a:lnTo>
                        <a:pt x="483" y="18"/>
                      </a:lnTo>
                      <a:lnTo>
                        <a:pt x="472" y="14"/>
                      </a:lnTo>
                      <a:lnTo>
                        <a:pt x="467" y="14"/>
                      </a:lnTo>
                      <a:lnTo>
                        <a:pt x="457" y="11"/>
                      </a:lnTo>
                      <a:lnTo>
                        <a:pt x="447" y="11"/>
                      </a:lnTo>
                      <a:lnTo>
                        <a:pt x="437" y="7"/>
                      </a:lnTo>
                      <a:lnTo>
                        <a:pt x="432" y="7"/>
                      </a:lnTo>
                      <a:lnTo>
                        <a:pt x="422" y="4"/>
                      </a:lnTo>
                      <a:lnTo>
                        <a:pt x="411" y="4"/>
                      </a:lnTo>
                      <a:lnTo>
                        <a:pt x="401" y="4"/>
                      </a:lnTo>
                      <a:lnTo>
                        <a:pt x="391" y="4"/>
                      </a:lnTo>
                      <a:lnTo>
                        <a:pt x="381" y="0"/>
                      </a:lnTo>
                      <a:lnTo>
                        <a:pt x="371" y="0"/>
                      </a:lnTo>
                      <a:lnTo>
                        <a:pt x="361" y="0"/>
                      </a:lnTo>
                      <a:lnTo>
                        <a:pt x="350" y="0"/>
                      </a:lnTo>
                      <a:lnTo>
                        <a:pt x="345" y="0"/>
                      </a:lnTo>
                      <a:lnTo>
                        <a:pt x="325" y="0"/>
                      </a:lnTo>
                      <a:lnTo>
                        <a:pt x="310" y="0"/>
                      </a:lnTo>
                      <a:lnTo>
                        <a:pt x="289" y="4"/>
                      </a:lnTo>
                      <a:lnTo>
                        <a:pt x="274" y="4"/>
                      </a:lnTo>
                      <a:lnTo>
                        <a:pt x="259" y="7"/>
                      </a:lnTo>
                      <a:lnTo>
                        <a:pt x="244" y="7"/>
                      </a:lnTo>
                      <a:lnTo>
                        <a:pt x="228" y="11"/>
                      </a:lnTo>
                      <a:lnTo>
                        <a:pt x="208" y="14"/>
                      </a:lnTo>
                      <a:lnTo>
                        <a:pt x="198" y="18"/>
                      </a:lnTo>
                      <a:lnTo>
                        <a:pt x="183" y="25"/>
                      </a:lnTo>
                      <a:lnTo>
                        <a:pt x="167" y="28"/>
                      </a:lnTo>
                      <a:lnTo>
                        <a:pt x="152" y="32"/>
                      </a:lnTo>
                      <a:lnTo>
                        <a:pt x="137" y="38"/>
                      </a:lnTo>
                      <a:lnTo>
                        <a:pt x="127" y="42"/>
                      </a:lnTo>
                      <a:lnTo>
                        <a:pt x="112" y="49"/>
                      </a:lnTo>
                      <a:lnTo>
                        <a:pt x="101" y="56"/>
                      </a:lnTo>
                      <a:lnTo>
                        <a:pt x="91" y="63"/>
                      </a:lnTo>
                      <a:lnTo>
                        <a:pt x="81" y="70"/>
                      </a:lnTo>
                      <a:lnTo>
                        <a:pt x="71" y="77"/>
                      </a:lnTo>
                      <a:lnTo>
                        <a:pt x="61" y="83"/>
                      </a:lnTo>
                      <a:lnTo>
                        <a:pt x="51" y="90"/>
                      </a:lnTo>
                      <a:lnTo>
                        <a:pt x="40" y="97"/>
                      </a:lnTo>
                      <a:lnTo>
                        <a:pt x="35" y="104"/>
                      </a:lnTo>
                      <a:lnTo>
                        <a:pt x="30" y="115"/>
                      </a:lnTo>
                      <a:lnTo>
                        <a:pt x="20" y="122"/>
                      </a:lnTo>
                      <a:lnTo>
                        <a:pt x="15" y="132"/>
                      </a:lnTo>
                      <a:lnTo>
                        <a:pt x="10" y="139"/>
                      </a:lnTo>
                      <a:lnTo>
                        <a:pt x="10" y="149"/>
                      </a:lnTo>
                      <a:lnTo>
                        <a:pt x="5" y="156"/>
                      </a:lnTo>
                      <a:lnTo>
                        <a:pt x="5" y="167"/>
                      </a:lnTo>
                      <a:lnTo>
                        <a:pt x="0" y="177"/>
                      </a:lnTo>
                      <a:lnTo>
                        <a:pt x="0" y="184"/>
                      </a:lnTo>
                      <a:lnTo>
                        <a:pt x="0" y="187"/>
                      </a:lnTo>
                      <a:lnTo>
                        <a:pt x="0" y="191"/>
                      </a:lnTo>
                      <a:lnTo>
                        <a:pt x="5" y="191"/>
                      </a:lnTo>
                      <a:lnTo>
                        <a:pt x="5" y="194"/>
                      </a:lnTo>
                      <a:lnTo>
                        <a:pt x="5" y="198"/>
                      </a:lnTo>
                      <a:lnTo>
                        <a:pt x="10" y="198"/>
                      </a:lnTo>
                      <a:lnTo>
                        <a:pt x="10" y="201"/>
                      </a:lnTo>
                      <a:lnTo>
                        <a:pt x="15" y="201"/>
                      </a:lnTo>
                      <a:lnTo>
                        <a:pt x="20" y="201"/>
                      </a:lnTo>
                      <a:lnTo>
                        <a:pt x="20" y="205"/>
                      </a:lnTo>
                      <a:lnTo>
                        <a:pt x="25" y="205"/>
                      </a:lnTo>
                      <a:lnTo>
                        <a:pt x="30" y="205"/>
                      </a:lnTo>
                      <a:lnTo>
                        <a:pt x="35" y="205"/>
                      </a:lnTo>
                      <a:lnTo>
                        <a:pt x="40" y="201"/>
                      </a:lnTo>
                      <a:lnTo>
                        <a:pt x="45" y="201"/>
                      </a:lnTo>
                      <a:lnTo>
                        <a:pt x="45" y="198"/>
                      </a:lnTo>
                      <a:lnTo>
                        <a:pt x="51" y="198"/>
                      </a:lnTo>
                      <a:lnTo>
                        <a:pt x="51" y="194"/>
                      </a:lnTo>
                      <a:lnTo>
                        <a:pt x="56" y="191"/>
                      </a:lnTo>
                      <a:lnTo>
                        <a:pt x="56" y="187"/>
                      </a:lnTo>
                      <a:lnTo>
                        <a:pt x="56" y="184"/>
                      </a:lnTo>
                      <a:lnTo>
                        <a:pt x="56" y="180"/>
                      </a:lnTo>
                      <a:lnTo>
                        <a:pt x="56" y="177"/>
                      </a:lnTo>
                      <a:lnTo>
                        <a:pt x="56" y="174"/>
                      </a:lnTo>
                      <a:lnTo>
                        <a:pt x="56" y="170"/>
                      </a:lnTo>
                      <a:lnTo>
                        <a:pt x="56" y="167"/>
                      </a:lnTo>
                      <a:lnTo>
                        <a:pt x="56" y="163"/>
                      </a:lnTo>
                      <a:lnTo>
                        <a:pt x="61" y="163"/>
                      </a:lnTo>
                      <a:lnTo>
                        <a:pt x="61" y="160"/>
                      </a:lnTo>
                      <a:lnTo>
                        <a:pt x="61" y="156"/>
                      </a:lnTo>
                      <a:lnTo>
                        <a:pt x="61" y="153"/>
                      </a:lnTo>
                      <a:lnTo>
                        <a:pt x="61" y="149"/>
                      </a:lnTo>
                      <a:lnTo>
                        <a:pt x="66" y="146"/>
                      </a:lnTo>
                      <a:lnTo>
                        <a:pt x="66" y="142"/>
                      </a:lnTo>
                      <a:lnTo>
                        <a:pt x="71" y="139"/>
                      </a:lnTo>
                      <a:lnTo>
                        <a:pt x="71" y="135"/>
                      </a:lnTo>
                      <a:lnTo>
                        <a:pt x="71" y="132"/>
                      </a:lnTo>
                      <a:lnTo>
                        <a:pt x="76" y="128"/>
                      </a:lnTo>
                      <a:lnTo>
                        <a:pt x="81" y="125"/>
                      </a:lnTo>
                      <a:lnTo>
                        <a:pt x="81" y="122"/>
                      </a:lnTo>
                      <a:lnTo>
                        <a:pt x="86" y="118"/>
                      </a:lnTo>
                      <a:lnTo>
                        <a:pt x="91" y="115"/>
                      </a:lnTo>
                      <a:lnTo>
                        <a:pt x="91" y="111"/>
                      </a:lnTo>
                      <a:lnTo>
                        <a:pt x="96" y="108"/>
                      </a:lnTo>
                      <a:lnTo>
                        <a:pt x="101" y="108"/>
                      </a:lnTo>
                      <a:lnTo>
                        <a:pt x="101" y="104"/>
                      </a:lnTo>
                      <a:lnTo>
                        <a:pt x="106" y="101"/>
                      </a:lnTo>
                      <a:lnTo>
                        <a:pt x="112" y="97"/>
                      </a:lnTo>
                      <a:lnTo>
                        <a:pt x="117" y="94"/>
                      </a:lnTo>
                      <a:lnTo>
                        <a:pt x="122" y="90"/>
                      </a:lnTo>
                      <a:lnTo>
                        <a:pt x="127" y="87"/>
                      </a:lnTo>
                      <a:lnTo>
                        <a:pt x="137" y="83"/>
                      </a:lnTo>
                      <a:lnTo>
                        <a:pt x="142" y="80"/>
                      </a:lnTo>
                      <a:lnTo>
                        <a:pt x="147" y="77"/>
                      </a:lnTo>
                      <a:lnTo>
                        <a:pt x="152" y="73"/>
                      </a:lnTo>
                      <a:lnTo>
                        <a:pt x="162" y="70"/>
                      </a:lnTo>
                      <a:lnTo>
                        <a:pt x="167" y="70"/>
                      </a:lnTo>
                      <a:lnTo>
                        <a:pt x="173" y="66"/>
                      </a:lnTo>
                      <a:lnTo>
                        <a:pt x="178" y="63"/>
                      </a:lnTo>
                      <a:lnTo>
                        <a:pt x="188" y="59"/>
                      </a:lnTo>
                      <a:lnTo>
                        <a:pt x="193" y="59"/>
                      </a:lnTo>
                      <a:lnTo>
                        <a:pt x="203" y="56"/>
                      </a:lnTo>
                      <a:lnTo>
                        <a:pt x="208" y="56"/>
                      </a:lnTo>
                      <a:lnTo>
                        <a:pt x="213" y="52"/>
                      </a:lnTo>
                      <a:lnTo>
                        <a:pt x="223" y="52"/>
                      </a:lnTo>
                      <a:lnTo>
                        <a:pt x="228" y="49"/>
                      </a:lnTo>
                      <a:lnTo>
                        <a:pt x="239" y="49"/>
                      </a:lnTo>
                      <a:lnTo>
                        <a:pt x="244" y="45"/>
                      </a:lnTo>
                      <a:lnTo>
                        <a:pt x="254" y="45"/>
                      </a:lnTo>
                      <a:lnTo>
                        <a:pt x="259" y="42"/>
                      </a:lnTo>
                      <a:lnTo>
                        <a:pt x="269" y="42"/>
                      </a:lnTo>
                      <a:lnTo>
                        <a:pt x="279" y="42"/>
                      </a:lnTo>
                      <a:lnTo>
                        <a:pt x="284" y="38"/>
                      </a:lnTo>
                      <a:lnTo>
                        <a:pt x="295" y="38"/>
                      </a:lnTo>
                      <a:lnTo>
                        <a:pt x="300" y="38"/>
                      </a:lnTo>
                      <a:lnTo>
                        <a:pt x="310" y="38"/>
                      </a:lnTo>
                      <a:lnTo>
                        <a:pt x="320" y="38"/>
                      </a:lnTo>
                      <a:lnTo>
                        <a:pt x="325" y="38"/>
                      </a:lnTo>
                      <a:lnTo>
                        <a:pt x="335" y="38"/>
                      </a:lnTo>
                      <a:lnTo>
                        <a:pt x="345" y="38"/>
                      </a:lnTo>
                      <a:lnTo>
                        <a:pt x="350" y="38"/>
                      </a:lnTo>
                      <a:lnTo>
                        <a:pt x="361" y="38"/>
                      </a:lnTo>
                      <a:lnTo>
                        <a:pt x="371" y="38"/>
                      </a:lnTo>
                      <a:lnTo>
                        <a:pt x="376" y="38"/>
                      </a:lnTo>
                      <a:lnTo>
                        <a:pt x="386" y="38"/>
                      </a:lnTo>
                      <a:lnTo>
                        <a:pt x="396" y="38"/>
                      </a:lnTo>
                      <a:lnTo>
                        <a:pt x="401" y="38"/>
                      </a:lnTo>
                      <a:lnTo>
                        <a:pt x="411" y="42"/>
                      </a:lnTo>
                      <a:lnTo>
                        <a:pt x="417" y="42"/>
                      </a:lnTo>
                      <a:lnTo>
                        <a:pt x="427" y="42"/>
                      </a:lnTo>
                      <a:lnTo>
                        <a:pt x="432" y="45"/>
                      </a:lnTo>
                      <a:lnTo>
                        <a:pt x="442" y="45"/>
                      </a:lnTo>
                      <a:lnTo>
                        <a:pt x="447" y="49"/>
                      </a:lnTo>
                      <a:lnTo>
                        <a:pt x="457" y="49"/>
                      </a:lnTo>
                      <a:lnTo>
                        <a:pt x="462" y="52"/>
                      </a:lnTo>
                      <a:lnTo>
                        <a:pt x="472" y="52"/>
                      </a:lnTo>
                      <a:lnTo>
                        <a:pt x="478" y="56"/>
                      </a:lnTo>
                      <a:lnTo>
                        <a:pt x="488" y="56"/>
                      </a:lnTo>
                      <a:lnTo>
                        <a:pt x="493" y="59"/>
                      </a:lnTo>
                      <a:lnTo>
                        <a:pt x="503" y="59"/>
                      </a:lnTo>
                      <a:lnTo>
                        <a:pt x="508" y="63"/>
                      </a:lnTo>
                      <a:lnTo>
                        <a:pt x="513" y="66"/>
                      </a:lnTo>
                      <a:lnTo>
                        <a:pt x="523" y="70"/>
                      </a:lnTo>
                      <a:lnTo>
                        <a:pt x="528" y="70"/>
                      </a:lnTo>
                      <a:lnTo>
                        <a:pt x="533" y="73"/>
                      </a:lnTo>
                      <a:lnTo>
                        <a:pt x="539" y="77"/>
                      </a:lnTo>
                      <a:lnTo>
                        <a:pt x="544" y="80"/>
                      </a:lnTo>
                      <a:lnTo>
                        <a:pt x="554" y="83"/>
                      </a:lnTo>
                      <a:lnTo>
                        <a:pt x="559" y="87"/>
                      </a:lnTo>
                      <a:lnTo>
                        <a:pt x="564" y="90"/>
                      </a:lnTo>
                      <a:lnTo>
                        <a:pt x="569" y="94"/>
                      </a:lnTo>
                      <a:lnTo>
                        <a:pt x="574" y="97"/>
                      </a:lnTo>
                      <a:lnTo>
                        <a:pt x="579" y="97"/>
                      </a:lnTo>
                      <a:lnTo>
                        <a:pt x="579" y="101"/>
                      </a:lnTo>
                      <a:lnTo>
                        <a:pt x="584" y="104"/>
                      </a:lnTo>
                      <a:lnTo>
                        <a:pt x="589" y="108"/>
                      </a:lnTo>
                      <a:lnTo>
                        <a:pt x="594" y="111"/>
                      </a:lnTo>
                      <a:lnTo>
                        <a:pt x="594" y="115"/>
                      </a:lnTo>
                      <a:lnTo>
                        <a:pt x="600" y="118"/>
                      </a:lnTo>
                      <a:lnTo>
                        <a:pt x="605" y="122"/>
                      </a:lnTo>
                      <a:lnTo>
                        <a:pt x="605" y="125"/>
                      </a:lnTo>
                      <a:lnTo>
                        <a:pt x="610" y="128"/>
                      </a:lnTo>
                      <a:lnTo>
                        <a:pt x="615" y="132"/>
                      </a:lnTo>
                      <a:lnTo>
                        <a:pt x="615" y="135"/>
                      </a:lnTo>
                      <a:lnTo>
                        <a:pt x="615" y="139"/>
                      </a:lnTo>
                      <a:lnTo>
                        <a:pt x="620" y="142"/>
                      </a:lnTo>
                      <a:lnTo>
                        <a:pt x="620" y="146"/>
                      </a:lnTo>
                      <a:lnTo>
                        <a:pt x="625" y="149"/>
                      </a:lnTo>
                      <a:lnTo>
                        <a:pt x="625" y="153"/>
                      </a:lnTo>
                      <a:lnTo>
                        <a:pt x="625" y="156"/>
                      </a:lnTo>
                      <a:lnTo>
                        <a:pt x="625" y="160"/>
                      </a:lnTo>
                      <a:lnTo>
                        <a:pt x="630" y="163"/>
                      </a:lnTo>
                      <a:lnTo>
                        <a:pt x="630" y="167"/>
                      </a:lnTo>
                      <a:lnTo>
                        <a:pt x="630" y="170"/>
                      </a:lnTo>
                      <a:lnTo>
                        <a:pt x="630" y="174"/>
                      </a:lnTo>
                      <a:lnTo>
                        <a:pt x="630" y="177"/>
                      </a:lnTo>
                      <a:lnTo>
                        <a:pt x="630" y="180"/>
                      </a:lnTo>
                      <a:lnTo>
                        <a:pt x="630" y="184"/>
                      </a:lnTo>
                      <a:lnTo>
                        <a:pt x="630" y="187"/>
                      </a:lnTo>
                      <a:lnTo>
                        <a:pt x="630" y="191"/>
                      </a:lnTo>
                      <a:lnTo>
                        <a:pt x="635" y="191"/>
                      </a:lnTo>
                      <a:lnTo>
                        <a:pt x="635" y="194"/>
                      </a:lnTo>
                      <a:lnTo>
                        <a:pt x="635" y="198"/>
                      </a:lnTo>
                      <a:lnTo>
                        <a:pt x="640" y="198"/>
                      </a:lnTo>
                      <a:lnTo>
                        <a:pt x="640" y="201"/>
                      </a:lnTo>
                      <a:lnTo>
                        <a:pt x="645" y="201"/>
                      </a:lnTo>
                      <a:lnTo>
                        <a:pt x="650" y="205"/>
                      </a:lnTo>
                      <a:lnTo>
                        <a:pt x="655" y="205"/>
                      </a:lnTo>
                      <a:lnTo>
                        <a:pt x="661" y="205"/>
                      </a:lnTo>
                      <a:lnTo>
                        <a:pt x="666" y="205"/>
                      </a:lnTo>
                      <a:lnTo>
                        <a:pt x="671" y="201"/>
                      </a:lnTo>
                      <a:lnTo>
                        <a:pt x="676" y="201"/>
                      </a:lnTo>
                      <a:lnTo>
                        <a:pt x="676" y="198"/>
                      </a:lnTo>
                      <a:lnTo>
                        <a:pt x="681" y="198"/>
                      </a:lnTo>
                      <a:lnTo>
                        <a:pt x="681" y="194"/>
                      </a:lnTo>
                      <a:lnTo>
                        <a:pt x="681" y="191"/>
                      </a:lnTo>
                      <a:lnTo>
                        <a:pt x="686" y="191"/>
                      </a:lnTo>
                      <a:lnTo>
                        <a:pt x="686" y="187"/>
                      </a:lnTo>
                      <a:lnTo>
                        <a:pt x="686"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0">
                  <a:extLst>
                    <a:ext uri="{FF2B5EF4-FFF2-40B4-BE49-F238E27FC236}">
                      <a16:creationId xmlns:a16="http://schemas.microsoft.com/office/drawing/2014/main" id="{ABF9D693-854F-0346-B743-89964AE3BA58}"/>
                    </a:ext>
                  </a:extLst>
                </p:cNvPr>
                <p:cNvSpPr>
                  <a:spLocks/>
                </p:cNvSpPr>
                <p:nvPr/>
              </p:nvSpPr>
              <p:spPr bwMode="auto">
                <a:xfrm>
                  <a:off x="3014" y="1924"/>
                  <a:ext cx="178" cy="125"/>
                </a:xfrm>
                <a:custGeom>
                  <a:avLst/>
                  <a:gdLst>
                    <a:gd name="T0" fmla="*/ 96 w 178"/>
                    <a:gd name="T1" fmla="*/ 125 h 125"/>
                    <a:gd name="T2" fmla="*/ 106 w 178"/>
                    <a:gd name="T3" fmla="*/ 122 h 125"/>
                    <a:gd name="T4" fmla="*/ 117 w 178"/>
                    <a:gd name="T5" fmla="*/ 122 h 125"/>
                    <a:gd name="T6" fmla="*/ 127 w 178"/>
                    <a:gd name="T7" fmla="*/ 118 h 125"/>
                    <a:gd name="T8" fmla="*/ 137 w 178"/>
                    <a:gd name="T9" fmla="*/ 115 h 125"/>
                    <a:gd name="T10" fmla="*/ 142 w 178"/>
                    <a:gd name="T11" fmla="*/ 111 h 125"/>
                    <a:gd name="T12" fmla="*/ 152 w 178"/>
                    <a:gd name="T13" fmla="*/ 108 h 125"/>
                    <a:gd name="T14" fmla="*/ 157 w 178"/>
                    <a:gd name="T15" fmla="*/ 104 h 125"/>
                    <a:gd name="T16" fmla="*/ 162 w 178"/>
                    <a:gd name="T17" fmla="*/ 101 h 125"/>
                    <a:gd name="T18" fmla="*/ 167 w 178"/>
                    <a:gd name="T19" fmla="*/ 94 h 125"/>
                    <a:gd name="T20" fmla="*/ 172 w 178"/>
                    <a:gd name="T21" fmla="*/ 90 h 125"/>
                    <a:gd name="T22" fmla="*/ 172 w 178"/>
                    <a:gd name="T23" fmla="*/ 84 h 125"/>
                    <a:gd name="T24" fmla="*/ 178 w 178"/>
                    <a:gd name="T25" fmla="*/ 77 h 125"/>
                    <a:gd name="T26" fmla="*/ 178 w 178"/>
                    <a:gd name="T27" fmla="*/ 70 h 125"/>
                    <a:gd name="T28" fmla="*/ 178 w 178"/>
                    <a:gd name="T29" fmla="*/ 63 h 125"/>
                    <a:gd name="T30" fmla="*/ 178 w 178"/>
                    <a:gd name="T31" fmla="*/ 56 h 125"/>
                    <a:gd name="T32" fmla="*/ 178 w 178"/>
                    <a:gd name="T33" fmla="*/ 49 h 125"/>
                    <a:gd name="T34" fmla="*/ 172 w 178"/>
                    <a:gd name="T35" fmla="*/ 42 h 125"/>
                    <a:gd name="T36" fmla="*/ 172 w 178"/>
                    <a:gd name="T37" fmla="*/ 35 h 125"/>
                    <a:gd name="T38" fmla="*/ 167 w 178"/>
                    <a:gd name="T39" fmla="*/ 32 h 125"/>
                    <a:gd name="T40" fmla="*/ 162 w 178"/>
                    <a:gd name="T41" fmla="*/ 25 h 125"/>
                    <a:gd name="T42" fmla="*/ 157 w 178"/>
                    <a:gd name="T43" fmla="*/ 21 h 125"/>
                    <a:gd name="T44" fmla="*/ 147 w 178"/>
                    <a:gd name="T45" fmla="*/ 14 h 125"/>
                    <a:gd name="T46" fmla="*/ 142 w 178"/>
                    <a:gd name="T47" fmla="*/ 11 h 125"/>
                    <a:gd name="T48" fmla="*/ 132 w 178"/>
                    <a:gd name="T49" fmla="*/ 7 h 125"/>
                    <a:gd name="T50" fmla="*/ 122 w 178"/>
                    <a:gd name="T51" fmla="*/ 4 h 125"/>
                    <a:gd name="T52" fmla="*/ 111 w 178"/>
                    <a:gd name="T53" fmla="*/ 4 h 125"/>
                    <a:gd name="T54" fmla="*/ 101 w 178"/>
                    <a:gd name="T55" fmla="*/ 4 h 125"/>
                    <a:gd name="T56" fmla="*/ 91 w 178"/>
                    <a:gd name="T57" fmla="*/ 0 h 125"/>
                    <a:gd name="T58" fmla="*/ 81 w 178"/>
                    <a:gd name="T59" fmla="*/ 0 h 125"/>
                    <a:gd name="T60" fmla="*/ 71 w 178"/>
                    <a:gd name="T61" fmla="*/ 4 h 125"/>
                    <a:gd name="T62" fmla="*/ 61 w 178"/>
                    <a:gd name="T63" fmla="*/ 4 h 125"/>
                    <a:gd name="T64" fmla="*/ 50 w 178"/>
                    <a:gd name="T65" fmla="*/ 7 h 125"/>
                    <a:gd name="T66" fmla="*/ 40 w 178"/>
                    <a:gd name="T67" fmla="*/ 11 h 125"/>
                    <a:gd name="T68" fmla="*/ 30 w 178"/>
                    <a:gd name="T69" fmla="*/ 14 h 125"/>
                    <a:gd name="T70" fmla="*/ 25 w 178"/>
                    <a:gd name="T71" fmla="*/ 18 h 125"/>
                    <a:gd name="T72" fmla="*/ 20 w 178"/>
                    <a:gd name="T73" fmla="*/ 25 h 125"/>
                    <a:gd name="T74" fmla="*/ 15 w 178"/>
                    <a:gd name="T75" fmla="*/ 28 h 125"/>
                    <a:gd name="T76" fmla="*/ 10 w 178"/>
                    <a:gd name="T77" fmla="*/ 35 h 125"/>
                    <a:gd name="T78" fmla="*/ 5 w 178"/>
                    <a:gd name="T79" fmla="*/ 42 h 125"/>
                    <a:gd name="T80" fmla="*/ 0 w 178"/>
                    <a:gd name="T81" fmla="*/ 49 h 125"/>
                    <a:gd name="T82" fmla="*/ 0 w 178"/>
                    <a:gd name="T83" fmla="*/ 56 h 125"/>
                    <a:gd name="T84" fmla="*/ 0 w 178"/>
                    <a:gd name="T85" fmla="*/ 63 h 125"/>
                    <a:gd name="T86" fmla="*/ 0 w 178"/>
                    <a:gd name="T87" fmla="*/ 70 h 125"/>
                    <a:gd name="T88" fmla="*/ 0 w 178"/>
                    <a:gd name="T89" fmla="*/ 77 h 125"/>
                    <a:gd name="T90" fmla="*/ 5 w 178"/>
                    <a:gd name="T91" fmla="*/ 84 h 125"/>
                    <a:gd name="T92" fmla="*/ 10 w 178"/>
                    <a:gd name="T93" fmla="*/ 90 h 125"/>
                    <a:gd name="T94" fmla="*/ 15 w 178"/>
                    <a:gd name="T95" fmla="*/ 97 h 125"/>
                    <a:gd name="T96" fmla="*/ 20 w 178"/>
                    <a:gd name="T97" fmla="*/ 101 h 125"/>
                    <a:gd name="T98" fmla="*/ 30 w 178"/>
                    <a:gd name="T99" fmla="*/ 108 h 125"/>
                    <a:gd name="T100" fmla="*/ 35 w 178"/>
                    <a:gd name="T101" fmla="*/ 111 h 125"/>
                    <a:gd name="T102" fmla="*/ 45 w 178"/>
                    <a:gd name="T103" fmla="*/ 118 h 125"/>
                    <a:gd name="T104" fmla="*/ 56 w 178"/>
                    <a:gd name="T105" fmla="*/ 118 h 125"/>
                    <a:gd name="T106" fmla="*/ 66 w 178"/>
                    <a:gd name="T107" fmla="*/ 122 h 125"/>
                    <a:gd name="T108" fmla="*/ 76 w 178"/>
                    <a:gd name="T109" fmla="*/ 125 h 125"/>
                    <a:gd name="T110" fmla="*/ 86 w 178"/>
                    <a:gd name="T111" fmla="*/ 12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8" h="125">
                      <a:moveTo>
                        <a:pt x="91" y="125"/>
                      </a:moveTo>
                      <a:lnTo>
                        <a:pt x="96" y="125"/>
                      </a:lnTo>
                      <a:lnTo>
                        <a:pt x="101" y="125"/>
                      </a:lnTo>
                      <a:lnTo>
                        <a:pt x="106" y="122"/>
                      </a:lnTo>
                      <a:lnTo>
                        <a:pt x="111" y="122"/>
                      </a:lnTo>
                      <a:lnTo>
                        <a:pt x="117" y="122"/>
                      </a:lnTo>
                      <a:lnTo>
                        <a:pt x="122" y="122"/>
                      </a:lnTo>
                      <a:lnTo>
                        <a:pt x="127" y="118"/>
                      </a:lnTo>
                      <a:lnTo>
                        <a:pt x="132" y="118"/>
                      </a:lnTo>
                      <a:lnTo>
                        <a:pt x="137" y="115"/>
                      </a:lnTo>
                      <a:lnTo>
                        <a:pt x="142" y="115"/>
                      </a:lnTo>
                      <a:lnTo>
                        <a:pt x="142" y="111"/>
                      </a:lnTo>
                      <a:lnTo>
                        <a:pt x="147" y="111"/>
                      </a:lnTo>
                      <a:lnTo>
                        <a:pt x="152" y="108"/>
                      </a:lnTo>
                      <a:lnTo>
                        <a:pt x="152" y="104"/>
                      </a:lnTo>
                      <a:lnTo>
                        <a:pt x="157" y="104"/>
                      </a:lnTo>
                      <a:lnTo>
                        <a:pt x="157" y="101"/>
                      </a:lnTo>
                      <a:lnTo>
                        <a:pt x="162" y="101"/>
                      </a:lnTo>
                      <a:lnTo>
                        <a:pt x="162" y="97"/>
                      </a:lnTo>
                      <a:lnTo>
                        <a:pt x="167" y="94"/>
                      </a:lnTo>
                      <a:lnTo>
                        <a:pt x="167" y="90"/>
                      </a:lnTo>
                      <a:lnTo>
                        <a:pt x="172" y="90"/>
                      </a:lnTo>
                      <a:lnTo>
                        <a:pt x="172" y="87"/>
                      </a:lnTo>
                      <a:lnTo>
                        <a:pt x="172" y="84"/>
                      </a:lnTo>
                      <a:lnTo>
                        <a:pt x="178" y="80"/>
                      </a:lnTo>
                      <a:lnTo>
                        <a:pt x="178" y="77"/>
                      </a:lnTo>
                      <a:lnTo>
                        <a:pt x="178" y="73"/>
                      </a:lnTo>
                      <a:lnTo>
                        <a:pt x="178" y="70"/>
                      </a:lnTo>
                      <a:lnTo>
                        <a:pt x="178" y="66"/>
                      </a:lnTo>
                      <a:lnTo>
                        <a:pt x="178" y="63"/>
                      </a:lnTo>
                      <a:lnTo>
                        <a:pt x="178" y="59"/>
                      </a:lnTo>
                      <a:lnTo>
                        <a:pt x="178" y="56"/>
                      </a:lnTo>
                      <a:lnTo>
                        <a:pt x="178" y="52"/>
                      </a:lnTo>
                      <a:lnTo>
                        <a:pt x="178" y="49"/>
                      </a:lnTo>
                      <a:lnTo>
                        <a:pt x="178" y="45"/>
                      </a:lnTo>
                      <a:lnTo>
                        <a:pt x="172" y="42"/>
                      </a:lnTo>
                      <a:lnTo>
                        <a:pt x="172" y="39"/>
                      </a:lnTo>
                      <a:lnTo>
                        <a:pt x="172" y="35"/>
                      </a:lnTo>
                      <a:lnTo>
                        <a:pt x="167" y="35"/>
                      </a:lnTo>
                      <a:lnTo>
                        <a:pt x="167" y="32"/>
                      </a:lnTo>
                      <a:lnTo>
                        <a:pt x="162" y="28"/>
                      </a:lnTo>
                      <a:lnTo>
                        <a:pt x="162" y="25"/>
                      </a:lnTo>
                      <a:lnTo>
                        <a:pt x="157" y="25"/>
                      </a:lnTo>
                      <a:lnTo>
                        <a:pt x="157" y="21"/>
                      </a:lnTo>
                      <a:lnTo>
                        <a:pt x="152" y="18"/>
                      </a:lnTo>
                      <a:lnTo>
                        <a:pt x="147" y="14"/>
                      </a:lnTo>
                      <a:lnTo>
                        <a:pt x="142" y="14"/>
                      </a:lnTo>
                      <a:lnTo>
                        <a:pt x="142" y="11"/>
                      </a:lnTo>
                      <a:lnTo>
                        <a:pt x="137" y="11"/>
                      </a:lnTo>
                      <a:lnTo>
                        <a:pt x="132" y="7"/>
                      </a:lnTo>
                      <a:lnTo>
                        <a:pt x="127" y="7"/>
                      </a:lnTo>
                      <a:lnTo>
                        <a:pt x="122" y="4"/>
                      </a:lnTo>
                      <a:lnTo>
                        <a:pt x="117" y="4"/>
                      </a:lnTo>
                      <a:lnTo>
                        <a:pt x="111" y="4"/>
                      </a:lnTo>
                      <a:lnTo>
                        <a:pt x="106" y="4"/>
                      </a:lnTo>
                      <a:lnTo>
                        <a:pt x="101" y="4"/>
                      </a:lnTo>
                      <a:lnTo>
                        <a:pt x="96" y="0"/>
                      </a:lnTo>
                      <a:lnTo>
                        <a:pt x="91" y="0"/>
                      </a:lnTo>
                      <a:lnTo>
                        <a:pt x="86" y="0"/>
                      </a:lnTo>
                      <a:lnTo>
                        <a:pt x="81" y="0"/>
                      </a:lnTo>
                      <a:lnTo>
                        <a:pt x="76" y="4"/>
                      </a:lnTo>
                      <a:lnTo>
                        <a:pt x="71" y="4"/>
                      </a:lnTo>
                      <a:lnTo>
                        <a:pt x="66" y="4"/>
                      </a:lnTo>
                      <a:lnTo>
                        <a:pt x="61" y="4"/>
                      </a:lnTo>
                      <a:lnTo>
                        <a:pt x="56" y="7"/>
                      </a:lnTo>
                      <a:lnTo>
                        <a:pt x="50" y="7"/>
                      </a:lnTo>
                      <a:lnTo>
                        <a:pt x="45" y="7"/>
                      </a:lnTo>
                      <a:lnTo>
                        <a:pt x="40" y="11"/>
                      </a:lnTo>
                      <a:lnTo>
                        <a:pt x="35" y="14"/>
                      </a:lnTo>
                      <a:lnTo>
                        <a:pt x="30" y="14"/>
                      </a:lnTo>
                      <a:lnTo>
                        <a:pt x="30" y="18"/>
                      </a:lnTo>
                      <a:lnTo>
                        <a:pt x="25" y="18"/>
                      </a:lnTo>
                      <a:lnTo>
                        <a:pt x="25" y="21"/>
                      </a:lnTo>
                      <a:lnTo>
                        <a:pt x="20" y="25"/>
                      </a:lnTo>
                      <a:lnTo>
                        <a:pt x="15" y="25"/>
                      </a:lnTo>
                      <a:lnTo>
                        <a:pt x="15" y="28"/>
                      </a:lnTo>
                      <a:lnTo>
                        <a:pt x="10" y="32"/>
                      </a:lnTo>
                      <a:lnTo>
                        <a:pt x="10" y="35"/>
                      </a:lnTo>
                      <a:lnTo>
                        <a:pt x="5" y="39"/>
                      </a:lnTo>
                      <a:lnTo>
                        <a:pt x="5" y="42"/>
                      </a:lnTo>
                      <a:lnTo>
                        <a:pt x="5" y="45"/>
                      </a:lnTo>
                      <a:lnTo>
                        <a:pt x="0" y="49"/>
                      </a:lnTo>
                      <a:lnTo>
                        <a:pt x="0" y="52"/>
                      </a:lnTo>
                      <a:lnTo>
                        <a:pt x="0" y="56"/>
                      </a:lnTo>
                      <a:lnTo>
                        <a:pt x="0" y="59"/>
                      </a:lnTo>
                      <a:lnTo>
                        <a:pt x="0" y="63"/>
                      </a:lnTo>
                      <a:lnTo>
                        <a:pt x="0" y="66"/>
                      </a:lnTo>
                      <a:lnTo>
                        <a:pt x="0" y="70"/>
                      </a:lnTo>
                      <a:lnTo>
                        <a:pt x="0" y="73"/>
                      </a:lnTo>
                      <a:lnTo>
                        <a:pt x="0" y="77"/>
                      </a:lnTo>
                      <a:lnTo>
                        <a:pt x="5" y="80"/>
                      </a:lnTo>
                      <a:lnTo>
                        <a:pt x="5" y="84"/>
                      </a:lnTo>
                      <a:lnTo>
                        <a:pt x="5" y="87"/>
                      </a:lnTo>
                      <a:lnTo>
                        <a:pt x="10" y="90"/>
                      </a:lnTo>
                      <a:lnTo>
                        <a:pt x="10" y="94"/>
                      </a:lnTo>
                      <a:lnTo>
                        <a:pt x="15" y="97"/>
                      </a:lnTo>
                      <a:lnTo>
                        <a:pt x="15" y="101"/>
                      </a:lnTo>
                      <a:lnTo>
                        <a:pt x="20" y="101"/>
                      </a:lnTo>
                      <a:lnTo>
                        <a:pt x="25" y="104"/>
                      </a:lnTo>
                      <a:lnTo>
                        <a:pt x="30" y="108"/>
                      </a:lnTo>
                      <a:lnTo>
                        <a:pt x="30" y="111"/>
                      </a:lnTo>
                      <a:lnTo>
                        <a:pt x="35" y="111"/>
                      </a:lnTo>
                      <a:lnTo>
                        <a:pt x="40" y="115"/>
                      </a:lnTo>
                      <a:lnTo>
                        <a:pt x="45" y="118"/>
                      </a:lnTo>
                      <a:lnTo>
                        <a:pt x="50" y="118"/>
                      </a:lnTo>
                      <a:lnTo>
                        <a:pt x="56" y="118"/>
                      </a:lnTo>
                      <a:lnTo>
                        <a:pt x="61" y="122"/>
                      </a:lnTo>
                      <a:lnTo>
                        <a:pt x="66" y="122"/>
                      </a:lnTo>
                      <a:lnTo>
                        <a:pt x="71" y="122"/>
                      </a:lnTo>
                      <a:lnTo>
                        <a:pt x="76" y="125"/>
                      </a:lnTo>
                      <a:lnTo>
                        <a:pt x="81" y="125"/>
                      </a:lnTo>
                      <a:lnTo>
                        <a:pt x="86" y="125"/>
                      </a:lnTo>
                      <a:lnTo>
                        <a:pt x="9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1">
                  <a:extLst>
                    <a:ext uri="{FF2B5EF4-FFF2-40B4-BE49-F238E27FC236}">
                      <a16:creationId xmlns:a16="http://schemas.microsoft.com/office/drawing/2014/main" id="{B2B971CF-6E68-6C46-8B68-1BB15742D3D4}"/>
                    </a:ext>
                  </a:extLst>
                </p:cNvPr>
                <p:cNvSpPr>
                  <a:spLocks/>
                </p:cNvSpPr>
                <p:nvPr/>
              </p:nvSpPr>
              <p:spPr bwMode="auto">
                <a:xfrm>
                  <a:off x="1844" y="1547"/>
                  <a:ext cx="687" cy="201"/>
                </a:xfrm>
                <a:custGeom>
                  <a:avLst/>
                  <a:gdLst>
                    <a:gd name="T0" fmla="*/ 687 w 687"/>
                    <a:gd name="T1" fmla="*/ 173 h 201"/>
                    <a:gd name="T2" fmla="*/ 682 w 687"/>
                    <a:gd name="T3" fmla="*/ 159 h 201"/>
                    <a:gd name="T4" fmla="*/ 677 w 687"/>
                    <a:gd name="T5" fmla="*/ 142 h 201"/>
                    <a:gd name="T6" fmla="*/ 666 w 687"/>
                    <a:gd name="T7" fmla="*/ 128 h 201"/>
                    <a:gd name="T8" fmla="*/ 656 w 687"/>
                    <a:gd name="T9" fmla="*/ 114 h 201"/>
                    <a:gd name="T10" fmla="*/ 646 w 687"/>
                    <a:gd name="T11" fmla="*/ 100 h 201"/>
                    <a:gd name="T12" fmla="*/ 631 w 687"/>
                    <a:gd name="T13" fmla="*/ 87 h 201"/>
                    <a:gd name="T14" fmla="*/ 616 w 687"/>
                    <a:gd name="T15" fmla="*/ 73 h 201"/>
                    <a:gd name="T16" fmla="*/ 590 w 687"/>
                    <a:gd name="T17" fmla="*/ 59 h 201"/>
                    <a:gd name="T18" fmla="*/ 565 w 687"/>
                    <a:gd name="T19" fmla="*/ 45 h 201"/>
                    <a:gd name="T20" fmla="*/ 534 w 687"/>
                    <a:gd name="T21" fmla="*/ 31 h 201"/>
                    <a:gd name="T22" fmla="*/ 504 w 687"/>
                    <a:gd name="T23" fmla="*/ 21 h 201"/>
                    <a:gd name="T24" fmla="*/ 468 w 687"/>
                    <a:gd name="T25" fmla="*/ 14 h 201"/>
                    <a:gd name="T26" fmla="*/ 433 w 687"/>
                    <a:gd name="T27" fmla="*/ 7 h 201"/>
                    <a:gd name="T28" fmla="*/ 392 w 687"/>
                    <a:gd name="T29" fmla="*/ 4 h 201"/>
                    <a:gd name="T30" fmla="*/ 351 w 687"/>
                    <a:gd name="T31" fmla="*/ 0 h 201"/>
                    <a:gd name="T32" fmla="*/ 290 w 687"/>
                    <a:gd name="T33" fmla="*/ 4 h 201"/>
                    <a:gd name="T34" fmla="*/ 229 w 687"/>
                    <a:gd name="T35" fmla="*/ 10 h 201"/>
                    <a:gd name="T36" fmla="*/ 168 w 687"/>
                    <a:gd name="T37" fmla="*/ 28 h 201"/>
                    <a:gd name="T38" fmla="*/ 112 w 687"/>
                    <a:gd name="T39" fmla="*/ 49 h 201"/>
                    <a:gd name="T40" fmla="*/ 72 w 687"/>
                    <a:gd name="T41" fmla="*/ 76 h 201"/>
                    <a:gd name="T42" fmla="*/ 36 w 687"/>
                    <a:gd name="T43" fmla="*/ 104 h 201"/>
                    <a:gd name="T44" fmla="*/ 11 w 687"/>
                    <a:gd name="T45" fmla="*/ 139 h 201"/>
                    <a:gd name="T46" fmla="*/ 0 w 687"/>
                    <a:gd name="T47" fmla="*/ 177 h 201"/>
                    <a:gd name="T48" fmla="*/ 6 w 687"/>
                    <a:gd name="T49" fmla="*/ 191 h 201"/>
                    <a:gd name="T50" fmla="*/ 11 w 687"/>
                    <a:gd name="T51" fmla="*/ 201 h 201"/>
                    <a:gd name="T52" fmla="*/ 31 w 687"/>
                    <a:gd name="T53" fmla="*/ 201 h 201"/>
                    <a:gd name="T54" fmla="*/ 46 w 687"/>
                    <a:gd name="T55" fmla="*/ 197 h 201"/>
                    <a:gd name="T56" fmla="*/ 56 w 687"/>
                    <a:gd name="T57" fmla="*/ 187 h 201"/>
                    <a:gd name="T58" fmla="*/ 56 w 687"/>
                    <a:gd name="T59" fmla="*/ 173 h 201"/>
                    <a:gd name="T60" fmla="*/ 61 w 687"/>
                    <a:gd name="T61" fmla="*/ 163 h 201"/>
                    <a:gd name="T62" fmla="*/ 61 w 687"/>
                    <a:gd name="T63" fmla="*/ 149 h 201"/>
                    <a:gd name="T64" fmla="*/ 72 w 687"/>
                    <a:gd name="T65" fmla="*/ 135 h 201"/>
                    <a:gd name="T66" fmla="*/ 82 w 687"/>
                    <a:gd name="T67" fmla="*/ 121 h 201"/>
                    <a:gd name="T68" fmla="*/ 97 w 687"/>
                    <a:gd name="T69" fmla="*/ 107 h 201"/>
                    <a:gd name="T70" fmla="*/ 112 w 687"/>
                    <a:gd name="T71" fmla="*/ 97 h 201"/>
                    <a:gd name="T72" fmla="*/ 138 w 687"/>
                    <a:gd name="T73" fmla="*/ 83 h 201"/>
                    <a:gd name="T74" fmla="*/ 163 w 687"/>
                    <a:gd name="T75" fmla="*/ 69 h 201"/>
                    <a:gd name="T76" fmla="*/ 189 w 687"/>
                    <a:gd name="T77" fmla="*/ 59 h 201"/>
                    <a:gd name="T78" fmla="*/ 214 w 687"/>
                    <a:gd name="T79" fmla="*/ 52 h 201"/>
                    <a:gd name="T80" fmla="*/ 244 w 687"/>
                    <a:gd name="T81" fmla="*/ 45 h 201"/>
                    <a:gd name="T82" fmla="*/ 280 w 687"/>
                    <a:gd name="T83" fmla="*/ 42 h 201"/>
                    <a:gd name="T84" fmla="*/ 311 w 687"/>
                    <a:gd name="T85" fmla="*/ 38 h 201"/>
                    <a:gd name="T86" fmla="*/ 346 w 687"/>
                    <a:gd name="T87" fmla="*/ 38 h 201"/>
                    <a:gd name="T88" fmla="*/ 377 w 687"/>
                    <a:gd name="T89" fmla="*/ 38 h 201"/>
                    <a:gd name="T90" fmla="*/ 412 w 687"/>
                    <a:gd name="T91" fmla="*/ 42 h 201"/>
                    <a:gd name="T92" fmla="*/ 443 w 687"/>
                    <a:gd name="T93" fmla="*/ 45 h 201"/>
                    <a:gd name="T94" fmla="*/ 473 w 687"/>
                    <a:gd name="T95" fmla="*/ 52 h 201"/>
                    <a:gd name="T96" fmla="*/ 504 w 687"/>
                    <a:gd name="T97" fmla="*/ 59 h 201"/>
                    <a:gd name="T98" fmla="*/ 529 w 687"/>
                    <a:gd name="T99" fmla="*/ 69 h 201"/>
                    <a:gd name="T100" fmla="*/ 555 w 687"/>
                    <a:gd name="T101" fmla="*/ 83 h 201"/>
                    <a:gd name="T102" fmla="*/ 575 w 687"/>
                    <a:gd name="T103" fmla="*/ 97 h 201"/>
                    <a:gd name="T104" fmla="*/ 590 w 687"/>
                    <a:gd name="T105" fmla="*/ 107 h 201"/>
                    <a:gd name="T106" fmla="*/ 605 w 687"/>
                    <a:gd name="T107" fmla="*/ 121 h 201"/>
                    <a:gd name="T108" fmla="*/ 616 w 687"/>
                    <a:gd name="T109" fmla="*/ 135 h 201"/>
                    <a:gd name="T110" fmla="*/ 626 w 687"/>
                    <a:gd name="T111" fmla="*/ 149 h 201"/>
                    <a:gd name="T112" fmla="*/ 631 w 687"/>
                    <a:gd name="T113" fmla="*/ 163 h 201"/>
                    <a:gd name="T114" fmla="*/ 631 w 687"/>
                    <a:gd name="T115" fmla="*/ 177 h 201"/>
                    <a:gd name="T116" fmla="*/ 631 w 687"/>
                    <a:gd name="T117" fmla="*/ 191 h 201"/>
                    <a:gd name="T118" fmla="*/ 641 w 687"/>
                    <a:gd name="T119" fmla="*/ 197 h 201"/>
                    <a:gd name="T120" fmla="*/ 656 w 687"/>
                    <a:gd name="T121" fmla="*/ 201 h 201"/>
                    <a:gd name="T122" fmla="*/ 677 w 687"/>
                    <a:gd name="T123" fmla="*/ 201 h 201"/>
                    <a:gd name="T124" fmla="*/ 682 w 687"/>
                    <a:gd name="T125" fmla="*/ 191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7" h="201">
                      <a:moveTo>
                        <a:pt x="687" y="184"/>
                      </a:moveTo>
                      <a:lnTo>
                        <a:pt x="687" y="180"/>
                      </a:lnTo>
                      <a:lnTo>
                        <a:pt x="687" y="177"/>
                      </a:lnTo>
                      <a:lnTo>
                        <a:pt x="687" y="173"/>
                      </a:lnTo>
                      <a:lnTo>
                        <a:pt x="687" y="170"/>
                      </a:lnTo>
                      <a:lnTo>
                        <a:pt x="682" y="166"/>
                      </a:lnTo>
                      <a:lnTo>
                        <a:pt x="682" y="163"/>
                      </a:lnTo>
                      <a:lnTo>
                        <a:pt x="682" y="159"/>
                      </a:lnTo>
                      <a:lnTo>
                        <a:pt x="682" y="156"/>
                      </a:lnTo>
                      <a:lnTo>
                        <a:pt x="682" y="149"/>
                      </a:lnTo>
                      <a:lnTo>
                        <a:pt x="677" y="146"/>
                      </a:lnTo>
                      <a:lnTo>
                        <a:pt x="677" y="142"/>
                      </a:lnTo>
                      <a:lnTo>
                        <a:pt x="677" y="139"/>
                      </a:lnTo>
                      <a:lnTo>
                        <a:pt x="671" y="135"/>
                      </a:lnTo>
                      <a:lnTo>
                        <a:pt x="671" y="132"/>
                      </a:lnTo>
                      <a:lnTo>
                        <a:pt x="666" y="128"/>
                      </a:lnTo>
                      <a:lnTo>
                        <a:pt x="666" y="125"/>
                      </a:lnTo>
                      <a:lnTo>
                        <a:pt x="661" y="121"/>
                      </a:lnTo>
                      <a:lnTo>
                        <a:pt x="661" y="118"/>
                      </a:lnTo>
                      <a:lnTo>
                        <a:pt x="656" y="114"/>
                      </a:lnTo>
                      <a:lnTo>
                        <a:pt x="656" y="111"/>
                      </a:lnTo>
                      <a:lnTo>
                        <a:pt x="651" y="107"/>
                      </a:lnTo>
                      <a:lnTo>
                        <a:pt x="651" y="104"/>
                      </a:lnTo>
                      <a:lnTo>
                        <a:pt x="646" y="100"/>
                      </a:lnTo>
                      <a:lnTo>
                        <a:pt x="641" y="97"/>
                      </a:lnTo>
                      <a:lnTo>
                        <a:pt x="641" y="94"/>
                      </a:lnTo>
                      <a:lnTo>
                        <a:pt x="636" y="90"/>
                      </a:lnTo>
                      <a:lnTo>
                        <a:pt x="631" y="87"/>
                      </a:lnTo>
                      <a:lnTo>
                        <a:pt x="626" y="83"/>
                      </a:lnTo>
                      <a:lnTo>
                        <a:pt x="626" y="80"/>
                      </a:lnTo>
                      <a:lnTo>
                        <a:pt x="621" y="76"/>
                      </a:lnTo>
                      <a:lnTo>
                        <a:pt x="616" y="73"/>
                      </a:lnTo>
                      <a:lnTo>
                        <a:pt x="610" y="69"/>
                      </a:lnTo>
                      <a:lnTo>
                        <a:pt x="605" y="66"/>
                      </a:lnTo>
                      <a:lnTo>
                        <a:pt x="600" y="62"/>
                      </a:lnTo>
                      <a:lnTo>
                        <a:pt x="590" y="59"/>
                      </a:lnTo>
                      <a:lnTo>
                        <a:pt x="585" y="55"/>
                      </a:lnTo>
                      <a:lnTo>
                        <a:pt x="580" y="52"/>
                      </a:lnTo>
                      <a:lnTo>
                        <a:pt x="570" y="49"/>
                      </a:lnTo>
                      <a:lnTo>
                        <a:pt x="565" y="45"/>
                      </a:lnTo>
                      <a:lnTo>
                        <a:pt x="555" y="42"/>
                      </a:lnTo>
                      <a:lnTo>
                        <a:pt x="549" y="38"/>
                      </a:lnTo>
                      <a:lnTo>
                        <a:pt x="539" y="35"/>
                      </a:lnTo>
                      <a:lnTo>
                        <a:pt x="534" y="31"/>
                      </a:lnTo>
                      <a:lnTo>
                        <a:pt x="524" y="28"/>
                      </a:lnTo>
                      <a:lnTo>
                        <a:pt x="519" y="28"/>
                      </a:lnTo>
                      <a:lnTo>
                        <a:pt x="509" y="24"/>
                      </a:lnTo>
                      <a:lnTo>
                        <a:pt x="504" y="21"/>
                      </a:lnTo>
                      <a:lnTo>
                        <a:pt x="494" y="17"/>
                      </a:lnTo>
                      <a:lnTo>
                        <a:pt x="483" y="17"/>
                      </a:lnTo>
                      <a:lnTo>
                        <a:pt x="473" y="14"/>
                      </a:lnTo>
                      <a:lnTo>
                        <a:pt x="468" y="14"/>
                      </a:lnTo>
                      <a:lnTo>
                        <a:pt x="458" y="10"/>
                      </a:lnTo>
                      <a:lnTo>
                        <a:pt x="448" y="10"/>
                      </a:lnTo>
                      <a:lnTo>
                        <a:pt x="438" y="7"/>
                      </a:lnTo>
                      <a:lnTo>
                        <a:pt x="433" y="7"/>
                      </a:lnTo>
                      <a:lnTo>
                        <a:pt x="422" y="4"/>
                      </a:lnTo>
                      <a:lnTo>
                        <a:pt x="412" y="4"/>
                      </a:lnTo>
                      <a:lnTo>
                        <a:pt x="402" y="4"/>
                      </a:lnTo>
                      <a:lnTo>
                        <a:pt x="392" y="4"/>
                      </a:lnTo>
                      <a:lnTo>
                        <a:pt x="382" y="0"/>
                      </a:lnTo>
                      <a:lnTo>
                        <a:pt x="372" y="0"/>
                      </a:lnTo>
                      <a:lnTo>
                        <a:pt x="361" y="0"/>
                      </a:lnTo>
                      <a:lnTo>
                        <a:pt x="351" y="0"/>
                      </a:lnTo>
                      <a:lnTo>
                        <a:pt x="346" y="0"/>
                      </a:lnTo>
                      <a:lnTo>
                        <a:pt x="326" y="0"/>
                      </a:lnTo>
                      <a:lnTo>
                        <a:pt x="311" y="0"/>
                      </a:lnTo>
                      <a:lnTo>
                        <a:pt x="290" y="4"/>
                      </a:lnTo>
                      <a:lnTo>
                        <a:pt x="275" y="4"/>
                      </a:lnTo>
                      <a:lnTo>
                        <a:pt x="260" y="7"/>
                      </a:lnTo>
                      <a:lnTo>
                        <a:pt x="244" y="7"/>
                      </a:lnTo>
                      <a:lnTo>
                        <a:pt x="229" y="10"/>
                      </a:lnTo>
                      <a:lnTo>
                        <a:pt x="209" y="14"/>
                      </a:lnTo>
                      <a:lnTo>
                        <a:pt x="199" y="17"/>
                      </a:lnTo>
                      <a:lnTo>
                        <a:pt x="183" y="24"/>
                      </a:lnTo>
                      <a:lnTo>
                        <a:pt x="168" y="28"/>
                      </a:lnTo>
                      <a:lnTo>
                        <a:pt x="153" y="31"/>
                      </a:lnTo>
                      <a:lnTo>
                        <a:pt x="138" y="38"/>
                      </a:lnTo>
                      <a:lnTo>
                        <a:pt x="128" y="42"/>
                      </a:lnTo>
                      <a:lnTo>
                        <a:pt x="112" y="49"/>
                      </a:lnTo>
                      <a:lnTo>
                        <a:pt x="102" y="55"/>
                      </a:lnTo>
                      <a:lnTo>
                        <a:pt x="92" y="62"/>
                      </a:lnTo>
                      <a:lnTo>
                        <a:pt x="82" y="69"/>
                      </a:lnTo>
                      <a:lnTo>
                        <a:pt x="72" y="76"/>
                      </a:lnTo>
                      <a:lnTo>
                        <a:pt x="61" y="83"/>
                      </a:lnTo>
                      <a:lnTo>
                        <a:pt x="51" y="90"/>
                      </a:lnTo>
                      <a:lnTo>
                        <a:pt x="41" y="97"/>
                      </a:lnTo>
                      <a:lnTo>
                        <a:pt x="36" y="104"/>
                      </a:lnTo>
                      <a:lnTo>
                        <a:pt x="31" y="114"/>
                      </a:lnTo>
                      <a:lnTo>
                        <a:pt x="21" y="121"/>
                      </a:lnTo>
                      <a:lnTo>
                        <a:pt x="16" y="132"/>
                      </a:lnTo>
                      <a:lnTo>
                        <a:pt x="11" y="139"/>
                      </a:lnTo>
                      <a:lnTo>
                        <a:pt x="11" y="149"/>
                      </a:lnTo>
                      <a:lnTo>
                        <a:pt x="6" y="156"/>
                      </a:lnTo>
                      <a:lnTo>
                        <a:pt x="6" y="166"/>
                      </a:lnTo>
                      <a:lnTo>
                        <a:pt x="0" y="177"/>
                      </a:lnTo>
                      <a:lnTo>
                        <a:pt x="0" y="184"/>
                      </a:lnTo>
                      <a:lnTo>
                        <a:pt x="0" y="187"/>
                      </a:lnTo>
                      <a:lnTo>
                        <a:pt x="0" y="191"/>
                      </a:lnTo>
                      <a:lnTo>
                        <a:pt x="6" y="191"/>
                      </a:lnTo>
                      <a:lnTo>
                        <a:pt x="6" y="194"/>
                      </a:lnTo>
                      <a:lnTo>
                        <a:pt x="6" y="197"/>
                      </a:lnTo>
                      <a:lnTo>
                        <a:pt x="11" y="197"/>
                      </a:lnTo>
                      <a:lnTo>
                        <a:pt x="11" y="201"/>
                      </a:lnTo>
                      <a:lnTo>
                        <a:pt x="16" y="201"/>
                      </a:lnTo>
                      <a:lnTo>
                        <a:pt x="21" y="201"/>
                      </a:lnTo>
                      <a:lnTo>
                        <a:pt x="26" y="201"/>
                      </a:lnTo>
                      <a:lnTo>
                        <a:pt x="31" y="201"/>
                      </a:lnTo>
                      <a:lnTo>
                        <a:pt x="36" y="201"/>
                      </a:lnTo>
                      <a:lnTo>
                        <a:pt x="41" y="201"/>
                      </a:lnTo>
                      <a:lnTo>
                        <a:pt x="46" y="201"/>
                      </a:lnTo>
                      <a:lnTo>
                        <a:pt x="46" y="197"/>
                      </a:lnTo>
                      <a:lnTo>
                        <a:pt x="51" y="197"/>
                      </a:lnTo>
                      <a:lnTo>
                        <a:pt x="51" y="194"/>
                      </a:lnTo>
                      <a:lnTo>
                        <a:pt x="56" y="191"/>
                      </a:lnTo>
                      <a:lnTo>
                        <a:pt x="56" y="187"/>
                      </a:lnTo>
                      <a:lnTo>
                        <a:pt x="56" y="184"/>
                      </a:lnTo>
                      <a:lnTo>
                        <a:pt x="56" y="180"/>
                      </a:lnTo>
                      <a:lnTo>
                        <a:pt x="56" y="177"/>
                      </a:lnTo>
                      <a:lnTo>
                        <a:pt x="56" y="173"/>
                      </a:lnTo>
                      <a:lnTo>
                        <a:pt x="56" y="170"/>
                      </a:lnTo>
                      <a:lnTo>
                        <a:pt x="56" y="166"/>
                      </a:lnTo>
                      <a:lnTo>
                        <a:pt x="56" y="163"/>
                      </a:lnTo>
                      <a:lnTo>
                        <a:pt x="61" y="163"/>
                      </a:lnTo>
                      <a:lnTo>
                        <a:pt x="61" y="159"/>
                      </a:lnTo>
                      <a:lnTo>
                        <a:pt x="61" y="156"/>
                      </a:lnTo>
                      <a:lnTo>
                        <a:pt x="61" y="152"/>
                      </a:lnTo>
                      <a:lnTo>
                        <a:pt x="61" y="149"/>
                      </a:lnTo>
                      <a:lnTo>
                        <a:pt x="67" y="146"/>
                      </a:lnTo>
                      <a:lnTo>
                        <a:pt x="67" y="142"/>
                      </a:lnTo>
                      <a:lnTo>
                        <a:pt x="72" y="139"/>
                      </a:lnTo>
                      <a:lnTo>
                        <a:pt x="72" y="135"/>
                      </a:lnTo>
                      <a:lnTo>
                        <a:pt x="72" y="132"/>
                      </a:lnTo>
                      <a:lnTo>
                        <a:pt x="77" y="128"/>
                      </a:lnTo>
                      <a:lnTo>
                        <a:pt x="82" y="125"/>
                      </a:lnTo>
                      <a:lnTo>
                        <a:pt x="82" y="121"/>
                      </a:lnTo>
                      <a:lnTo>
                        <a:pt x="87" y="118"/>
                      </a:lnTo>
                      <a:lnTo>
                        <a:pt x="92" y="114"/>
                      </a:lnTo>
                      <a:lnTo>
                        <a:pt x="92" y="111"/>
                      </a:lnTo>
                      <a:lnTo>
                        <a:pt x="97" y="107"/>
                      </a:lnTo>
                      <a:lnTo>
                        <a:pt x="102" y="107"/>
                      </a:lnTo>
                      <a:lnTo>
                        <a:pt x="102" y="104"/>
                      </a:lnTo>
                      <a:lnTo>
                        <a:pt x="107" y="100"/>
                      </a:lnTo>
                      <a:lnTo>
                        <a:pt x="112" y="97"/>
                      </a:lnTo>
                      <a:lnTo>
                        <a:pt x="117" y="94"/>
                      </a:lnTo>
                      <a:lnTo>
                        <a:pt x="122" y="90"/>
                      </a:lnTo>
                      <a:lnTo>
                        <a:pt x="128" y="87"/>
                      </a:lnTo>
                      <a:lnTo>
                        <a:pt x="138" y="83"/>
                      </a:lnTo>
                      <a:lnTo>
                        <a:pt x="143" y="80"/>
                      </a:lnTo>
                      <a:lnTo>
                        <a:pt x="148" y="76"/>
                      </a:lnTo>
                      <a:lnTo>
                        <a:pt x="153" y="73"/>
                      </a:lnTo>
                      <a:lnTo>
                        <a:pt x="163" y="69"/>
                      </a:lnTo>
                      <a:lnTo>
                        <a:pt x="168" y="69"/>
                      </a:lnTo>
                      <a:lnTo>
                        <a:pt x="173" y="66"/>
                      </a:lnTo>
                      <a:lnTo>
                        <a:pt x="178" y="62"/>
                      </a:lnTo>
                      <a:lnTo>
                        <a:pt x="189" y="59"/>
                      </a:lnTo>
                      <a:lnTo>
                        <a:pt x="194" y="59"/>
                      </a:lnTo>
                      <a:lnTo>
                        <a:pt x="204" y="55"/>
                      </a:lnTo>
                      <a:lnTo>
                        <a:pt x="209" y="55"/>
                      </a:lnTo>
                      <a:lnTo>
                        <a:pt x="214" y="52"/>
                      </a:lnTo>
                      <a:lnTo>
                        <a:pt x="224" y="52"/>
                      </a:lnTo>
                      <a:lnTo>
                        <a:pt x="229" y="49"/>
                      </a:lnTo>
                      <a:lnTo>
                        <a:pt x="239" y="49"/>
                      </a:lnTo>
                      <a:lnTo>
                        <a:pt x="244" y="45"/>
                      </a:lnTo>
                      <a:lnTo>
                        <a:pt x="255" y="45"/>
                      </a:lnTo>
                      <a:lnTo>
                        <a:pt x="260" y="42"/>
                      </a:lnTo>
                      <a:lnTo>
                        <a:pt x="270" y="42"/>
                      </a:lnTo>
                      <a:lnTo>
                        <a:pt x="280" y="42"/>
                      </a:lnTo>
                      <a:lnTo>
                        <a:pt x="285" y="38"/>
                      </a:lnTo>
                      <a:lnTo>
                        <a:pt x="295" y="38"/>
                      </a:lnTo>
                      <a:lnTo>
                        <a:pt x="300" y="38"/>
                      </a:lnTo>
                      <a:lnTo>
                        <a:pt x="311" y="38"/>
                      </a:lnTo>
                      <a:lnTo>
                        <a:pt x="321" y="38"/>
                      </a:lnTo>
                      <a:lnTo>
                        <a:pt x="326" y="38"/>
                      </a:lnTo>
                      <a:lnTo>
                        <a:pt x="336" y="38"/>
                      </a:lnTo>
                      <a:lnTo>
                        <a:pt x="346" y="38"/>
                      </a:lnTo>
                      <a:lnTo>
                        <a:pt x="351" y="38"/>
                      </a:lnTo>
                      <a:lnTo>
                        <a:pt x="361" y="38"/>
                      </a:lnTo>
                      <a:lnTo>
                        <a:pt x="372" y="38"/>
                      </a:lnTo>
                      <a:lnTo>
                        <a:pt x="377" y="38"/>
                      </a:lnTo>
                      <a:lnTo>
                        <a:pt x="387" y="38"/>
                      </a:lnTo>
                      <a:lnTo>
                        <a:pt x="397" y="38"/>
                      </a:lnTo>
                      <a:lnTo>
                        <a:pt x="402" y="38"/>
                      </a:lnTo>
                      <a:lnTo>
                        <a:pt x="412" y="42"/>
                      </a:lnTo>
                      <a:lnTo>
                        <a:pt x="417" y="42"/>
                      </a:lnTo>
                      <a:lnTo>
                        <a:pt x="427" y="42"/>
                      </a:lnTo>
                      <a:lnTo>
                        <a:pt x="433" y="45"/>
                      </a:lnTo>
                      <a:lnTo>
                        <a:pt x="443" y="45"/>
                      </a:lnTo>
                      <a:lnTo>
                        <a:pt x="448" y="49"/>
                      </a:lnTo>
                      <a:lnTo>
                        <a:pt x="458" y="49"/>
                      </a:lnTo>
                      <a:lnTo>
                        <a:pt x="463" y="52"/>
                      </a:lnTo>
                      <a:lnTo>
                        <a:pt x="473" y="52"/>
                      </a:lnTo>
                      <a:lnTo>
                        <a:pt x="478" y="55"/>
                      </a:lnTo>
                      <a:lnTo>
                        <a:pt x="488" y="55"/>
                      </a:lnTo>
                      <a:lnTo>
                        <a:pt x="494" y="59"/>
                      </a:lnTo>
                      <a:lnTo>
                        <a:pt x="504" y="59"/>
                      </a:lnTo>
                      <a:lnTo>
                        <a:pt x="509" y="62"/>
                      </a:lnTo>
                      <a:lnTo>
                        <a:pt x="514" y="66"/>
                      </a:lnTo>
                      <a:lnTo>
                        <a:pt x="524" y="69"/>
                      </a:lnTo>
                      <a:lnTo>
                        <a:pt x="529" y="69"/>
                      </a:lnTo>
                      <a:lnTo>
                        <a:pt x="534" y="73"/>
                      </a:lnTo>
                      <a:lnTo>
                        <a:pt x="539" y="76"/>
                      </a:lnTo>
                      <a:lnTo>
                        <a:pt x="544" y="80"/>
                      </a:lnTo>
                      <a:lnTo>
                        <a:pt x="555" y="83"/>
                      </a:lnTo>
                      <a:lnTo>
                        <a:pt x="560" y="87"/>
                      </a:lnTo>
                      <a:lnTo>
                        <a:pt x="565" y="90"/>
                      </a:lnTo>
                      <a:lnTo>
                        <a:pt x="570" y="94"/>
                      </a:lnTo>
                      <a:lnTo>
                        <a:pt x="575" y="97"/>
                      </a:lnTo>
                      <a:lnTo>
                        <a:pt x="580" y="97"/>
                      </a:lnTo>
                      <a:lnTo>
                        <a:pt x="580" y="100"/>
                      </a:lnTo>
                      <a:lnTo>
                        <a:pt x="585" y="104"/>
                      </a:lnTo>
                      <a:lnTo>
                        <a:pt x="590" y="107"/>
                      </a:lnTo>
                      <a:lnTo>
                        <a:pt x="595" y="111"/>
                      </a:lnTo>
                      <a:lnTo>
                        <a:pt x="595" y="114"/>
                      </a:lnTo>
                      <a:lnTo>
                        <a:pt x="600" y="118"/>
                      </a:lnTo>
                      <a:lnTo>
                        <a:pt x="605" y="121"/>
                      </a:lnTo>
                      <a:lnTo>
                        <a:pt x="605" y="125"/>
                      </a:lnTo>
                      <a:lnTo>
                        <a:pt x="610" y="128"/>
                      </a:lnTo>
                      <a:lnTo>
                        <a:pt x="616" y="132"/>
                      </a:lnTo>
                      <a:lnTo>
                        <a:pt x="616" y="135"/>
                      </a:lnTo>
                      <a:lnTo>
                        <a:pt x="616" y="139"/>
                      </a:lnTo>
                      <a:lnTo>
                        <a:pt x="621" y="142"/>
                      </a:lnTo>
                      <a:lnTo>
                        <a:pt x="621" y="146"/>
                      </a:lnTo>
                      <a:lnTo>
                        <a:pt x="626" y="149"/>
                      </a:lnTo>
                      <a:lnTo>
                        <a:pt x="626" y="152"/>
                      </a:lnTo>
                      <a:lnTo>
                        <a:pt x="626" y="156"/>
                      </a:lnTo>
                      <a:lnTo>
                        <a:pt x="626" y="159"/>
                      </a:lnTo>
                      <a:lnTo>
                        <a:pt x="631" y="163"/>
                      </a:lnTo>
                      <a:lnTo>
                        <a:pt x="631" y="166"/>
                      </a:lnTo>
                      <a:lnTo>
                        <a:pt x="631" y="170"/>
                      </a:lnTo>
                      <a:lnTo>
                        <a:pt x="631" y="173"/>
                      </a:lnTo>
                      <a:lnTo>
                        <a:pt x="631" y="177"/>
                      </a:lnTo>
                      <a:lnTo>
                        <a:pt x="631" y="180"/>
                      </a:lnTo>
                      <a:lnTo>
                        <a:pt x="631" y="184"/>
                      </a:lnTo>
                      <a:lnTo>
                        <a:pt x="631" y="187"/>
                      </a:lnTo>
                      <a:lnTo>
                        <a:pt x="631" y="191"/>
                      </a:lnTo>
                      <a:lnTo>
                        <a:pt x="636" y="191"/>
                      </a:lnTo>
                      <a:lnTo>
                        <a:pt x="636" y="194"/>
                      </a:lnTo>
                      <a:lnTo>
                        <a:pt x="636" y="197"/>
                      </a:lnTo>
                      <a:lnTo>
                        <a:pt x="641" y="197"/>
                      </a:lnTo>
                      <a:lnTo>
                        <a:pt x="641" y="201"/>
                      </a:lnTo>
                      <a:lnTo>
                        <a:pt x="646" y="201"/>
                      </a:lnTo>
                      <a:lnTo>
                        <a:pt x="651" y="201"/>
                      </a:lnTo>
                      <a:lnTo>
                        <a:pt x="656" y="201"/>
                      </a:lnTo>
                      <a:lnTo>
                        <a:pt x="661" y="201"/>
                      </a:lnTo>
                      <a:lnTo>
                        <a:pt x="666" y="201"/>
                      </a:lnTo>
                      <a:lnTo>
                        <a:pt x="671" y="201"/>
                      </a:lnTo>
                      <a:lnTo>
                        <a:pt x="677" y="201"/>
                      </a:lnTo>
                      <a:lnTo>
                        <a:pt x="677" y="197"/>
                      </a:lnTo>
                      <a:lnTo>
                        <a:pt x="682" y="197"/>
                      </a:lnTo>
                      <a:lnTo>
                        <a:pt x="682" y="194"/>
                      </a:lnTo>
                      <a:lnTo>
                        <a:pt x="682" y="191"/>
                      </a:lnTo>
                      <a:lnTo>
                        <a:pt x="687" y="191"/>
                      </a:lnTo>
                      <a:lnTo>
                        <a:pt x="687" y="187"/>
                      </a:lnTo>
                      <a:lnTo>
                        <a:pt x="687"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2">
                  <a:extLst>
                    <a:ext uri="{FF2B5EF4-FFF2-40B4-BE49-F238E27FC236}">
                      <a16:creationId xmlns:a16="http://schemas.microsoft.com/office/drawing/2014/main" id="{E19DA7B7-DDEB-9F47-8353-09ADDA6731EA}"/>
                    </a:ext>
                  </a:extLst>
                </p:cNvPr>
                <p:cNvSpPr>
                  <a:spLocks/>
                </p:cNvSpPr>
                <p:nvPr/>
              </p:nvSpPr>
              <p:spPr bwMode="auto">
                <a:xfrm>
                  <a:off x="2149" y="1924"/>
                  <a:ext cx="178" cy="125"/>
                </a:xfrm>
                <a:custGeom>
                  <a:avLst/>
                  <a:gdLst>
                    <a:gd name="T0" fmla="*/ 97 w 178"/>
                    <a:gd name="T1" fmla="*/ 125 h 125"/>
                    <a:gd name="T2" fmla="*/ 107 w 178"/>
                    <a:gd name="T3" fmla="*/ 122 h 125"/>
                    <a:gd name="T4" fmla="*/ 117 w 178"/>
                    <a:gd name="T5" fmla="*/ 122 h 125"/>
                    <a:gd name="T6" fmla="*/ 128 w 178"/>
                    <a:gd name="T7" fmla="*/ 118 h 125"/>
                    <a:gd name="T8" fmla="*/ 138 w 178"/>
                    <a:gd name="T9" fmla="*/ 115 h 125"/>
                    <a:gd name="T10" fmla="*/ 143 w 178"/>
                    <a:gd name="T11" fmla="*/ 111 h 125"/>
                    <a:gd name="T12" fmla="*/ 153 w 178"/>
                    <a:gd name="T13" fmla="*/ 108 h 125"/>
                    <a:gd name="T14" fmla="*/ 158 w 178"/>
                    <a:gd name="T15" fmla="*/ 104 h 125"/>
                    <a:gd name="T16" fmla="*/ 163 w 178"/>
                    <a:gd name="T17" fmla="*/ 101 h 125"/>
                    <a:gd name="T18" fmla="*/ 168 w 178"/>
                    <a:gd name="T19" fmla="*/ 94 h 125"/>
                    <a:gd name="T20" fmla="*/ 173 w 178"/>
                    <a:gd name="T21" fmla="*/ 90 h 125"/>
                    <a:gd name="T22" fmla="*/ 173 w 178"/>
                    <a:gd name="T23" fmla="*/ 84 h 125"/>
                    <a:gd name="T24" fmla="*/ 178 w 178"/>
                    <a:gd name="T25" fmla="*/ 77 h 125"/>
                    <a:gd name="T26" fmla="*/ 178 w 178"/>
                    <a:gd name="T27" fmla="*/ 70 h 125"/>
                    <a:gd name="T28" fmla="*/ 178 w 178"/>
                    <a:gd name="T29" fmla="*/ 63 h 125"/>
                    <a:gd name="T30" fmla="*/ 178 w 178"/>
                    <a:gd name="T31" fmla="*/ 56 h 125"/>
                    <a:gd name="T32" fmla="*/ 178 w 178"/>
                    <a:gd name="T33" fmla="*/ 49 h 125"/>
                    <a:gd name="T34" fmla="*/ 173 w 178"/>
                    <a:gd name="T35" fmla="*/ 42 h 125"/>
                    <a:gd name="T36" fmla="*/ 173 w 178"/>
                    <a:gd name="T37" fmla="*/ 35 h 125"/>
                    <a:gd name="T38" fmla="*/ 168 w 178"/>
                    <a:gd name="T39" fmla="*/ 32 h 125"/>
                    <a:gd name="T40" fmla="*/ 163 w 178"/>
                    <a:gd name="T41" fmla="*/ 25 h 125"/>
                    <a:gd name="T42" fmla="*/ 158 w 178"/>
                    <a:gd name="T43" fmla="*/ 21 h 125"/>
                    <a:gd name="T44" fmla="*/ 148 w 178"/>
                    <a:gd name="T45" fmla="*/ 14 h 125"/>
                    <a:gd name="T46" fmla="*/ 143 w 178"/>
                    <a:gd name="T47" fmla="*/ 11 h 125"/>
                    <a:gd name="T48" fmla="*/ 133 w 178"/>
                    <a:gd name="T49" fmla="*/ 7 h 125"/>
                    <a:gd name="T50" fmla="*/ 122 w 178"/>
                    <a:gd name="T51" fmla="*/ 4 h 125"/>
                    <a:gd name="T52" fmla="*/ 112 w 178"/>
                    <a:gd name="T53" fmla="*/ 4 h 125"/>
                    <a:gd name="T54" fmla="*/ 102 w 178"/>
                    <a:gd name="T55" fmla="*/ 4 h 125"/>
                    <a:gd name="T56" fmla="*/ 92 w 178"/>
                    <a:gd name="T57" fmla="*/ 0 h 125"/>
                    <a:gd name="T58" fmla="*/ 82 w 178"/>
                    <a:gd name="T59" fmla="*/ 0 h 125"/>
                    <a:gd name="T60" fmla="*/ 72 w 178"/>
                    <a:gd name="T61" fmla="*/ 4 h 125"/>
                    <a:gd name="T62" fmla="*/ 61 w 178"/>
                    <a:gd name="T63" fmla="*/ 4 h 125"/>
                    <a:gd name="T64" fmla="*/ 51 w 178"/>
                    <a:gd name="T65" fmla="*/ 7 h 125"/>
                    <a:gd name="T66" fmla="*/ 41 w 178"/>
                    <a:gd name="T67" fmla="*/ 11 h 125"/>
                    <a:gd name="T68" fmla="*/ 31 w 178"/>
                    <a:gd name="T69" fmla="*/ 14 h 125"/>
                    <a:gd name="T70" fmla="*/ 26 w 178"/>
                    <a:gd name="T71" fmla="*/ 18 h 125"/>
                    <a:gd name="T72" fmla="*/ 21 w 178"/>
                    <a:gd name="T73" fmla="*/ 25 h 125"/>
                    <a:gd name="T74" fmla="*/ 16 w 178"/>
                    <a:gd name="T75" fmla="*/ 28 h 125"/>
                    <a:gd name="T76" fmla="*/ 11 w 178"/>
                    <a:gd name="T77" fmla="*/ 35 h 125"/>
                    <a:gd name="T78" fmla="*/ 6 w 178"/>
                    <a:gd name="T79" fmla="*/ 42 h 125"/>
                    <a:gd name="T80" fmla="*/ 0 w 178"/>
                    <a:gd name="T81" fmla="*/ 49 h 125"/>
                    <a:gd name="T82" fmla="*/ 0 w 178"/>
                    <a:gd name="T83" fmla="*/ 56 h 125"/>
                    <a:gd name="T84" fmla="*/ 0 w 178"/>
                    <a:gd name="T85" fmla="*/ 63 h 125"/>
                    <a:gd name="T86" fmla="*/ 0 w 178"/>
                    <a:gd name="T87" fmla="*/ 70 h 125"/>
                    <a:gd name="T88" fmla="*/ 0 w 178"/>
                    <a:gd name="T89" fmla="*/ 77 h 125"/>
                    <a:gd name="T90" fmla="*/ 6 w 178"/>
                    <a:gd name="T91" fmla="*/ 84 h 125"/>
                    <a:gd name="T92" fmla="*/ 11 w 178"/>
                    <a:gd name="T93" fmla="*/ 90 h 125"/>
                    <a:gd name="T94" fmla="*/ 16 w 178"/>
                    <a:gd name="T95" fmla="*/ 97 h 125"/>
                    <a:gd name="T96" fmla="*/ 21 w 178"/>
                    <a:gd name="T97" fmla="*/ 101 h 125"/>
                    <a:gd name="T98" fmla="*/ 31 w 178"/>
                    <a:gd name="T99" fmla="*/ 108 h 125"/>
                    <a:gd name="T100" fmla="*/ 36 w 178"/>
                    <a:gd name="T101" fmla="*/ 111 h 125"/>
                    <a:gd name="T102" fmla="*/ 46 w 178"/>
                    <a:gd name="T103" fmla="*/ 118 h 125"/>
                    <a:gd name="T104" fmla="*/ 56 w 178"/>
                    <a:gd name="T105" fmla="*/ 118 h 125"/>
                    <a:gd name="T106" fmla="*/ 67 w 178"/>
                    <a:gd name="T107" fmla="*/ 122 h 125"/>
                    <a:gd name="T108" fmla="*/ 77 w 178"/>
                    <a:gd name="T109" fmla="*/ 125 h 125"/>
                    <a:gd name="T110" fmla="*/ 87 w 178"/>
                    <a:gd name="T111" fmla="*/ 12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8" h="125">
                      <a:moveTo>
                        <a:pt x="92" y="125"/>
                      </a:moveTo>
                      <a:lnTo>
                        <a:pt x="97" y="125"/>
                      </a:lnTo>
                      <a:lnTo>
                        <a:pt x="102" y="125"/>
                      </a:lnTo>
                      <a:lnTo>
                        <a:pt x="107" y="122"/>
                      </a:lnTo>
                      <a:lnTo>
                        <a:pt x="112" y="122"/>
                      </a:lnTo>
                      <a:lnTo>
                        <a:pt x="117" y="122"/>
                      </a:lnTo>
                      <a:lnTo>
                        <a:pt x="122" y="122"/>
                      </a:lnTo>
                      <a:lnTo>
                        <a:pt x="128" y="118"/>
                      </a:lnTo>
                      <a:lnTo>
                        <a:pt x="133" y="118"/>
                      </a:lnTo>
                      <a:lnTo>
                        <a:pt x="138" y="115"/>
                      </a:lnTo>
                      <a:lnTo>
                        <a:pt x="143" y="115"/>
                      </a:lnTo>
                      <a:lnTo>
                        <a:pt x="143" y="111"/>
                      </a:lnTo>
                      <a:lnTo>
                        <a:pt x="148" y="111"/>
                      </a:lnTo>
                      <a:lnTo>
                        <a:pt x="153" y="108"/>
                      </a:lnTo>
                      <a:lnTo>
                        <a:pt x="153" y="104"/>
                      </a:lnTo>
                      <a:lnTo>
                        <a:pt x="158" y="104"/>
                      </a:lnTo>
                      <a:lnTo>
                        <a:pt x="158" y="101"/>
                      </a:lnTo>
                      <a:lnTo>
                        <a:pt x="163" y="101"/>
                      </a:lnTo>
                      <a:lnTo>
                        <a:pt x="163" y="97"/>
                      </a:lnTo>
                      <a:lnTo>
                        <a:pt x="168" y="94"/>
                      </a:lnTo>
                      <a:lnTo>
                        <a:pt x="168" y="90"/>
                      </a:lnTo>
                      <a:lnTo>
                        <a:pt x="173" y="90"/>
                      </a:lnTo>
                      <a:lnTo>
                        <a:pt x="173" y="87"/>
                      </a:lnTo>
                      <a:lnTo>
                        <a:pt x="173" y="84"/>
                      </a:lnTo>
                      <a:lnTo>
                        <a:pt x="178" y="80"/>
                      </a:lnTo>
                      <a:lnTo>
                        <a:pt x="178" y="77"/>
                      </a:lnTo>
                      <a:lnTo>
                        <a:pt x="178" y="73"/>
                      </a:lnTo>
                      <a:lnTo>
                        <a:pt x="178" y="70"/>
                      </a:lnTo>
                      <a:lnTo>
                        <a:pt x="178" y="66"/>
                      </a:lnTo>
                      <a:lnTo>
                        <a:pt x="178" y="63"/>
                      </a:lnTo>
                      <a:lnTo>
                        <a:pt x="178" y="59"/>
                      </a:lnTo>
                      <a:lnTo>
                        <a:pt x="178" y="56"/>
                      </a:lnTo>
                      <a:lnTo>
                        <a:pt x="178" y="52"/>
                      </a:lnTo>
                      <a:lnTo>
                        <a:pt x="178" y="49"/>
                      </a:lnTo>
                      <a:lnTo>
                        <a:pt x="178" y="45"/>
                      </a:lnTo>
                      <a:lnTo>
                        <a:pt x="173" y="42"/>
                      </a:lnTo>
                      <a:lnTo>
                        <a:pt x="173" y="39"/>
                      </a:lnTo>
                      <a:lnTo>
                        <a:pt x="173" y="35"/>
                      </a:lnTo>
                      <a:lnTo>
                        <a:pt x="168" y="35"/>
                      </a:lnTo>
                      <a:lnTo>
                        <a:pt x="168" y="32"/>
                      </a:lnTo>
                      <a:lnTo>
                        <a:pt x="163" y="28"/>
                      </a:lnTo>
                      <a:lnTo>
                        <a:pt x="163" y="25"/>
                      </a:lnTo>
                      <a:lnTo>
                        <a:pt x="158" y="25"/>
                      </a:lnTo>
                      <a:lnTo>
                        <a:pt x="158" y="21"/>
                      </a:lnTo>
                      <a:lnTo>
                        <a:pt x="153" y="18"/>
                      </a:lnTo>
                      <a:lnTo>
                        <a:pt x="148" y="14"/>
                      </a:lnTo>
                      <a:lnTo>
                        <a:pt x="143" y="14"/>
                      </a:lnTo>
                      <a:lnTo>
                        <a:pt x="143" y="11"/>
                      </a:lnTo>
                      <a:lnTo>
                        <a:pt x="138" y="11"/>
                      </a:lnTo>
                      <a:lnTo>
                        <a:pt x="133" y="7"/>
                      </a:lnTo>
                      <a:lnTo>
                        <a:pt x="128" y="7"/>
                      </a:lnTo>
                      <a:lnTo>
                        <a:pt x="122" y="4"/>
                      </a:lnTo>
                      <a:lnTo>
                        <a:pt x="117" y="4"/>
                      </a:lnTo>
                      <a:lnTo>
                        <a:pt x="112" y="4"/>
                      </a:lnTo>
                      <a:lnTo>
                        <a:pt x="107" y="4"/>
                      </a:lnTo>
                      <a:lnTo>
                        <a:pt x="102" y="4"/>
                      </a:lnTo>
                      <a:lnTo>
                        <a:pt x="97" y="0"/>
                      </a:lnTo>
                      <a:lnTo>
                        <a:pt x="92" y="0"/>
                      </a:lnTo>
                      <a:lnTo>
                        <a:pt x="87" y="0"/>
                      </a:lnTo>
                      <a:lnTo>
                        <a:pt x="82" y="0"/>
                      </a:lnTo>
                      <a:lnTo>
                        <a:pt x="77" y="4"/>
                      </a:lnTo>
                      <a:lnTo>
                        <a:pt x="72" y="4"/>
                      </a:lnTo>
                      <a:lnTo>
                        <a:pt x="67" y="4"/>
                      </a:lnTo>
                      <a:lnTo>
                        <a:pt x="61" y="4"/>
                      </a:lnTo>
                      <a:lnTo>
                        <a:pt x="56" y="7"/>
                      </a:lnTo>
                      <a:lnTo>
                        <a:pt x="51" y="7"/>
                      </a:lnTo>
                      <a:lnTo>
                        <a:pt x="46" y="7"/>
                      </a:lnTo>
                      <a:lnTo>
                        <a:pt x="41" y="11"/>
                      </a:lnTo>
                      <a:lnTo>
                        <a:pt x="36" y="14"/>
                      </a:lnTo>
                      <a:lnTo>
                        <a:pt x="31" y="14"/>
                      </a:lnTo>
                      <a:lnTo>
                        <a:pt x="31" y="18"/>
                      </a:lnTo>
                      <a:lnTo>
                        <a:pt x="26" y="18"/>
                      </a:lnTo>
                      <a:lnTo>
                        <a:pt x="26" y="21"/>
                      </a:lnTo>
                      <a:lnTo>
                        <a:pt x="21" y="25"/>
                      </a:lnTo>
                      <a:lnTo>
                        <a:pt x="16" y="25"/>
                      </a:lnTo>
                      <a:lnTo>
                        <a:pt x="16" y="28"/>
                      </a:lnTo>
                      <a:lnTo>
                        <a:pt x="11" y="32"/>
                      </a:lnTo>
                      <a:lnTo>
                        <a:pt x="11" y="35"/>
                      </a:lnTo>
                      <a:lnTo>
                        <a:pt x="6" y="39"/>
                      </a:lnTo>
                      <a:lnTo>
                        <a:pt x="6" y="42"/>
                      </a:lnTo>
                      <a:lnTo>
                        <a:pt x="6" y="45"/>
                      </a:lnTo>
                      <a:lnTo>
                        <a:pt x="0" y="49"/>
                      </a:lnTo>
                      <a:lnTo>
                        <a:pt x="0" y="52"/>
                      </a:lnTo>
                      <a:lnTo>
                        <a:pt x="0" y="56"/>
                      </a:lnTo>
                      <a:lnTo>
                        <a:pt x="0" y="59"/>
                      </a:lnTo>
                      <a:lnTo>
                        <a:pt x="0" y="63"/>
                      </a:lnTo>
                      <a:lnTo>
                        <a:pt x="0" y="66"/>
                      </a:lnTo>
                      <a:lnTo>
                        <a:pt x="0" y="70"/>
                      </a:lnTo>
                      <a:lnTo>
                        <a:pt x="0" y="73"/>
                      </a:lnTo>
                      <a:lnTo>
                        <a:pt x="0" y="77"/>
                      </a:lnTo>
                      <a:lnTo>
                        <a:pt x="6" y="80"/>
                      </a:lnTo>
                      <a:lnTo>
                        <a:pt x="6" y="84"/>
                      </a:lnTo>
                      <a:lnTo>
                        <a:pt x="6" y="87"/>
                      </a:lnTo>
                      <a:lnTo>
                        <a:pt x="11" y="90"/>
                      </a:lnTo>
                      <a:lnTo>
                        <a:pt x="11" y="94"/>
                      </a:lnTo>
                      <a:lnTo>
                        <a:pt x="16" y="97"/>
                      </a:lnTo>
                      <a:lnTo>
                        <a:pt x="16" y="101"/>
                      </a:lnTo>
                      <a:lnTo>
                        <a:pt x="21" y="101"/>
                      </a:lnTo>
                      <a:lnTo>
                        <a:pt x="26" y="104"/>
                      </a:lnTo>
                      <a:lnTo>
                        <a:pt x="31" y="108"/>
                      </a:lnTo>
                      <a:lnTo>
                        <a:pt x="31" y="111"/>
                      </a:lnTo>
                      <a:lnTo>
                        <a:pt x="36" y="111"/>
                      </a:lnTo>
                      <a:lnTo>
                        <a:pt x="41" y="115"/>
                      </a:lnTo>
                      <a:lnTo>
                        <a:pt x="46" y="118"/>
                      </a:lnTo>
                      <a:lnTo>
                        <a:pt x="51" y="118"/>
                      </a:lnTo>
                      <a:lnTo>
                        <a:pt x="56" y="118"/>
                      </a:lnTo>
                      <a:lnTo>
                        <a:pt x="61" y="122"/>
                      </a:lnTo>
                      <a:lnTo>
                        <a:pt x="67" y="122"/>
                      </a:lnTo>
                      <a:lnTo>
                        <a:pt x="72" y="122"/>
                      </a:lnTo>
                      <a:lnTo>
                        <a:pt x="77" y="125"/>
                      </a:lnTo>
                      <a:lnTo>
                        <a:pt x="82" y="125"/>
                      </a:lnTo>
                      <a:lnTo>
                        <a:pt x="87" y="125"/>
                      </a:lnTo>
                      <a:lnTo>
                        <a:pt x="92"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Oval 73">
                  <a:extLst>
                    <a:ext uri="{FF2B5EF4-FFF2-40B4-BE49-F238E27FC236}">
                      <a16:creationId xmlns:a16="http://schemas.microsoft.com/office/drawing/2014/main" id="{DF04E8E0-9CAA-EA46-90DC-CC0A795E49C6}"/>
                    </a:ext>
                  </a:extLst>
                </p:cNvPr>
                <p:cNvSpPr>
                  <a:spLocks noChangeArrowheads="1"/>
                </p:cNvSpPr>
                <p:nvPr/>
              </p:nvSpPr>
              <p:spPr bwMode="auto">
                <a:xfrm>
                  <a:off x="2496" y="2160"/>
                  <a:ext cx="96" cy="96"/>
                </a:xfrm>
                <a:prstGeom prst="ellipse">
                  <a:avLst/>
                </a:prstGeom>
                <a:noFill/>
                <a:ln w="38100">
                  <a:solidFill>
                    <a:schemeClr val="bg2"/>
                  </a:solidFill>
                  <a:round/>
                  <a:headEnd/>
                  <a:tailEnd/>
                </a:ln>
                <a:effectLst/>
                <a:extLst>
                  <a:ext uri="{909E8E84-426E-40DD-AFC4-6F175D3DCCD1}">
                    <a14:hiddenFill xmlns:a14="http://schemas.microsoft.com/office/drawing/2010/main">
                      <a:solidFill>
                        <a:srgbClr val="FFBFB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sp>
              <p:nvSpPr>
                <p:cNvPr id="48" name="Oval 74">
                  <a:extLst>
                    <a:ext uri="{FF2B5EF4-FFF2-40B4-BE49-F238E27FC236}">
                      <a16:creationId xmlns:a16="http://schemas.microsoft.com/office/drawing/2014/main" id="{34750554-D93F-3E40-B140-9127B5023B2A}"/>
                    </a:ext>
                  </a:extLst>
                </p:cNvPr>
                <p:cNvSpPr>
                  <a:spLocks noChangeArrowheads="1"/>
                </p:cNvSpPr>
                <p:nvPr/>
              </p:nvSpPr>
              <p:spPr bwMode="auto">
                <a:xfrm>
                  <a:off x="2640" y="2160"/>
                  <a:ext cx="96" cy="96"/>
                </a:xfrm>
                <a:prstGeom prst="ellipse">
                  <a:avLst/>
                </a:prstGeom>
                <a:noFill/>
                <a:ln w="38100">
                  <a:solidFill>
                    <a:schemeClr val="bg2"/>
                  </a:solidFill>
                  <a:round/>
                  <a:headEnd/>
                  <a:tailEnd/>
                </a:ln>
                <a:effectLst/>
                <a:extLst>
                  <a:ext uri="{909E8E84-426E-40DD-AFC4-6F175D3DCCD1}">
                    <a14:hiddenFill xmlns:a14="http://schemas.microsoft.com/office/drawing/2010/main">
                      <a:solidFill>
                        <a:srgbClr val="FFBFB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grpSp>
        </p:grpSp>
        <p:grpSp>
          <p:nvGrpSpPr>
            <p:cNvPr id="100" name="Group 78">
              <a:extLst>
                <a:ext uri="{FF2B5EF4-FFF2-40B4-BE49-F238E27FC236}">
                  <a16:creationId xmlns:a16="http://schemas.microsoft.com/office/drawing/2014/main" id="{75B232BE-797B-F741-A48F-E2505563DB51}"/>
                </a:ext>
              </a:extLst>
            </p:cNvPr>
            <p:cNvGrpSpPr>
              <a:grpSpLocks/>
            </p:cNvGrpSpPr>
            <p:nvPr/>
          </p:nvGrpSpPr>
          <p:grpSpPr bwMode="auto">
            <a:xfrm>
              <a:off x="5410200" y="2438400"/>
              <a:ext cx="2962715" cy="274320"/>
              <a:chOff x="144" y="2400"/>
              <a:chExt cx="5393" cy="384"/>
            </a:xfrm>
          </p:grpSpPr>
          <p:grpSp>
            <p:nvGrpSpPr>
              <p:cNvPr id="101" name="Group 21">
                <a:extLst>
                  <a:ext uri="{FF2B5EF4-FFF2-40B4-BE49-F238E27FC236}">
                    <a16:creationId xmlns:a16="http://schemas.microsoft.com/office/drawing/2014/main" id="{0C7A3A91-CCAE-7D44-A023-AC5147110A91}"/>
                  </a:ext>
                </a:extLst>
              </p:cNvPr>
              <p:cNvGrpSpPr>
                <a:grpSpLocks/>
              </p:cNvGrpSpPr>
              <p:nvPr/>
            </p:nvGrpSpPr>
            <p:grpSpPr bwMode="auto">
              <a:xfrm>
                <a:off x="787" y="2499"/>
                <a:ext cx="381" cy="285"/>
                <a:chOff x="672" y="2595"/>
                <a:chExt cx="381" cy="285"/>
              </a:xfrm>
            </p:grpSpPr>
            <p:sp>
              <p:nvSpPr>
                <p:cNvPr id="167" name="Freeform 8">
                  <a:extLst>
                    <a:ext uri="{FF2B5EF4-FFF2-40B4-BE49-F238E27FC236}">
                      <a16:creationId xmlns:a16="http://schemas.microsoft.com/office/drawing/2014/main" id="{779DE778-CE98-9B42-8109-F6B37662D897}"/>
                    </a:ext>
                  </a:extLst>
                </p:cNvPr>
                <p:cNvSpPr>
                  <a:spLocks/>
                </p:cNvSpPr>
                <p:nvPr/>
              </p:nvSpPr>
              <p:spPr bwMode="auto">
                <a:xfrm>
                  <a:off x="672" y="2595"/>
                  <a:ext cx="381" cy="285"/>
                </a:xfrm>
                <a:custGeom>
                  <a:avLst/>
                  <a:gdLst>
                    <a:gd name="T0" fmla="*/ 8 w 1905"/>
                    <a:gd name="T1" fmla="*/ 6 h 1995"/>
                    <a:gd name="T2" fmla="*/ 10 w 1905"/>
                    <a:gd name="T3" fmla="*/ 6 h 1995"/>
                    <a:gd name="T4" fmla="*/ 11 w 1905"/>
                    <a:gd name="T5" fmla="*/ 6 h 1995"/>
                    <a:gd name="T6" fmla="*/ 12 w 1905"/>
                    <a:gd name="T7" fmla="*/ 5 h 1995"/>
                    <a:gd name="T8" fmla="*/ 12 w 1905"/>
                    <a:gd name="T9" fmla="*/ 5 h 1995"/>
                    <a:gd name="T10" fmla="*/ 13 w 1905"/>
                    <a:gd name="T11" fmla="*/ 5 h 1995"/>
                    <a:gd name="T12" fmla="*/ 14 w 1905"/>
                    <a:gd name="T13" fmla="*/ 5 h 1995"/>
                    <a:gd name="T14" fmla="*/ 14 w 1905"/>
                    <a:gd name="T15" fmla="*/ 4 h 1995"/>
                    <a:gd name="T16" fmla="*/ 15 w 1905"/>
                    <a:gd name="T17" fmla="*/ 4 h 1995"/>
                    <a:gd name="T18" fmla="*/ 15 w 1905"/>
                    <a:gd name="T19" fmla="*/ 3 h 1995"/>
                    <a:gd name="T20" fmla="*/ 15 w 1905"/>
                    <a:gd name="T21" fmla="*/ 3 h 1995"/>
                    <a:gd name="T22" fmla="*/ 15 w 1905"/>
                    <a:gd name="T23" fmla="*/ 2 h 1995"/>
                    <a:gd name="T24" fmla="*/ 15 w 1905"/>
                    <a:gd name="T25" fmla="*/ 2 h 1995"/>
                    <a:gd name="T26" fmla="*/ 14 w 1905"/>
                    <a:gd name="T27" fmla="*/ 2 h 1995"/>
                    <a:gd name="T28" fmla="*/ 14 w 1905"/>
                    <a:gd name="T29" fmla="*/ 1 h 1995"/>
                    <a:gd name="T30" fmla="*/ 13 w 1905"/>
                    <a:gd name="T31" fmla="*/ 1 h 1995"/>
                    <a:gd name="T32" fmla="*/ 12 w 1905"/>
                    <a:gd name="T33" fmla="*/ 1 h 1995"/>
                    <a:gd name="T34" fmla="*/ 12 w 1905"/>
                    <a:gd name="T35" fmla="*/ 0 h 1995"/>
                    <a:gd name="T36" fmla="*/ 11 w 1905"/>
                    <a:gd name="T37" fmla="*/ 0 h 1995"/>
                    <a:gd name="T38" fmla="*/ 10 w 1905"/>
                    <a:gd name="T39" fmla="*/ 0 h 1995"/>
                    <a:gd name="T40" fmla="*/ 8 w 1905"/>
                    <a:gd name="T41" fmla="*/ 0 h 1995"/>
                    <a:gd name="T42" fmla="*/ 7 w 1905"/>
                    <a:gd name="T43" fmla="*/ 0 h 1995"/>
                    <a:gd name="T44" fmla="*/ 6 w 1905"/>
                    <a:gd name="T45" fmla="*/ 0 h 1995"/>
                    <a:gd name="T46" fmla="*/ 5 w 1905"/>
                    <a:gd name="T47" fmla="*/ 0 h 1995"/>
                    <a:gd name="T48" fmla="*/ 4 w 1905"/>
                    <a:gd name="T49" fmla="*/ 0 h 1995"/>
                    <a:gd name="T50" fmla="*/ 3 w 1905"/>
                    <a:gd name="T51" fmla="*/ 1 h 1995"/>
                    <a:gd name="T52" fmla="*/ 2 w 1905"/>
                    <a:gd name="T53" fmla="*/ 1 h 1995"/>
                    <a:gd name="T54" fmla="*/ 2 w 1905"/>
                    <a:gd name="T55" fmla="*/ 1 h 1995"/>
                    <a:gd name="T56" fmla="*/ 1 w 1905"/>
                    <a:gd name="T57" fmla="*/ 2 h 1995"/>
                    <a:gd name="T58" fmla="*/ 0 w 1905"/>
                    <a:gd name="T59" fmla="*/ 2 h 1995"/>
                    <a:gd name="T60" fmla="*/ 0 w 1905"/>
                    <a:gd name="T61" fmla="*/ 2 h 1995"/>
                    <a:gd name="T62" fmla="*/ 0 w 1905"/>
                    <a:gd name="T63" fmla="*/ 3 h 1995"/>
                    <a:gd name="T64" fmla="*/ 0 w 1905"/>
                    <a:gd name="T65" fmla="*/ 3 h 1995"/>
                    <a:gd name="T66" fmla="*/ 0 w 1905"/>
                    <a:gd name="T67" fmla="*/ 4 h 1995"/>
                    <a:gd name="T68" fmla="*/ 1 w 1905"/>
                    <a:gd name="T69" fmla="*/ 4 h 1995"/>
                    <a:gd name="T70" fmla="*/ 1 w 1905"/>
                    <a:gd name="T71" fmla="*/ 4 h 1995"/>
                    <a:gd name="T72" fmla="*/ 2 w 1905"/>
                    <a:gd name="T73" fmla="*/ 5 h 1995"/>
                    <a:gd name="T74" fmla="*/ 2 w 1905"/>
                    <a:gd name="T75" fmla="*/ 5 h 1995"/>
                    <a:gd name="T76" fmla="*/ 3 w 1905"/>
                    <a:gd name="T77" fmla="*/ 5 h 1995"/>
                    <a:gd name="T78" fmla="*/ 4 w 1905"/>
                    <a:gd name="T79" fmla="*/ 6 h 1995"/>
                    <a:gd name="T80" fmla="*/ 5 w 1905"/>
                    <a:gd name="T81" fmla="*/ 6 h 1995"/>
                    <a:gd name="T82" fmla="*/ 6 w 1905"/>
                    <a:gd name="T83" fmla="*/ 6 h 1995"/>
                    <a:gd name="T84" fmla="*/ 8 w 1905"/>
                    <a:gd name="T85" fmla="*/ 6 h 19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05" h="1995">
                      <a:moveTo>
                        <a:pt x="953" y="1995"/>
                      </a:moveTo>
                      <a:lnTo>
                        <a:pt x="1002" y="1994"/>
                      </a:lnTo>
                      <a:lnTo>
                        <a:pt x="1050" y="1990"/>
                      </a:lnTo>
                      <a:lnTo>
                        <a:pt x="1097" y="1983"/>
                      </a:lnTo>
                      <a:lnTo>
                        <a:pt x="1144" y="1975"/>
                      </a:lnTo>
                      <a:lnTo>
                        <a:pt x="1190" y="1963"/>
                      </a:lnTo>
                      <a:lnTo>
                        <a:pt x="1236" y="1950"/>
                      </a:lnTo>
                      <a:lnTo>
                        <a:pt x="1280" y="1935"/>
                      </a:lnTo>
                      <a:lnTo>
                        <a:pt x="1323" y="1917"/>
                      </a:lnTo>
                      <a:lnTo>
                        <a:pt x="1365" y="1897"/>
                      </a:lnTo>
                      <a:lnTo>
                        <a:pt x="1406" y="1875"/>
                      </a:lnTo>
                      <a:lnTo>
                        <a:pt x="1446" y="1851"/>
                      </a:lnTo>
                      <a:lnTo>
                        <a:pt x="1485" y="1825"/>
                      </a:lnTo>
                      <a:lnTo>
                        <a:pt x="1523" y="1797"/>
                      </a:lnTo>
                      <a:lnTo>
                        <a:pt x="1559" y="1768"/>
                      </a:lnTo>
                      <a:lnTo>
                        <a:pt x="1593" y="1736"/>
                      </a:lnTo>
                      <a:lnTo>
                        <a:pt x="1626" y="1703"/>
                      </a:lnTo>
                      <a:lnTo>
                        <a:pt x="1657" y="1669"/>
                      </a:lnTo>
                      <a:lnTo>
                        <a:pt x="1687" y="1632"/>
                      </a:lnTo>
                      <a:lnTo>
                        <a:pt x="1715" y="1595"/>
                      </a:lnTo>
                      <a:lnTo>
                        <a:pt x="1742" y="1556"/>
                      </a:lnTo>
                      <a:lnTo>
                        <a:pt x="1767" y="1516"/>
                      </a:lnTo>
                      <a:lnTo>
                        <a:pt x="1790" y="1474"/>
                      </a:lnTo>
                      <a:lnTo>
                        <a:pt x="1811" y="1431"/>
                      </a:lnTo>
                      <a:lnTo>
                        <a:pt x="1830" y="1386"/>
                      </a:lnTo>
                      <a:lnTo>
                        <a:pt x="1847" y="1341"/>
                      </a:lnTo>
                      <a:lnTo>
                        <a:pt x="1862" y="1295"/>
                      </a:lnTo>
                      <a:lnTo>
                        <a:pt x="1875" y="1248"/>
                      </a:lnTo>
                      <a:lnTo>
                        <a:pt x="1886" y="1199"/>
                      </a:lnTo>
                      <a:lnTo>
                        <a:pt x="1894" y="1150"/>
                      </a:lnTo>
                      <a:lnTo>
                        <a:pt x="1900" y="1101"/>
                      </a:lnTo>
                      <a:lnTo>
                        <a:pt x="1904" y="1050"/>
                      </a:lnTo>
                      <a:lnTo>
                        <a:pt x="1905" y="999"/>
                      </a:lnTo>
                      <a:lnTo>
                        <a:pt x="1904" y="947"/>
                      </a:lnTo>
                      <a:lnTo>
                        <a:pt x="1900" y="897"/>
                      </a:lnTo>
                      <a:lnTo>
                        <a:pt x="1894" y="846"/>
                      </a:lnTo>
                      <a:lnTo>
                        <a:pt x="1886" y="797"/>
                      </a:lnTo>
                      <a:lnTo>
                        <a:pt x="1875" y="748"/>
                      </a:lnTo>
                      <a:lnTo>
                        <a:pt x="1862" y="701"/>
                      </a:lnTo>
                      <a:lnTo>
                        <a:pt x="1847" y="655"/>
                      </a:lnTo>
                      <a:lnTo>
                        <a:pt x="1830" y="610"/>
                      </a:lnTo>
                      <a:lnTo>
                        <a:pt x="1811" y="565"/>
                      </a:lnTo>
                      <a:lnTo>
                        <a:pt x="1790" y="522"/>
                      </a:lnTo>
                      <a:lnTo>
                        <a:pt x="1767" y="480"/>
                      </a:lnTo>
                      <a:lnTo>
                        <a:pt x="1742" y="440"/>
                      </a:lnTo>
                      <a:lnTo>
                        <a:pt x="1715" y="400"/>
                      </a:lnTo>
                      <a:lnTo>
                        <a:pt x="1687" y="364"/>
                      </a:lnTo>
                      <a:lnTo>
                        <a:pt x="1657" y="327"/>
                      </a:lnTo>
                      <a:lnTo>
                        <a:pt x="1626" y="292"/>
                      </a:lnTo>
                      <a:lnTo>
                        <a:pt x="1593" y="260"/>
                      </a:lnTo>
                      <a:lnTo>
                        <a:pt x="1559" y="228"/>
                      </a:lnTo>
                      <a:lnTo>
                        <a:pt x="1523" y="199"/>
                      </a:lnTo>
                      <a:lnTo>
                        <a:pt x="1485" y="170"/>
                      </a:lnTo>
                      <a:lnTo>
                        <a:pt x="1446" y="144"/>
                      </a:lnTo>
                      <a:lnTo>
                        <a:pt x="1406" y="121"/>
                      </a:lnTo>
                      <a:lnTo>
                        <a:pt x="1365" y="99"/>
                      </a:lnTo>
                      <a:lnTo>
                        <a:pt x="1323" y="79"/>
                      </a:lnTo>
                      <a:lnTo>
                        <a:pt x="1280" y="61"/>
                      </a:lnTo>
                      <a:lnTo>
                        <a:pt x="1236" y="45"/>
                      </a:lnTo>
                      <a:lnTo>
                        <a:pt x="1190" y="32"/>
                      </a:lnTo>
                      <a:lnTo>
                        <a:pt x="1144" y="20"/>
                      </a:lnTo>
                      <a:lnTo>
                        <a:pt x="1097" y="12"/>
                      </a:lnTo>
                      <a:lnTo>
                        <a:pt x="1050" y="5"/>
                      </a:lnTo>
                      <a:lnTo>
                        <a:pt x="1002" y="1"/>
                      </a:lnTo>
                      <a:lnTo>
                        <a:pt x="953" y="0"/>
                      </a:lnTo>
                      <a:lnTo>
                        <a:pt x="903" y="1"/>
                      </a:lnTo>
                      <a:lnTo>
                        <a:pt x="855" y="5"/>
                      </a:lnTo>
                      <a:lnTo>
                        <a:pt x="808" y="12"/>
                      </a:lnTo>
                      <a:lnTo>
                        <a:pt x="761" y="20"/>
                      </a:lnTo>
                      <a:lnTo>
                        <a:pt x="715" y="32"/>
                      </a:lnTo>
                      <a:lnTo>
                        <a:pt x="669" y="45"/>
                      </a:lnTo>
                      <a:lnTo>
                        <a:pt x="625" y="61"/>
                      </a:lnTo>
                      <a:lnTo>
                        <a:pt x="582" y="79"/>
                      </a:lnTo>
                      <a:lnTo>
                        <a:pt x="540" y="99"/>
                      </a:lnTo>
                      <a:lnTo>
                        <a:pt x="499" y="121"/>
                      </a:lnTo>
                      <a:lnTo>
                        <a:pt x="459" y="144"/>
                      </a:lnTo>
                      <a:lnTo>
                        <a:pt x="420" y="170"/>
                      </a:lnTo>
                      <a:lnTo>
                        <a:pt x="382" y="199"/>
                      </a:lnTo>
                      <a:lnTo>
                        <a:pt x="346" y="228"/>
                      </a:lnTo>
                      <a:lnTo>
                        <a:pt x="312" y="260"/>
                      </a:lnTo>
                      <a:lnTo>
                        <a:pt x="279" y="292"/>
                      </a:lnTo>
                      <a:lnTo>
                        <a:pt x="248" y="327"/>
                      </a:lnTo>
                      <a:lnTo>
                        <a:pt x="218" y="364"/>
                      </a:lnTo>
                      <a:lnTo>
                        <a:pt x="190" y="400"/>
                      </a:lnTo>
                      <a:lnTo>
                        <a:pt x="163" y="440"/>
                      </a:lnTo>
                      <a:lnTo>
                        <a:pt x="138" y="480"/>
                      </a:lnTo>
                      <a:lnTo>
                        <a:pt x="115" y="522"/>
                      </a:lnTo>
                      <a:lnTo>
                        <a:pt x="94" y="565"/>
                      </a:lnTo>
                      <a:lnTo>
                        <a:pt x="75" y="610"/>
                      </a:lnTo>
                      <a:lnTo>
                        <a:pt x="58" y="655"/>
                      </a:lnTo>
                      <a:lnTo>
                        <a:pt x="43" y="701"/>
                      </a:lnTo>
                      <a:lnTo>
                        <a:pt x="30" y="748"/>
                      </a:lnTo>
                      <a:lnTo>
                        <a:pt x="19" y="797"/>
                      </a:lnTo>
                      <a:lnTo>
                        <a:pt x="11" y="846"/>
                      </a:lnTo>
                      <a:lnTo>
                        <a:pt x="5" y="897"/>
                      </a:lnTo>
                      <a:lnTo>
                        <a:pt x="1" y="947"/>
                      </a:lnTo>
                      <a:lnTo>
                        <a:pt x="0" y="999"/>
                      </a:lnTo>
                      <a:lnTo>
                        <a:pt x="1" y="1050"/>
                      </a:lnTo>
                      <a:lnTo>
                        <a:pt x="5" y="1101"/>
                      </a:lnTo>
                      <a:lnTo>
                        <a:pt x="11" y="1150"/>
                      </a:lnTo>
                      <a:lnTo>
                        <a:pt x="19" y="1199"/>
                      </a:lnTo>
                      <a:lnTo>
                        <a:pt x="30" y="1248"/>
                      </a:lnTo>
                      <a:lnTo>
                        <a:pt x="43" y="1295"/>
                      </a:lnTo>
                      <a:lnTo>
                        <a:pt x="58" y="1341"/>
                      </a:lnTo>
                      <a:lnTo>
                        <a:pt x="75" y="1386"/>
                      </a:lnTo>
                      <a:lnTo>
                        <a:pt x="94" y="1431"/>
                      </a:lnTo>
                      <a:lnTo>
                        <a:pt x="115" y="1474"/>
                      </a:lnTo>
                      <a:lnTo>
                        <a:pt x="138" y="1516"/>
                      </a:lnTo>
                      <a:lnTo>
                        <a:pt x="163" y="1556"/>
                      </a:lnTo>
                      <a:lnTo>
                        <a:pt x="190" y="1595"/>
                      </a:lnTo>
                      <a:lnTo>
                        <a:pt x="218" y="1632"/>
                      </a:lnTo>
                      <a:lnTo>
                        <a:pt x="248" y="1669"/>
                      </a:lnTo>
                      <a:lnTo>
                        <a:pt x="279" y="1703"/>
                      </a:lnTo>
                      <a:lnTo>
                        <a:pt x="312" y="1736"/>
                      </a:lnTo>
                      <a:lnTo>
                        <a:pt x="346" y="1768"/>
                      </a:lnTo>
                      <a:lnTo>
                        <a:pt x="382" y="1797"/>
                      </a:lnTo>
                      <a:lnTo>
                        <a:pt x="420" y="1825"/>
                      </a:lnTo>
                      <a:lnTo>
                        <a:pt x="459" y="1851"/>
                      </a:lnTo>
                      <a:lnTo>
                        <a:pt x="499" y="1875"/>
                      </a:lnTo>
                      <a:lnTo>
                        <a:pt x="540" y="1897"/>
                      </a:lnTo>
                      <a:lnTo>
                        <a:pt x="582" y="1917"/>
                      </a:lnTo>
                      <a:lnTo>
                        <a:pt x="625" y="1935"/>
                      </a:lnTo>
                      <a:lnTo>
                        <a:pt x="669" y="1950"/>
                      </a:lnTo>
                      <a:lnTo>
                        <a:pt x="715" y="1963"/>
                      </a:lnTo>
                      <a:lnTo>
                        <a:pt x="761" y="1975"/>
                      </a:lnTo>
                      <a:lnTo>
                        <a:pt x="808" y="1983"/>
                      </a:lnTo>
                      <a:lnTo>
                        <a:pt x="855" y="1990"/>
                      </a:lnTo>
                      <a:lnTo>
                        <a:pt x="903" y="1994"/>
                      </a:lnTo>
                      <a:lnTo>
                        <a:pt x="953" y="19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8" name="Freeform 9">
                  <a:extLst>
                    <a:ext uri="{FF2B5EF4-FFF2-40B4-BE49-F238E27FC236}">
                      <a16:creationId xmlns:a16="http://schemas.microsoft.com/office/drawing/2014/main" id="{D4B68F20-2B6A-2846-9E9C-2BA1B2D2CFBE}"/>
                    </a:ext>
                  </a:extLst>
                </p:cNvPr>
                <p:cNvSpPr>
                  <a:spLocks/>
                </p:cNvSpPr>
                <p:nvPr/>
              </p:nvSpPr>
              <p:spPr bwMode="auto">
                <a:xfrm>
                  <a:off x="683" y="2603"/>
                  <a:ext cx="360" cy="269"/>
                </a:xfrm>
                <a:custGeom>
                  <a:avLst/>
                  <a:gdLst>
                    <a:gd name="T0" fmla="*/ 8 w 1800"/>
                    <a:gd name="T1" fmla="*/ 5 h 1883"/>
                    <a:gd name="T2" fmla="*/ 9 w 1800"/>
                    <a:gd name="T3" fmla="*/ 5 h 1883"/>
                    <a:gd name="T4" fmla="*/ 10 w 1800"/>
                    <a:gd name="T5" fmla="*/ 5 h 1883"/>
                    <a:gd name="T6" fmla="*/ 11 w 1800"/>
                    <a:gd name="T7" fmla="*/ 5 h 1883"/>
                    <a:gd name="T8" fmla="*/ 12 w 1800"/>
                    <a:gd name="T9" fmla="*/ 5 h 1883"/>
                    <a:gd name="T10" fmla="*/ 13 w 1800"/>
                    <a:gd name="T11" fmla="*/ 5 h 1883"/>
                    <a:gd name="T12" fmla="*/ 13 w 1800"/>
                    <a:gd name="T13" fmla="*/ 4 h 1883"/>
                    <a:gd name="T14" fmla="*/ 14 w 1800"/>
                    <a:gd name="T15" fmla="*/ 4 h 1883"/>
                    <a:gd name="T16" fmla="*/ 14 w 1800"/>
                    <a:gd name="T17" fmla="*/ 4 h 1883"/>
                    <a:gd name="T18" fmla="*/ 14 w 1800"/>
                    <a:gd name="T19" fmla="*/ 3 h 1883"/>
                    <a:gd name="T20" fmla="*/ 14 w 1800"/>
                    <a:gd name="T21" fmla="*/ 3 h 1883"/>
                    <a:gd name="T22" fmla="*/ 14 w 1800"/>
                    <a:gd name="T23" fmla="*/ 2 h 1883"/>
                    <a:gd name="T24" fmla="*/ 14 w 1800"/>
                    <a:gd name="T25" fmla="*/ 2 h 1883"/>
                    <a:gd name="T26" fmla="*/ 14 w 1800"/>
                    <a:gd name="T27" fmla="*/ 2 h 1883"/>
                    <a:gd name="T28" fmla="*/ 13 w 1800"/>
                    <a:gd name="T29" fmla="*/ 1 h 1883"/>
                    <a:gd name="T30" fmla="*/ 13 w 1800"/>
                    <a:gd name="T31" fmla="*/ 1 h 1883"/>
                    <a:gd name="T32" fmla="*/ 12 w 1800"/>
                    <a:gd name="T33" fmla="*/ 1 h 1883"/>
                    <a:gd name="T34" fmla="*/ 11 w 1800"/>
                    <a:gd name="T35" fmla="*/ 0 h 1883"/>
                    <a:gd name="T36" fmla="*/ 10 w 1800"/>
                    <a:gd name="T37" fmla="*/ 0 h 1883"/>
                    <a:gd name="T38" fmla="*/ 9 w 1800"/>
                    <a:gd name="T39" fmla="*/ 0 h 1883"/>
                    <a:gd name="T40" fmla="*/ 8 w 1800"/>
                    <a:gd name="T41" fmla="*/ 0 h 1883"/>
                    <a:gd name="T42" fmla="*/ 7 w 1800"/>
                    <a:gd name="T43" fmla="*/ 0 h 1883"/>
                    <a:gd name="T44" fmla="*/ 6 w 1800"/>
                    <a:gd name="T45" fmla="*/ 0 h 1883"/>
                    <a:gd name="T46" fmla="*/ 5 w 1800"/>
                    <a:gd name="T47" fmla="*/ 0 h 1883"/>
                    <a:gd name="T48" fmla="*/ 4 w 1800"/>
                    <a:gd name="T49" fmla="*/ 0 h 1883"/>
                    <a:gd name="T50" fmla="*/ 3 w 1800"/>
                    <a:gd name="T51" fmla="*/ 1 h 1883"/>
                    <a:gd name="T52" fmla="*/ 2 w 1800"/>
                    <a:gd name="T53" fmla="*/ 1 h 1883"/>
                    <a:gd name="T54" fmla="*/ 1 w 1800"/>
                    <a:gd name="T55" fmla="*/ 1 h 1883"/>
                    <a:gd name="T56" fmla="*/ 1 w 1800"/>
                    <a:gd name="T57" fmla="*/ 1 h 1883"/>
                    <a:gd name="T58" fmla="*/ 0 w 1800"/>
                    <a:gd name="T59" fmla="*/ 2 h 1883"/>
                    <a:gd name="T60" fmla="*/ 0 w 1800"/>
                    <a:gd name="T61" fmla="*/ 2 h 1883"/>
                    <a:gd name="T62" fmla="*/ 0 w 1800"/>
                    <a:gd name="T63" fmla="*/ 3 h 1883"/>
                    <a:gd name="T64" fmla="*/ 0 w 1800"/>
                    <a:gd name="T65" fmla="*/ 3 h 1883"/>
                    <a:gd name="T66" fmla="*/ 0 w 1800"/>
                    <a:gd name="T67" fmla="*/ 3 h 1883"/>
                    <a:gd name="T68" fmla="*/ 1 w 1800"/>
                    <a:gd name="T69" fmla="*/ 4 h 1883"/>
                    <a:gd name="T70" fmla="*/ 1 w 1800"/>
                    <a:gd name="T71" fmla="*/ 4 h 1883"/>
                    <a:gd name="T72" fmla="*/ 2 w 1800"/>
                    <a:gd name="T73" fmla="*/ 4 h 1883"/>
                    <a:gd name="T74" fmla="*/ 2 w 1800"/>
                    <a:gd name="T75" fmla="*/ 5 h 1883"/>
                    <a:gd name="T76" fmla="*/ 3 w 1800"/>
                    <a:gd name="T77" fmla="*/ 5 h 1883"/>
                    <a:gd name="T78" fmla="*/ 4 w 1800"/>
                    <a:gd name="T79" fmla="*/ 5 h 1883"/>
                    <a:gd name="T80" fmla="*/ 5 w 1800"/>
                    <a:gd name="T81" fmla="*/ 5 h 1883"/>
                    <a:gd name="T82" fmla="*/ 6 w 1800"/>
                    <a:gd name="T83" fmla="*/ 5 h 1883"/>
                    <a:gd name="T84" fmla="*/ 7 w 1800"/>
                    <a:gd name="T85" fmla="*/ 5 h 1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00" h="1883">
                      <a:moveTo>
                        <a:pt x="900" y="1883"/>
                      </a:moveTo>
                      <a:lnTo>
                        <a:pt x="946" y="1882"/>
                      </a:lnTo>
                      <a:lnTo>
                        <a:pt x="992" y="1878"/>
                      </a:lnTo>
                      <a:lnTo>
                        <a:pt x="1037" y="1873"/>
                      </a:lnTo>
                      <a:lnTo>
                        <a:pt x="1081" y="1864"/>
                      </a:lnTo>
                      <a:lnTo>
                        <a:pt x="1124" y="1854"/>
                      </a:lnTo>
                      <a:lnTo>
                        <a:pt x="1167" y="1841"/>
                      </a:lnTo>
                      <a:lnTo>
                        <a:pt x="1209" y="1827"/>
                      </a:lnTo>
                      <a:lnTo>
                        <a:pt x="1250" y="1810"/>
                      </a:lnTo>
                      <a:lnTo>
                        <a:pt x="1290" y="1791"/>
                      </a:lnTo>
                      <a:lnTo>
                        <a:pt x="1328" y="1770"/>
                      </a:lnTo>
                      <a:lnTo>
                        <a:pt x="1366" y="1748"/>
                      </a:lnTo>
                      <a:lnTo>
                        <a:pt x="1402" y="1722"/>
                      </a:lnTo>
                      <a:lnTo>
                        <a:pt x="1438" y="1696"/>
                      </a:lnTo>
                      <a:lnTo>
                        <a:pt x="1472" y="1669"/>
                      </a:lnTo>
                      <a:lnTo>
                        <a:pt x="1505" y="1639"/>
                      </a:lnTo>
                      <a:lnTo>
                        <a:pt x="1536" y="1608"/>
                      </a:lnTo>
                      <a:lnTo>
                        <a:pt x="1566" y="1575"/>
                      </a:lnTo>
                      <a:lnTo>
                        <a:pt x="1594" y="1542"/>
                      </a:lnTo>
                      <a:lnTo>
                        <a:pt x="1621" y="1506"/>
                      </a:lnTo>
                      <a:lnTo>
                        <a:pt x="1646" y="1469"/>
                      </a:lnTo>
                      <a:lnTo>
                        <a:pt x="1669" y="1430"/>
                      </a:lnTo>
                      <a:lnTo>
                        <a:pt x="1691" y="1391"/>
                      </a:lnTo>
                      <a:lnTo>
                        <a:pt x="1710" y="1350"/>
                      </a:lnTo>
                      <a:lnTo>
                        <a:pt x="1729" y="1309"/>
                      </a:lnTo>
                      <a:lnTo>
                        <a:pt x="1746" y="1266"/>
                      </a:lnTo>
                      <a:lnTo>
                        <a:pt x="1760" y="1222"/>
                      </a:lnTo>
                      <a:lnTo>
                        <a:pt x="1772" y="1178"/>
                      </a:lnTo>
                      <a:lnTo>
                        <a:pt x="1782" y="1133"/>
                      </a:lnTo>
                      <a:lnTo>
                        <a:pt x="1790" y="1086"/>
                      </a:lnTo>
                      <a:lnTo>
                        <a:pt x="1795" y="1039"/>
                      </a:lnTo>
                      <a:lnTo>
                        <a:pt x="1799" y="991"/>
                      </a:lnTo>
                      <a:lnTo>
                        <a:pt x="1800" y="943"/>
                      </a:lnTo>
                      <a:lnTo>
                        <a:pt x="1799" y="894"/>
                      </a:lnTo>
                      <a:lnTo>
                        <a:pt x="1795" y="846"/>
                      </a:lnTo>
                      <a:lnTo>
                        <a:pt x="1790" y="799"/>
                      </a:lnTo>
                      <a:lnTo>
                        <a:pt x="1782" y="752"/>
                      </a:lnTo>
                      <a:lnTo>
                        <a:pt x="1772" y="707"/>
                      </a:lnTo>
                      <a:lnTo>
                        <a:pt x="1760" y="662"/>
                      </a:lnTo>
                      <a:lnTo>
                        <a:pt x="1746" y="619"/>
                      </a:lnTo>
                      <a:lnTo>
                        <a:pt x="1729" y="576"/>
                      </a:lnTo>
                      <a:lnTo>
                        <a:pt x="1710" y="534"/>
                      </a:lnTo>
                      <a:lnTo>
                        <a:pt x="1691" y="494"/>
                      </a:lnTo>
                      <a:lnTo>
                        <a:pt x="1669" y="454"/>
                      </a:lnTo>
                      <a:lnTo>
                        <a:pt x="1646" y="416"/>
                      </a:lnTo>
                      <a:lnTo>
                        <a:pt x="1621" y="378"/>
                      </a:lnTo>
                      <a:lnTo>
                        <a:pt x="1594" y="343"/>
                      </a:lnTo>
                      <a:lnTo>
                        <a:pt x="1566" y="309"/>
                      </a:lnTo>
                      <a:lnTo>
                        <a:pt x="1536" y="276"/>
                      </a:lnTo>
                      <a:lnTo>
                        <a:pt x="1505" y="245"/>
                      </a:lnTo>
                      <a:lnTo>
                        <a:pt x="1472" y="215"/>
                      </a:lnTo>
                      <a:lnTo>
                        <a:pt x="1438" y="187"/>
                      </a:lnTo>
                      <a:lnTo>
                        <a:pt x="1402" y="161"/>
                      </a:lnTo>
                      <a:lnTo>
                        <a:pt x="1366" y="136"/>
                      </a:lnTo>
                      <a:lnTo>
                        <a:pt x="1328" y="113"/>
                      </a:lnTo>
                      <a:lnTo>
                        <a:pt x="1290" y="93"/>
                      </a:lnTo>
                      <a:lnTo>
                        <a:pt x="1250" y="74"/>
                      </a:lnTo>
                      <a:lnTo>
                        <a:pt x="1209" y="56"/>
                      </a:lnTo>
                      <a:lnTo>
                        <a:pt x="1167" y="42"/>
                      </a:lnTo>
                      <a:lnTo>
                        <a:pt x="1124" y="29"/>
                      </a:lnTo>
                      <a:lnTo>
                        <a:pt x="1081" y="19"/>
                      </a:lnTo>
                      <a:lnTo>
                        <a:pt x="1037" y="10"/>
                      </a:lnTo>
                      <a:lnTo>
                        <a:pt x="992" y="5"/>
                      </a:lnTo>
                      <a:lnTo>
                        <a:pt x="946" y="1"/>
                      </a:lnTo>
                      <a:lnTo>
                        <a:pt x="900" y="0"/>
                      </a:lnTo>
                      <a:lnTo>
                        <a:pt x="853" y="1"/>
                      </a:lnTo>
                      <a:lnTo>
                        <a:pt x="807" y="5"/>
                      </a:lnTo>
                      <a:lnTo>
                        <a:pt x="763" y="10"/>
                      </a:lnTo>
                      <a:lnTo>
                        <a:pt x="718" y="19"/>
                      </a:lnTo>
                      <a:lnTo>
                        <a:pt x="675" y="29"/>
                      </a:lnTo>
                      <a:lnTo>
                        <a:pt x="633" y="42"/>
                      </a:lnTo>
                      <a:lnTo>
                        <a:pt x="590" y="56"/>
                      </a:lnTo>
                      <a:lnTo>
                        <a:pt x="549" y="74"/>
                      </a:lnTo>
                      <a:lnTo>
                        <a:pt x="509" y="93"/>
                      </a:lnTo>
                      <a:lnTo>
                        <a:pt x="471" y="113"/>
                      </a:lnTo>
                      <a:lnTo>
                        <a:pt x="433" y="136"/>
                      </a:lnTo>
                      <a:lnTo>
                        <a:pt x="397" y="161"/>
                      </a:lnTo>
                      <a:lnTo>
                        <a:pt x="362" y="187"/>
                      </a:lnTo>
                      <a:lnTo>
                        <a:pt x="327" y="215"/>
                      </a:lnTo>
                      <a:lnTo>
                        <a:pt x="294" y="245"/>
                      </a:lnTo>
                      <a:lnTo>
                        <a:pt x="263" y="276"/>
                      </a:lnTo>
                      <a:lnTo>
                        <a:pt x="234" y="309"/>
                      </a:lnTo>
                      <a:lnTo>
                        <a:pt x="206" y="343"/>
                      </a:lnTo>
                      <a:lnTo>
                        <a:pt x="179" y="378"/>
                      </a:lnTo>
                      <a:lnTo>
                        <a:pt x="154" y="416"/>
                      </a:lnTo>
                      <a:lnTo>
                        <a:pt x="131" y="454"/>
                      </a:lnTo>
                      <a:lnTo>
                        <a:pt x="109" y="494"/>
                      </a:lnTo>
                      <a:lnTo>
                        <a:pt x="89" y="534"/>
                      </a:lnTo>
                      <a:lnTo>
                        <a:pt x="70" y="576"/>
                      </a:lnTo>
                      <a:lnTo>
                        <a:pt x="54" y="619"/>
                      </a:lnTo>
                      <a:lnTo>
                        <a:pt x="40" y="662"/>
                      </a:lnTo>
                      <a:lnTo>
                        <a:pt x="28" y="707"/>
                      </a:lnTo>
                      <a:lnTo>
                        <a:pt x="18" y="752"/>
                      </a:lnTo>
                      <a:lnTo>
                        <a:pt x="10" y="799"/>
                      </a:lnTo>
                      <a:lnTo>
                        <a:pt x="5" y="846"/>
                      </a:lnTo>
                      <a:lnTo>
                        <a:pt x="1" y="894"/>
                      </a:lnTo>
                      <a:lnTo>
                        <a:pt x="0" y="943"/>
                      </a:lnTo>
                      <a:lnTo>
                        <a:pt x="1" y="991"/>
                      </a:lnTo>
                      <a:lnTo>
                        <a:pt x="5" y="1039"/>
                      </a:lnTo>
                      <a:lnTo>
                        <a:pt x="10" y="1086"/>
                      </a:lnTo>
                      <a:lnTo>
                        <a:pt x="18" y="1133"/>
                      </a:lnTo>
                      <a:lnTo>
                        <a:pt x="28" y="1178"/>
                      </a:lnTo>
                      <a:lnTo>
                        <a:pt x="40" y="1222"/>
                      </a:lnTo>
                      <a:lnTo>
                        <a:pt x="54" y="1266"/>
                      </a:lnTo>
                      <a:lnTo>
                        <a:pt x="70" y="1309"/>
                      </a:lnTo>
                      <a:lnTo>
                        <a:pt x="89" y="1350"/>
                      </a:lnTo>
                      <a:lnTo>
                        <a:pt x="109" y="1391"/>
                      </a:lnTo>
                      <a:lnTo>
                        <a:pt x="131" y="1430"/>
                      </a:lnTo>
                      <a:lnTo>
                        <a:pt x="154" y="1469"/>
                      </a:lnTo>
                      <a:lnTo>
                        <a:pt x="179" y="1506"/>
                      </a:lnTo>
                      <a:lnTo>
                        <a:pt x="206" y="1542"/>
                      </a:lnTo>
                      <a:lnTo>
                        <a:pt x="234" y="1575"/>
                      </a:lnTo>
                      <a:lnTo>
                        <a:pt x="263" y="1608"/>
                      </a:lnTo>
                      <a:lnTo>
                        <a:pt x="294" y="1639"/>
                      </a:lnTo>
                      <a:lnTo>
                        <a:pt x="327" y="1669"/>
                      </a:lnTo>
                      <a:lnTo>
                        <a:pt x="362" y="1696"/>
                      </a:lnTo>
                      <a:lnTo>
                        <a:pt x="397" y="1722"/>
                      </a:lnTo>
                      <a:lnTo>
                        <a:pt x="433" y="1748"/>
                      </a:lnTo>
                      <a:lnTo>
                        <a:pt x="471" y="1770"/>
                      </a:lnTo>
                      <a:lnTo>
                        <a:pt x="509" y="1791"/>
                      </a:lnTo>
                      <a:lnTo>
                        <a:pt x="549" y="1810"/>
                      </a:lnTo>
                      <a:lnTo>
                        <a:pt x="590" y="1827"/>
                      </a:lnTo>
                      <a:lnTo>
                        <a:pt x="633" y="1841"/>
                      </a:lnTo>
                      <a:lnTo>
                        <a:pt x="675" y="1854"/>
                      </a:lnTo>
                      <a:lnTo>
                        <a:pt x="718" y="1864"/>
                      </a:lnTo>
                      <a:lnTo>
                        <a:pt x="763" y="1873"/>
                      </a:lnTo>
                      <a:lnTo>
                        <a:pt x="807" y="1878"/>
                      </a:lnTo>
                      <a:lnTo>
                        <a:pt x="853" y="1882"/>
                      </a:lnTo>
                      <a:lnTo>
                        <a:pt x="900" y="188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 name="Freeform 10">
                  <a:extLst>
                    <a:ext uri="{FF2B5EF4-FFF2-40B4-BE49-F238E27FC236}">
                      <a16:creationId xmlns:a16="http://schemas.microsoft.com/office/drawing/2014/main" id="{71B74151-C063-FB46-82A6-451A7B2FA49E}"/>
                    </a:ext>
                  </a:extLst>
                </p:cNvPr>
                <p:cNvSpPr>
                  <a:spLocks/>
                </p:cNvSpPr>
                <p:nvPr/>
              </p:nvSpPr>
              <p:spPr bwMode="auto">
                <a:xfrm>
                  <a:off x="934" y="2702"/>
                  <a:ext cx="30" cy="39"/>
                </a:xfrm>
                <a:custGeom>
                  <a:avLst/>
                  <a:gdLst>
                    <a:gd name="T0" fmla="*/ 1 w 153"/>
                    <a:gd name="T1" fmla="*/ 1 h 277"/>
                    <a:gd name="T2" fmla="*/ 1 w 153"/>
                    <a:gd name="T3" fmla="*/ 1 h 277"/>
                    <a:gd name="T4" fmla="*/ 1 w 153"/>
                    <a:gd name="T5" fmla="*/ 1 h 277"/>
                    <a:gd name="T6" fmla="*/ 1 w 153"/>
                    <a:gd name="T7" fmla="*/ 1 h 277"/>
                    <a:gd name="T8" fmla="*/ 1 w 153"/>
                    <a:gd name="T9" fmla="*/ 1 h 277"/>
                    <a:gd name="T10" fmla="*/ 1 w 153"/>
                    <a:gd name="T11" fmla="*/ 1 h 277"/>
                    <a:gd name="T12" fmla="*/ 1 w 153"/>
                    <a:gd name="T13" fmla="*/ 1 h 277"/>
                    <a:gd name="T14" fmla="*/ 1 w 153"/>
                    <a:gd name="T15" fmla="*/ 0 h 277"/>
                    <a:gd name="T16" fmla="*/ 1 w 153"/>
                    <a:gd name="T17" fmla="*/ 0 h 277"/>
                    <a:gd name="T18" fmla="*/ 1 w 153"/>
                    <a:gd name="T19" fmla="*/ 0 h 277"/>
                    <a:gd name="T20" fmla="*/ 1 w 153"/>
                    <a:gd name="T21" fmla="*/ 0 h 277"/>
                    <a:gd name="T22" fmla="*/ 1 w 153"/>
                    <a:gd name="T23" fmla="*/ 0 h 277"/>
                    <a:gd name="T24" fmla="*/ 1 w 153"/>
                    <a:gd name="T25" fmla="*/ 0 h 277"/>
                    <a:gd name="T26" fmla="*/ 1 w 153"/>
                    <a:gd name="T27" fmla="*/ 0 h 277"/>
                    <a:gd name="T28" fmla="*/ 1 w 153"/>
                    <a:gd name="T29" fmla="*/ 0 h 277"/>
                    <a:gd name="T30" fmla="*/ 1 w 153"/>
                    <a:gd name="T31" fmla="*/ 0 h 277"/>
                    <a:gd name="T32" fmla="*/ 1 w 153"/>
                    <a:gd name="T33" fmla="*/ 0 h 277"/>
                    <a:gd name="T34" fmla="*/ 0 w 153"/>
                    <a:gd name="T35" fmla="*/ 0 h 277"/>
                    <a:gd name="T36" fmla="*/ 0 w 153"/>
                    <a:gd name="T37" fmla="*/ 0 h 277"/>
                    <a:gd name="T38" fmla="*/ 0 w 153"/>
                    <a:gd name="T39" fmla="*/ 0 h 277"/>
                    <a:gd name="T40" fmla="*/ 0 w 153"/>
                    <a:gd name="T41" fmla="*/ 0 h 277"/>
                    <a:gd name="T42" fmla="*/ 0 w 153"/>
                    <a:gd name="T43" fmla="*/ 0 h 277"/>
                    <a:gd name="T44" fmla="*/ 0 w 153"/>
                    <a:gd name="T45" fmla="*/ 0 h 277"/>
                    <a:gd name="T46" fmla="*/ 0 w 153"/>
                    <a:gd name="T47" fmla="*/ 0 h 277"/>
                    <a:gd name="T48" fmla="*/ 0 w 153"/>
                    <a:gd name="T49" fmla="*/ 0 h 277"/>
                    <a:gd name="T50" fmla="*/ 0 w 153"/>
                    <a:gd name="T51" fmla="*/ 0 h 277"/>
                    <a:gd name="T52" fmla="*/ 0 w 153"/>
                    <a:gd name="T53" fmla="*/ 1 h 277"/>
                    <a:gd name="T54" fmla="*/ 0 w 153"/>
                    <a:gd name="T55" fmla="*/ 1 h 277"/>
                    <a:gd name="T56" fmla="*/ 0 w 153"/>
                    <a:gd name="T57" fmla="*/ 1 h 277"/>
                    <a:gd name="T58" fmla="*/ 0 w 153"/>
                    <a:gd name="T59" fmla="*/ 1 h 277"/>
                    <a:gd name="T60" fmla="*/ 0 w 153"/>
                    <a:gd name="T61" fmla="*/ 1 h 277"/>
                    <a:gd name="T62" fmla="*/ 0 w 153"/>
                    <a:gd name="T63" fmla="*/ 1 h 277"/>
                    <a:gd name="T64" fmla="*/ 1 w 153"/>
                    <a:gd name="T65" fmla="*/ 1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6" y="277"/>
                      </a:moveTo>
                      <a:lnTo>
                        <a:pt x="92" y="274"/>
                      </a:lnTo>
                      <a:lnTo>
                        <a:pt x="106" y="266"/>
                      </a:lnTo>
                      <a:lnTo>
                        <a:pt x="119" y="253"/>
                      </a:lnTo>
                      <a:lnTo>
                        <a:pt x="131" y="236"/>
                      </a:lnTo>
                      <a:lnTo>
                        <a:pt x="140" y="216"/>
                      </a:lnTo>
                      <a:lnTo>
                        <a:pt x="147" y="192"/>
                      </a:lnTo>
                      <a:lnTo>
                        <a:pt x="151" y="166"/>
                      </a:lnTo>
                      <a:lnTo>
                        <a:pt x="153" y="138"/>
                      </a:lnTo>
                      <a:lnTo>
                        <a:pt x="151" y="111"/>
                      </a:lnTo>
                      <a:lnTo>
                        <a:pt x="147" y="84"/>
                      </a:lnTo>
                      <a:lnTo>
                        <a:pt x="140" y="61"/>
                      </a:lnTo>
                      <a:lnTo>
                        <a:pt x="131" y="40"/>
                      </a:lnTo>
                      <a:lnTo>
                        <a:pt x="119" y="24"/>
                      </a:lnTo>
                      <a:lnTo>
                        <a:pt x="106" y="11"/>
                      </a:lnTo>
                      <a:lnTo>
                        <a:pt x="92" y="4"/>
                      </a:lnTo>
                      <a:lnTo>
                        <a:pt x="76" y="0"/>
                      </a:lnTo>
                      <a:lnTo>
                        <a:pt x="61" y="4"/>
                      </a:lnTo>
                      <a:lnTo>
                        <a:pt x="46" y="11"/>
                      </a:lnTo>
                      <a:lnTo>
                        <a:pt x="33" y="24"/>
                      </a:lnTo>
                      <a:lnTo>
                        <a:pt x="22" y="40"/>
                      </a:lnTo>
                      <a:lnTo>
                        <a:pt x="13" y="61"/>
                      </a:lnTo>
                      <a:lnTo>
                        <a:pt x="6" y="84"/>
                      </a:lnTo>
                      <a:lnTo>
                        <a:pt x="2" y="111"/>
                      </a:lnTo>
                      <a:lnTo>
                        <a:pt x="0" y="138"/>
                      </a:lnTo>
                      <a:lnTo>
                        <a:pt x="2" y="166"/>
                      </a:lnTo>
                      <a:lnTo>
                        <a:pt x="6" y="192"/>
                      </a:lnTo>
                      <a:lnTo>
                        <a:pt x="13" y="216"/>
                      </a:lnTo>
                      <a:lnTo>
                        <a:pt x="22" y="236"/>
                      </a:lnTo>
                      <a:lnTo>
                        <a:pt x="33" y="253"/>
                      </a:lnTo>
                      <a:lnTo>
                        <a:pt x="46" y="266"/>
                      </a:lnTo>
                      <a:lnTo>
                        <a:pt x="61" y="274"/>
                      </a:lnTo>
                      <a:lnTo>
                        <a:pt x="7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 name="Freeform 11">
                  <a:extLst>
                    <a:ext uri="{FF2B5EF4-FFF2-40B4-BE49-F238E27FC236}">
                      <a16:creationId xmlns:a16="http://schemas.microsoft.com/office/drawing/2014/main" id="{0EDEC0B9-51BA-8E41-95F2-8892112ED5C1}"/>
                    </a:ext>
                  </a:extLst>
                </p:cNvPr>
                <p:cNvSpPr>
                  <a:spLocks/>
                </p:cNvSpPr>
                <p:nvPr/>
              </p:nvSpPr>
              <p:spPr bwMode="auto">
                <a:xfrm>
                  <a:off x="938" y="2709"/>
                  <a:ext cx="16" cy="20"/>
                </a:xfrm>
                <a:custGeom>
                  <a:avLst/>
                  <a:gdLst>
                    <a:gd name="T0" fmla="*/ 0 w 81"/>
                    <a:gd name="T1" fmla="*/ 0 h 146"/>
                    <a:gd name="T2" fmla="*/ 0 w 81"/>
                    <a:gd name="T3" fmla="*/ 0 h 146"/>
                    <a:gd name="T4" fmla="*/ 0 w 81"/>
                    <a:gd name="T5" fmla="*/ 0 h 146"/>
                    <a:gd name="T6" fmla="*/ 0 w 81"/>
                    <a:gd name="T7" fmla="*/ 0 h 146"/>
                    <a:gd name="T8" fmla="*/ 1 w 81"/>
                    <a:gd name="T9" fmla="*/ 0 h 146"/>
                    <a:gd name="T10" fmla="*/ 1 w 81"/>
                    <a:gd name="T11" fmla="*/ 0 h 146"/>
                    <a:gd name="T12" fmla="*/ 1 w 81"/>
                    <a:gd name="T13" fmla="*/ 0 h 146"/>
                    <a:gd name="T14" fmla="*/ 1 w 81"/>
                    <a:gd name="T15" fmla="*/ 0 h 146"/>
                    <a:gd name="T16" fmla="*/ 1 w 81"/>
                    <a:gd name="T17" fmla="*/ 0 h 146"/>
                    <a:gd name="T18" fmla="*/ 1 w 81"/>
                    <a:gd name="T19" fmla="*/ 0 h 146"/>
                    <a:gd name="T20" fmla="*/ 1 w 81"/>
                    <a:gd name="T21" fmla="*/ 0 h 146"/>
                    <a:gd name="T22" fmla="*/ 1 w 81"/>
                    <a:gd name="T23" fmla="*/ 0 h 146"/>
                    <a:gd name="T24" fmla="*/ 1 w 81"/>
                    <a:gd name="T25" fmla="*/ 0 h 146"/>
                    <a:gd name="T26" fmla="*/ 0 w 81"/>
                    <a:gd name="T27" fmla="*/ 0 h 146"/>
                    <a:gd name="T28" fmla="*/ 0 w 81"/>
                    <a:gd name="T29" fmla="*/ 0 h 146"/>
                    <a:gd name="T30" fmla="*/ 0 w 81"/>
                    <a:gd name="T31" fmla="*/ 0 h 146"/>
                    <a:gd name="T32" fmla="*/ 0 w 81"/>
                    <a:gd name="T33" fmla="*/ 0 h 146"/>
                    <a:gd name="T34" fmla="*/ 0 w 81"/>
                    <a:gd name="T35" fmla="*/ 0 h 146"/>
                    <a:gd name="T36" fmla="*/ 0 w 81"/>
                    <a:gd name="T37" fmla="*/ 0 h 146"/>
                    <a:gd name="T38" fmla="*/ 0 w 81"/>
                    <a:gd name="T39" fmla="*/ 0 h 146"/>
                    <a:gd name="T40" fmla="*/ 0 w 81"/>
                    <a:gd name="T41" fmla="*/ 0 h 146"/>
                    <a:gd name="T42" fmla="*/ 0 w 81"/>
                    <a:gd name="T43" fmla="*/ 0 h 146"/>
                    <a:gd name="T44" fmla="*/ 0 w 81"/>
                    <a:gd name="T45" fmla="*/ 0 h 146"/>
                    <a:gd name="T46" fmla="*/ 0 w 81"/>
                    <a:gd name="T47" fmla="*/ 0 h 146"/>
                    <a:gd name="T48" fmla="*/ 0 w 81"/>
                    <a:gd name="T49" fmla="*/ 0 h 146"/>
                    <a:gd name="T50" fmla="*/ 0 w 81"/>
                    <a:gd name="T51" fmla="*/ 0 h 146"/>
                    <a:gd name="T52" fmla="*/ 0 w 81"/>
                    <a:gd name="T53" fmla="*/ 0 h 146"/>
                    <a:gd name="T54" fmla="*/ 0 w 81"/>
                    <a:gd name="T55" fmla="*/ 0 h 146"/>
                    <a:gd name="T56" fmla="*/ 0 w 81"/>
                    <a:gd name="T57" fmla="*/ 0 h 146"/>
                    <a:gd name="T58" fmla="*/ 0 w 81"/>
                    <a:gd name="T59" fmla="*/ 0 h 146"/>
                    <a:gd name="T60" fmla="*/ 0 w 81"/>
                    <a:gd name="T61" fmla="*/ 0 h 146"/>
                    <a:gd name="T62" fmla="*/ 0 w 81"/>
                    <a:gd name="T63" fmla="*/ 0 h 146"/>
                    <a:gd name="T64" fmla="*/ 0 w 81"/>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146">
                      <a:moveTo>
                        <a:pt x="40" y="146"/>
                      </a:moveTo>
                      <a:lnTo>
                        <a:pt x="48" y="145"/>
                      </a:lnTo>
                      <a:lnTo>
                        <a:pt x="56" y="140"/>
                      </a:lnTo>
                      <a:lnTo>
                        <a:pt x="63" y="133"/>
                      </a:lnTo>
                      <a:lnTo>
                        <a:pt x="69" y="125"/>
                      </a:lnTo>
                      <a:lnTo>
                        <a:pt x="74" y="113"/>
                      </a:lnTo>
                      <a:lnTo>
                        <a:pt x="78" y="101"/>
                      </a:lnTo>
                      <a:lnTo>
                        <a:pt x="80" y="87"/>
                      </a:lnTo>
                      <a:lnTo>
                        <a:pt x="81" y="72"/>
                      </a:lnTo>
                      <a:lnTo>
                        <a:pt x="80" y="57"/>
                      </a:lnTo>
                      <a:lnTo>
                        <a:pt x="78" y="44"/>
                      </a:lnTo>
                      <a:lnTo>
                        <a:pt x="74" y="31"/>
                      </a:lnTo>
                      <a:lnTo>
                        <a:pt x="69" y="21"/>
                      </a:lnTo>
                      <a:lnTo>
                        <a:pt x="63" y="12"/>
                      </a:lnTo>
                      <a:lnTo>
                        <a:pt x="56" y="5"/>
                      </a:lnTo>
                      <a:lnTo>
                        <a:pt x="48" y="1"/>
                      </a:lnTo>
                      <a:lnTo>
                        <a:pt x="40" y="0"/>
                      </a:lnTo>
                      <a:lnTo>
                        <a:pt x="32" y="1"/>
                      </a:lnTo>
                      <a:lnTo>
                        <a:pt x="24"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4" y="140"/>
                      </a:lnTo>
                      <a:lnTo>
                        <a:pt x="32" y="145"/>
                      </a:lnTo>
                      <a:lnTo>
                        <a:pt x="4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1" name="Freeform 12">
                  <a:extLst>
                    <a:ext uri="{FF2B5EF4-FFF2-40B4-BE49-F238E27FC236}">
                      <a16:creationId xmlns:a16="http://schemas.microsoft.com/office/drawing/2014/main" id="{6F4B54A4-5B50-9D44-BE89-AAA9A8C5701B}"/>
                    </a:ext>
                  </a:extLst>
                </p:cNvPr>
                <p:cNvSpPr>
                  <a:spLocks/>
                </p:cNvSpPr>
                <p:nvPr/>
              </p:nvSpPr>
              <p:spPr bwMode="auto">
                <a:xfrm>
                  <a:off x="762" y="2702"/>
                  <a:ext cx="30" cy="39"/>
                </a:xfrm>
                <a:custGeom>
                  <a:avLst/>
                  <a:gdLst>
                    <a:gd name="T0" fmla="*/ 1 w 153"/>
                    <a:gd name="T1" fmla="*/ 1 h 277"/>
                    <a:gd name="T2" fmla="*/ 1 w 153"/>
                    <a:gd name="T3" fmla="*/ 1 h 277"/>
                    <a:gd name="T4" fmla="*/ 1 w 153"/>
                    <a:gd name="T5" fmla="*/ 1 h 277"/>
                    <a:gd name="T6" fmla="*/ 1 w 153"/>
                    <a:gd name="T7" fmla="*/ 1 h 277"/>
                    <a:gd name="T8" fmla="*/ 1 w 153"/>
                    <a:gd name="T9" fmla="*/ 1 h 277"/>
                    <a:gd name="T10" fmla="*/ 1 w 153"/>
                    <a:gd name="T11" fmla="*/ 1 h 277"/>
                    <a:gd name="T12" fmla="*/ 1 w 153"/>
                    <a:gd name="T13" fmla="*/ 1 h 277"/>
                    <a:gd name="T14" fmla="*/ 1 w 153"/>
                    <a:gd name="T15" fmla="*/ 0 h 277"/>
                    <a:gd name="T16" fmla="*/ 1 w 153"/>
                    <a:gd name="T17" fmla="*/ 0 h 277"/>
                    <a:gd name="T18" fmla="*/ 1 w 153"/>
                    <a:gd name="T19" fmla="*/ 0 h 277"/>
                    <a:gd name="T20" fmla="*/ 1 w 153"/>
                    <a:gd name="T21" fmla="*/ 0 h 277"/>
                    <a:gd name="T22" fmla="*/ 1 w 153"/>
                    <a:gd name="T23" fmla="*/ 0 h 277"/>
                    <a:gd name="T24" fmla="*/ 1 w 153"/>
                    <a:gd name="T25" fmla="*/ 0 h 277"/>
                    <a:gd name="T26" fmla="*/ 1 w 153"/>
                    <a:gd name="T27" fmla="*/ 0 h 277"/>
                    <a:gd name="T28" fmla="*/ 1 w 153"/>
                    <a:gd name="T29" fmla="*/ 0 h 277"/>
                    <a:gd name="T30" fmla="*/ 1 w 153"/>
                    <a:gd name="T31" fmla="*/ 0 h 277"/>
                    <a:gd name="T32" fmla="*/ 1 w 153"/>
                    <a:gd name="T33" fmla="*/ 0 h 277"/>
                    <a:gd name="T34" fmla="*/ 0 w 153"/>
                    <a:gd name="T35" fmla="*/ 0 h 277"/>
                    <a:gd name="T36" fmla="*/ 0 w 153"/>
                    <a:gd name="T37" fmla="*/ 0 h 277"/>
                    <a:gd name="T38" fmla="*/ 0 w 153"/>
                    <a:gd name="T39" fmla="*/ 0 h 277"/>
                    <a:gd name="T40" fmla="*/ 0 w 153"/>
                    <a:gd name="T41" fmla="*/ 0 h 277"/>
                    <a:gd name="T42" fmla="*/ 0 w 153"/>
                    <a:gd name="T43" fmla="*/ 0 h 277"/>
                    <a:gd name="T44" fmla="*/ 0 w 153"/>
                    <a:gd name="T45" fmla="*/ 0 h 277"/>
                    <a:gd name="T46" fmla="*/ 0 w 153"/>
                    <a:gd name="T47" fmla="*/ 0 h 277"/>
                    <a:gd name="T48" fmla="*/ 0 w 153"/>
                    <a:gd name="T49" fmla="*/ 0 h 277"/>
                    <a:gd name="T50" fmla="*/ 0 w 153"/>
                    <a:gd name="T51" fmla="*/ 0 h 277"/>
                    <a:gd name="T52" fmla="*/ 0 w 153"/>
                    <a:gd name="T53" fmla="*/ 1 h 277"/>
                    <a:gd name="T54" fmla="*/ 0 w 153"/>
                    <a:gd name="T55" fmla="*/ 1 h 277"/>
                    <a:gd name="T56" fmla="*/ 0 w 153"/>
                    <a:gd name="T57" fmla="*/ 1 h 277"/>
                    <a:gd name="T58" fmla="*/ 0 w 153"/>
                    <a:gd name="T59" fmla="*/ 1 h 277"/>
                    <a:gd name="T60" fmla="*/ 0 w 153"/>
                    <a:gd name="T61" fmla="*/ 1 h 277"/>
                    <a:gd name="T62" fmla="*/ 0 w 153"/>
                    <a:gd name="T63" fmla="*/ 1 h 277"/>
                    <a:gd name="T64" fmla="*/ 1 w 153"/>
                    <a:gd name="T65" fmla="*/ 1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7" y="277"/>
                      </a:moveTo>
                      <a:lnTo>
                        <a:pt x="92" y="274"/>
                      </a:lnTo>
                      <a:lnTo>
                        <a:pt x="107" y="266"/>
                      </a:lnTo>
                      <a:lnTo>
                        <a:pt x="120" y="253"/>
                      </a:lnTo>
                      <a:lnTo>
                        <a:pt x="131" y="236"/>
                      </a:lnTo>
                      <a:lnTo>
                        <a:pt x="140" y="216"/>
                      </a:lnTo>
                      <a:lnTo>
                        <a:pt x="147" y="192"/>
                      </a:lnTo>
                      <a:lnTo>
                        <a:pt x="151" y="166"/>
                      </a:lnTo>
                      <a:lnTo>
                        <a:pt x="153" y="138"/>
                      </a:lnTo>
                      <a:lnTo>
                        <a:pt x="151" y="111"/>
                      </a:lnTo>
                      <a:lnTo>
                        <a:pt x="147" y="84"/>
                      </a:lnTo>
                      <a:lnTo>
                        <a:pt x="140" y="61"/>
                      </a:lnTo>
                      <a:lnTo>
                        <a:pt x="131" y="40"/>
                      </a:lnTo>
                      <a:lnTo>
                        <a:pt x="120" y="24"/>
                      </a:lnTo>
                      <a:lnTo>
                        <a:pt x="107" y="11"/>
                      </a:lnTo>
                      <a:lnTo>
                        <a:pt x="92" y="4"/>
                      </a:lnTo>
                      <a:lnTo>
                        <a:pt x="77" y="0"/>
                      </a:lnTo>
                      <a:lnTo>
                        <a:pt x="61" y="4"/>
                      </a:lnTo>
                      <a:lnTo>
                        <a:pt x="47" y="11"/>
                      </a:lnTo>
                      <a:lnTo>
                        <a:pt x="34" y="24"/>
                      </a:lnTo>
                      <a:lnTo>
                        <a:pt x="22" y="40"/>
                      </a:lnTo>
                      <a:lnTo>
                        <a:pt x="13" y="61"/>
                      </a:lnTo>
                      <a:lnTo>
                        <a:pt x="6" y="84"/>
                      </a:lnTo>
                      <a:lnTo>
                        <a:pt x="2" y="111"/>
                      </a:lnTo>
                      <a:lnTo>
                        <a:pt x="0" y="138"/>
                      </a:lnTo>
                      <a:lnTo>
                        <a:pt x="2" y="166"/>
                      </a:lnTo>
                      <a:lnTo>
                        <a:pt x="6" y="192"/>
                      </a:lnTo>
                      <a:lnTo>
                        <a:pt x="13" y="216"/>
                      </a:lnTo>
                      <a:lnTo>
                        <a:pt x="22" y="236"/>
                      </a:lnTo>
                      <a:lnTo>
                        <a:pt x="34" y="253"/>
                      </a:lnTo>
                      <a:lnTo>
                        <a:pt x="47" y="266"/>
                      </a:lnTo>
                      <a:lnTo>
                        <a:pt x="61" y="274"/>
                      </a:lnTo>
                      <a:lnTo>
                        <a:pt x="7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 name="Freeform 13">
                  <a:extLst>
                    <a:ext uri="{FF2B5EF4-FFF2-40B4-BE49-F238E27FC236}">
                      <a16:creationId xmlns:a16="http://schemas.microsoft.com/office/drawing/2014/main" id="{E4251046-3403-3540-8EC2-6C835C41F526}"/>
                    </a:ext>
                  </a:extLst>
                </p:cNvPr>
                <p:cNvSpPr>
                  <a:spLocks/>
                </p:cNvSpPr>
                <p:nvPr/>
              </p:nvSpPr>
              <p:spPr bwMode="auto">
                <a:xfrm>
                  <a:off x="767" y="2709"/>
                  <a:ext cx="16" cy="20"/>
                </a:xfrm>
                <a:custGeom>
                  <a:avLst/>
                  <a:gdLst>
                    <a:gd name="T0" fmla="*/ 0 w 82"/>
                    <a:gd name="T1" fmla="*/ 0 h 146"/>
                    <a:gd name="T2" fmla="*/ 0 w 82"/>
                    <a:gd name="T3" fmla="*/ 0 h 146"/>
                    <a:gd name="T4" fmla="*/ 0 w 82"/>
                    <a:gd name="T5" fmla="*/ 0 h 146"/>
                    <a:gd name="T6" fmla="*/ 0 w 82"/>
                    <a:gd name="T7" fmla="*/ 0 h 146"/>
                    <a:gd name="T8" fmla="*/ 1 w 82"/>
                    <a:gd name="T9" fmla="*/ 0 h 146"/>
                    <a:gd name="T10" fmla="*/ 1 w 82"/>
                    <a:gd name="T11" fmla="*/ 0 h 146"/>
                    <a:gd name="T12" fmla="*/ 1 w 82"/>
                    <a:gd name="T13" fmla="*/ 0 h 146"/>
                    <a:gd name="T14" fmla="*/ 1 w 82"/>
                    <a:gd name="T15" fmla="*/ 0 h 146"/>
                    <a:gd name="T16" fmla="*/ 1 w 82"/>
                    <a:gd name="T17" fmla="*/ 0 h 146"/>
                    <a:gd name="T18" fmla="*/ 1 w 82"/>
                    <a:gd name="T19" fmla="*/ 0 h 146"/>
                    <a:gd name="T20" fmla="*/ 1 w 82"/>
                    <a:gd name="T21" fmla="*/ 0 h 146"/>
                    <a:gd name="T22" fmla="*/ 1 w 82"/>
                    <a:gd name="T23" fmla="*/ 0 h 146"/>
                    <a:gd name="T24" fmla="*/ 1 w 82"/>
                    <a:gd name="T25" fmla="*/ 0 h 146"/>
                    <a:gd name="T26" fmla="*/ 0 w 82"/>
                    <a:gd name="T27" fmla="*/ 0 h 146"/>
                    <a:gd name="T28" fmla="*/ 0 w 82"/>
                    <a:gd name="T29" fmla="*/ 0 h 146"/>
                    <a:gd name="T30" fmla="*/ 0 w 82"/>
                    <a:gd name="T31" fmla="*/ 0 h 146"/>
                    <a:gd name="T32" fmla="*/ 0 w 82"/>
                    <a:gd name="T33" fmla="*/ 0 h 146"/>
                    <a:gd name="T34" fmla="*/ 0 w 82"/>
                    <a:gd name="T35" fmla="*/ 0 h 146"/>
                    <a:gd name="T36" fmla="*/ 0 w 82"/>
                    <a:gd name="T37" fmla="*/ 0 h 146"/>
                    <a:gd name="T38" fmla="*/ 0 w 82"/>
                    <a:gd name="T39" fmla="*/ 0 h 146"/>
                    <a:gd name="T40" fmla="*/ 0 w 82"/>
                    <a:gd name="T41" fmla="*/ 0 h 146"/>
                    <a:gd name="T42" fmla="*/ 0 w 82"/>
                    <a:gd name="T43" fmla="*/ 0 h 146"/>
                    <a:gd name="T44" fmla="*/ 0 w 82"/>
                    <a:gd name="T45" fmla="*/ 0 h 146"/>
                    <a:gd name="T46" fmla="*/ 0 w 82"/>
                    <a:gd name="T47" fmla="*/ 0 h 146"/>
                    <a:gd name="T48" fmla="*/ 0 w 82"/>
                    <a:gd name="T49" fmla="*/ 0 h 146"/>
                    <a:gd name="T50" fmla="*/ 0 w 82"/>
                    <a:gd name="T51" fmla="*/ 0 h 146"/>
                    <a:gd name="T52" fmla="*/ 0 w 82"/>
                    <a:gd name="T53" fmla="*/ 0 h 146"/>
                    <a:gd name="T54" fmla="*/ 0 w 82"/>
                    <a:gd name="T55" fmla="*/ 0 h 146"/>
                    <a:gd name="T56" fmla="*/ 0 w 82"/>
                    <a:gd name="T57" fmla="*/ 0 h 146"/>
                    <a:gd name="T58" fmla="*/ 0 w 82"/>
                    <a:gd name="T59" fmla="*/ 0 h 146"/>
                    <a:gd name="T60" fmla="*/ 0 w 82"/>
                    <a:gd name="T61" fmla="*/ 0 h 146"/>
                    <a:gd name="T62" fmla="*/ 0 w 82"/>
                    <a:gd name="T63" fmla="*/ 0 h 146"/>
                    <a:gd name="T64" fmla="*/ 0 w 82"/>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46">
                      <a:moveTo>
                        <a:pt x="41" y="146"/>
                      </a:moveTo>
                      <a:lnTo>
                        <a:pt x="49" y="145"/>
                      </a:lnTo>
                      <a:lnTo>
                        <a:pt x="57" y="140"/>
                      </a:lnTo>
                      <a:lnTo>
                        <a:pt x="64" y="133"/>
                      </a:lnTo>
                      <a:lnTo>
                        <a:pt x="70" y="125"/>
                      </a:lnTo>
                      <a:lnTo>
                        <a:pt x="75" y="113"/>
                      </a:lnTo>
                      <a:lnTo>
                        <a:pt x="79" y="101"/>
                      </a:lnTo>
                      <a:lnTo>
                        <a:pt x="81" y="87"/>
                      </a:lnTo>
                      <a:lnTo>
                        <a:pt x="82" y="72"/>
                      </a:lnTo>
                      <a:lnTo>
                        <a:pt x="81" y="57"/>
                      </a:lnTo>
                      <a:lnTo>
                        <a:pt x="79" y="44"/>
                      </a:lnTo>
                      <a:lnTo>
                        <a:pt x="75" y="31"/>
                      </a:lnTo>
                      <a:lnTo>
                        <a:pt x="70" y="21"/>
                      </a:lnTo>
                      <a:lnTo>
                        <a:pt x="64" y="12"/>
                      </a:lnTo>
                      <a:lnTo>
                        <a:pt x="57" y="5"/>
                      </a:lnTo>
                      <a:lnTo>
                        <a:pt x="49" y="1"/>
                      </a:lnTo>
                      <a:lnTo>
                        <a:pt x="41" y="0"/>
                      </a:lnTo>
                      <a:lnTo>
                        <a:pt x="33" y="1"/>
                      </a:lnTo>
                      <a:lnTo>
                        <a:pt x="25"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5" y="140"/>
                      </a:lnTo>
                      <a:lnTo>
                        <a:pt x="33" y="145"/>
                      </a:lnTo>
                      <a:lnTo>
                        <a:pt x="41"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3" name="Freeform 14">
                  <a:extLst>
                    <a:ext uri="{FF2B5EF4-FFF2-40B4-BE49-F238E27FC236}">
                      <a16:creationId xmlns:a16="http://schemas.microsoft.com/office/drawing/2014/main" id="{7147D492-943C-2242-A61A-2A65061F86E1}"/>
                    </a:ext>
                  </a:extLst>
                </p:cNvPr>
                <p:cNvSpPr>
                  <a:spLocks/>
                </p:cNvSpPr>
                <p:nvPr/>
              </p:nvSpPr>
              <p:spPr bwMode="auto">
                <a:xfrm>
                  <a:off x="916" y="2684"/>
                  <a:ext cx="58" cy="28"/>
                </a:xfrm>
                <a:custGeom>
                  <a:avLst/>
                  <a:gdLst>
                    <a:gd name="T0" fmla="*/ 0 w 286"/>
                    <a:gd name="T1" fmla="*/ 0 h 194"/>
                    <a:gd name="T2" fmla="*/ 0 w 286"/>
                    <a:gd name="T3" fmla="*/ 0 h 194"/>
                    <a:gd name="T4" fmla="*/ 0 w 286"/>
                    <a:gd name="T5" fmla="*/ 0 h 194"/>
                    <a:gd name="T6" fmla="*/ 0 w 286"/>
                    <a:gd name="T7" fmla="*/ 0 h 194"/>
                    <a:gd name="T8" fmla="*/ 0 w 286"/>
                    <a:gd name="T9" fmla="*/ 0 h 194"/>
                    <a:gd name="T10" fmla="*/ 0 w 286"/>
                    <a:gd name="T11" fmla="*/ 0 h 194"/>
                    <a:gd name="T12" fmla="*/ 0 w 286"/>
                    <a:gd name="T13" fmla="*/ 0 h 194"/>
                    <a:gd name="T14" fmla="*/ 1 w 286"/>
                    <a:gd name="T15" fmla="*/ 0 h 194"/>
                    <a:gd name="T16" fmla="*/ 1 w 286"/>
                    <a:gd name="T17" fmla="*/ 0 h 194"/>
                    <a:gd name="T18" fmla="*/ 1 w 286"/>
                    <a:gd name="T19" fmla="*/ 0 h 194"/>
                    <a:gd name="T20" fmla="*/ 1 w 286"/>
                    <a:gd name="T21" fmla="*/ 0 h 194"/>
                    <a:gd name="T22" fmla="*/ 1 w 286"/>
                    <a:gd name="T23" fmla="*/ 0 h 194"/>
                    <a:gd name="T24" fmla="*/ 1 w 286"/>
                    <a:gd name="T25" fmla="*/ 0 h 194"/>
                    <a:gd name="T26" fmla="*/ 1 w 286"/>
                    <a:gd name="T27" fmla="*/ 0 h 194"/>
                    <a:gd name="T28" fmla="*/ 1 w 286"/>
                    <a:gd name="T29" fmla="*/ 0 h 194"/>
                    <a:gd name="T30" fmla="*/ 2 w 286"/>
                    <a:gd name="T31" fmla="*/ 0 h 194"/>
                    <a:gd name="T32" fmla="*/ 2 w 286"/>
                    <a:gd name="T33" fmla="*/ 0 h 194"/>
                    <a:gd name="T34" fmla="*/ 2 w 286"/>
                    <a:gd name="T35" fmla="*/ 0 h 194"/>
                    <a:gd name="T36" fmla="*/ 2 w 286"/>
                    <a:gd name="T37" fmla="*/ 0 h 194"/>
                    <a:gd name="T38" fmla="*/ 2 w 286"/>
                    <a:gd name="T39" fmla="*/ 0 h 194"/>
                    <a:gd name="T40" fmla="*/ 2 w 286"/>
                    <a:gd name="T41" fmla="*/ 1 h 194"/>
                    <a:gd name="T42" fmla="*/ 2 w 286"/>
                    <a:gd name="T43" fmla="*/ 1 h 194"/>
                    <a:gd name="T44" fmla="*/ 2 w 286"/>
                    <a:gd name="T45" fmla="*/ 1 h 194"/>
                    <a:gd name="T46" fmla="*/ 2 w 286"/>
                    <a:gd name="T47" fmla="*/ 1 h 194"/>
                    <a:gd name="T48" fmla="*/ 2 w 286"/>
                    <a:gd name="T49" fmla="*/ 1 h 194"/>
                    <a:gd name="T50" fmla="*/ 2 w 286"/>
                    <a:gd name="T51" fmla="*/ 1 h 194"/>
                    <a:gd name="T52" fmla="*/ 2 w 286"/>
                    <a:gd name="T53" fmla="*/ 1 h 194"/>
                    <a:gd name="T54" fmla="*/ 2 w 286"/>
                    <a:gd name="T55" fmla="*/ 1 h 194"/>
                    <a:gd name="T56" fmla="*/ 2 w 286"/>
                    <a:gd name="T57" fmla="*/ 1 h 194"/>
                    <a:gd name="T58" fmla="*/ 2 w 286"/>
                    <a:gd name="T59" fmla="*/ 0 h 194"/>
                    <a:gd name="T60" fmla="*/ 2 w 286"/>
                    <a:gd name="T61" fmla="*/ 0 h 194"/>
                    <a:gd name="T62" fmla="*/ 2 w 286"/>
                    <a:gd name="T63" fmla="*/ 0 h 194"/>
                    <a:gd name="T64" fmla="*/ 2 w 286"/>
                    <a:gd name="T65" fmla="*/ 0 h 194"/>
                    <a:gd name="T66" fmla="*/ 2 w 286"/>
                    <a:gd name="T67" fmla="*/ 0 h 194"/>
                    <a:gd name="T68" fmla="*/ 2 w 286"/>
                    <a:gd name="T69" fmla="*/ 0 h 194"/>
                    <a:gd name="T70" fmla="*/ 1 w 286"/>
                    <a:gd name="T71" fmla="*/ 0 h 194"/>
                    <a:gd name="T72" fmla="*/ 1 w 286"/>
                    <a:gd name="T73" fmla="*/ 0 h 194"/>
                    <a:gd name="T74" fmla="*/ 1 w 286"/>
                    <a:gd name="T75" fmla="*/ 0 h 194"/>
                    <a:gd name="T76" fmla="*/ 1 w 286"/>
                    <a:gd name="T77" fmla="*/ 0 h 194"/>
                    <a:gd name="T78" fmla="*/ 1 w 286"/>
                    <a:gd name="T79" fmla="*/ 0 h 194"/>
                    <a:gd name="T80" fmla="*/ 0 w 286"/>
                    <a:gd name="T81" fmla="*/ 0 h 194"/>
                    <a:gd name="T82" fmla="*/ 0 w 286"/>
                    <a:gd name="T83" fmla="*/ 0 h 194"/>
                    <a:gd name="T84" fmla="*/ 0 w 286"/>
                    <a:gd name="T85" fmla="*/ 0 h 194"/>
                    <a:gd name="T86" fmla="*/ 0 w 286"/>
                    <a:gd name="T87" fmla="*/ 0 h 194"/>
                    <a:gd name="T88" fmla="*/ 0 w 286"/>
                    <a:gd name="T89" fmla="*/ 0 h 194"/>
                    <a:gd name="T90" fmla="*/ 0 w 286"/>
                    <a:gd name="T91" fmla="*/ 0 h 194"/>
                    <a:gd name="T92" fmla="*/ 0 w 286"/>
                    <a:gd name="T93" fmla="*/ 0 h 194"/>
                    <a:gd name="T94" fmla="*/ 0 w 286"/>
                    <a:gd name="T95" fmla="*/ 0 h 194"/>
                    <a:gd name="T96" fmla="*/ 0 w 286"/>
                    <a:gd name="T97" fmla="*/ 0 h 194"/>
                    <a:gd name="T98" fmla="*/ 0 w 286"/>
                    <a:gd name="T99" fmla="*/ 0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 h="194">
                      <a:moveTo>
                        <a:pt x="12" y="142"/>
                      </a:moveTo>
                      <a:lnTo>
                        <a:pt x="18" y="142"/>
                      </a:lnTo>
                      <a:lnTo>
                        <a:pt x="24" y="140"/>
                      </a:lnTo>
                      <a:lnTo>
                        <a:pt x="28" y="136"/>
                      </a:lnTo>
                      <a:lnTo>
                        <a:pt x="31" y="131"/>
                      </a:lnTo>
                      <a:lnTo>
                        <a:pt x="39" y="110"/>
                      </a:lnTo>
                      <a:lnTo>
                        <a:pt x="49" y="92"/>
                      </a:lnTo>
                      <a:lnTo>
                        <a:pt x="62" y="78"/>
                      </a:lnTo>
                      <a:lnTo>
                        <a:pt x="76" y="68"/>
                      </a:lnTo>
                      <a:lnTo>
                        <a:pt x="91" y="60"/>
                      </a:lnTo>
                      <a:lnTo>
                        <a:pt x="107" y="56"/>
                      </a:lnTo>
                      <a:lnTo>
                        <a:pt x="123" y="54"/>
                      </a:lnTo>
                      <a:lnTo>
                        <a:pt x="138" y="54"/>
                      </a:lnTo>
                      <a:lnTo>
                        <a:pt x="158" y="57"/>
                      </a:lnTo>
                      <a:lnTo>
                        <a:pt x="177" y="64"/>
                      </a:lnTo>
                      <a:lnTo>
                        <a:pt x="195" y="74"/>
                      </a:lnTo>
                      <a:lnTo>
                        <a:pt x="213" y="87"/>
                      </a:lnTo>
                      <a:lnTo>
                        <a:pt x="227" y="105"/>
                      </a:lnTo>
                      <a:lnTo>
                        <a:pt x="240" y="126"/>
                      </a:lnTo>
                      <a:lnTo>
                        <a:pt x="249" y="151"/>
                      </a:lnTo>
                      <a:lnTo>
                        <a:pt x="254" y="179"/>
                      </a:lnTo>
                      <a:lnTo>
                        <a:pt x="256" y="185"/>
                      </a:lnTo>
                      <a:lnTo>
                        <a:pt x="260" y="191"/>
                      </a:lnTo>
                      <a:lnTo>
                        <a:pt x="265" y="193"/>
                      </a:lnTo>
                      <a:lnTo>
                        <a:pt x="271" y="194"/>
                      </a:lnTo>
                      <a:lnTo>
                        <a:pt x="278" y="192"/>
                      </a:lnTo>
                      <a:lnTo>
                        <a:pt x="282" y="187"/>
                      </a:lnTo>
                      <a:lnTo>
                        <a:pt x="285" y="182"/>
                      </a:lnTo>
                      <a:lnTo>
                        <a:pt x="286" y="176"/>
                      </a:lnTo>
                      <a:lnTo>
                        <a:pt x="279" y="140"/>
                      </a:lnTo>
                      <a:lnTo>
                        <a:pt x="267" y="107"/>
                      </a:lnTo>
                      <a:lnTo>
                        <a:pt x="251" y="79"/>
                      </a:lnTo>
                      <a:lnTo>
                        <a:pt x="233" y="53"/>
                      </a:lnTo>
                      <a:lnTo>
                        <a:pt x="211" y="33"/>
                      </a:lnTo>
                      <a:lnTo>
                        <a:pt x="188" y="16"/>
                      </a:lnTo>
                      <a:lnTo>
                        <a:pt x="165" y="6"/>
                      </a:lnTo>
                      <a:lnTo>
                        <a:pt x="141" y="0"/>
                      </a:lnTo>
                      <a:lnTo>
                        <a:pt x="116" y="1"/>
                      </a:lnTo>
                      <a:lnTo>
                        <a:pt x="93" y="8"/>
                      </a:lnTo>
                      <a:lnTo>
                        <a:pt x="72" y="18"/>
                      </a:lnTo>
                      <a:lnTo>
                        <a:pt x="52" y="34"/>
                      </a:lnTo>
                      <a:lnTo>
                        <a:pt x="35" y="53"/>
                      </a:lnTo>
                      <a:lnTo>
                        <a:pt x="21" y="74"/>
                      </a:lnTo>
                      <a:lnTo>
                        <a:pt x="9" y="97"/>
                      </a:lnTo>
                      <a:lnTo>
                        <a:pt x="0" y="122"/>
                      </a:lnTo>
                      <a:lnTo>
                        <a:pt x="0" y="128"/>
                      </a:lnTo>
                      <a:lnTo>
                        <a:pt x="2" y="134"/>
                      </a:lnTo>
                      <a:lnTo>
                        <a:pt x="7" y="139"/>
                      </a:lnTo>
                      <a:lnTo>
                        <a:pt x="1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 name="Freeform 15">
                  <a:extLst>
                    <a:ext uri="{FF2B5EF4-FFF2-40B4-BE49-F238E27FC236}">
                      <a16:creationId xmlns:a16="http://schemas.microsoft.com/office/drawing/2014/main" id="{E106AEB9-2828-2449-BA0E-D2D3F74B51E5}"/>
                    </a:ext>
                  </a:extLst>
                </p:cNvPr>
                <p:cNvSpPr>
                  <a:spLocks/>
                </p:cNvSpPr>
                <p:nvPr/>
              </p:nvSpPr>
              <p:spPr bwMode="auto">
                <a:xfrm>
                  <a:off x="925" y="2635"/>
                  <a:ext cx="59" cy="21"/>
                </a:xfrm>
                <a:custGeom>
                  <a:avLst/>
                  <a:gdLst>
                    <a:gd name="T0" fmla="*/ 0 w 296"/>
                    <a:gd name="T1" fmla="*/ 0 h 147"/>
                    <a:gd name="T2" fmla="*/ 0 w 296"/>
                    <a:gd name="T3" fmla="*/ 0 h 147"/>
                    <a:gd name="T4" fmla="*/ 0 w 296"/>
                    <a:gd name="T5" fmla="*/ 0 h 147"/>
                    <a:gd name="T6" fmla="*/ 0 w 296"/>
                    <a:gd name="T7" fmla="*/ 0 h 147"/>
                    <a:gd name="T8" fmla="*/ 0 w 296"/>
                    <a:gd name="T9" fmla="*/ 0 h 147"/>
                    <a:gd name="T10" fmla="*/ 0 w 296"/>
                    <a:gd name="T11" fmla="*/ 0 h 147"/>
                    <a:gd name="T12" fmla="*/ 0 w 296"/>
                    <a:gd name="T13" fmla="*/ 0 h 147"/>
                    <a:gd name="T14" fmla="*/ 0 w 296"/>
                    <a:gd name="T15" fmla="*/ 0 h 147"/>
                    <a:gd name="T16" fmla="*/ 1 w 296"/>
                    <a:gd name="T17" fmla="*/ 0 h 147"/>
                    <a:gd name="T18" fmla="*/ 1 w 296"/>
                    <a:gd name="T19" fmla="*/ 0 h 147"/>
                    <a:gd name="T20" fmla="*/ 1 w 296"/>
                    <a:gd name="T21" fmla="*/ 0 h 147"/>
                    <a:gd name="T22" fmla="*/ 1 w 296"/>
                    <a:gd name="T23" fmla="*/ 0 h 147"/>
                    <a:gd name="T24" fmla="*/ 1 w 296"/>
                    <a:gd name="T25" fmla="*/ 0 h 147"/>
                    <a:gd name="T26" fmla="*/ 1 w 296"/>
                    <a:gd name="T27" fmla="*/ 0 h 147"/>
                    <a:gd name="T28" fmla="*/ 1 w 296"/>
                    <a:gd name="T29" fmla="*/ 0 h 147"/>
                    <a:gd name="T30" fmla="*/ 1 w 296"/>
                    <a:gd name="T31" fmla="*/ 0 h 147"/>
                    <a:gd name="T32" fmla="*/ 2 w 296"/>
                    <a:gd name="T33" fmla="*/ 0 h 147"/>
                    <a:gd name="T34" fmla="*/ 2 w 296"/>
                    <a:gd name="T35" fmla="*/ 0 h 147"/>
                    <a:gd name="T36" fmla="*/ 2 w 296"/>
                    <a:gd name="T37" fmla="*/ 0 h 147"/>
                    <a:gd name="T38" fmla="*/ 2 w 296"/>
                    <a:gd name="T39" fmla="*/ 0 h 147"/>
                    <a:gd name="T40" fmla="*/ 2 w 296"/>
                    <a:gd name="T41" fmla="*/ 0 h 147"/>
                    <a:gd name="T42" fmla="*/ 2 w 296"/>
                    <a:gd name="T43" fmla="*/ 0 h 147"/>
                    <a:gd name="T44" fmla="*/ 2 w 296"/>
                    <a:gd name="T45" fmla="*/ 0 h 147"/>
                    <a:gd name="T46" fmla="*/ 2 w 296"/>
                    <a:gd name="T47" fmla="*/ 0 h 147"/>
                    <a:gd name="T48" fmla="*/ 2 w 296"/>
                    <a:gd name="T49" fmla="*/ 0 h 147"/>
                    <a:gd name="T50" fmla="*/ 2 w 296"/>
                    <a:gd name="T51" fmla="*/ 0 h 147"/>
                    <a:gd name="T52" fmla="*/ 2 w 296"/>
                    <a:gd name="T53" fmla="*/ 0 h 147"/>
                    <a:gd name="T54" fmla="*/ 2 w 296"/>
                    <a:gd name="T55" fmla="*/ 0 h 147"/>
                    <a:gd name="T56" fmla="*/ 2 w 296"/>
                    <a:gd name="T57" fmla="*/ 0 h 147"/>
                    <a:gd name="T58" fmla="*/ 2 w 296"/>
                    <a:gd name="T59" fmla="*/ 0 h 147"/>
                    <a:gd name="T60" fmla="*/ 2 w 296"/>
                    <a:gd name="T61" fmla="*/ 0 h 147"/>
                    <a:gd name="T62" fmla="*/ 2 w 296"/>
                    <a:gd name="T63" fmla="*/ 0 h 147"/>
                    <a:gd name="T64" fmla="*/ 2 w 296"/>
                    <a:gd name="T65" fmla="*/ 0 h 147"/>
                    <a:gd name="T66" fmla="*/ 2 w 296"/>
                    <a:gd name="T67" fmla="*/ 0 h 147"/>
                    <a:gd name="T68" fmla="*/ 2 w 296"/>
                    <a:gd name="T69" fmla="*/ 0 h 147"/>
                    <a:gd name="T70" fmla="*/ 2 w 296"/>
                    <a:gd name="T71" fmla="*/ 0 h 147"/>
                    <a:gd name="T72" fmla="*/ 2 w 296"/>
                    <a:gd name="T73" fmla="*/ 0 h 147"/>
                    <a:gd name="T74" fmla="*/ 2 w 296"/>
                    <a:gd name="T75" fmla="*/ 0 h 147"/>
                    <a:gd name="T76" fmla="*/ 2 w 296"/>
                    <a:gd name="T77" fmla="*/ 0 h 147"/>
                    <a:gd name="T78" fmla="*/ 1 w 296"/>
                    <a:gd name="T79" fmla="*/ 0 h 147"/>
                    <a:gd name="T80" fmla="*/ 1 w 296"/>
                    <a:gd name="T81" fmla="*/ 0 h 147"/>
                    <a:gd name="T82" fmla="*/ 1 w 296"/>
                    <a:gd name="T83" fmla="*/ 0 h 147"/>
                    <a:gd name="T84" fmla="*/ 1 w 296"/>
                    <a:gd name="T85" fmla="*/ 0 h 147"/>
                    <a:gd name="T86" fmla="*/ 1 w 296"/>
                    <a:gd name="T87" fmla="*/ 0 h 147"/>
                    <a:gd name="T88" fmla="*/ 1 w 296"/>
                    <a:gd name="T89" fmla="*/ 0 h 147"/>
                    <a:gd name="T90" fmla="*/ 1 w 296"/>
                    <a:gd name="T91" fmla="*/ 0 h 147"/>
                    <a:gd name="T92" fmla="*/ 1 w 296"/>
                    <a:gd name="T93" fmla="*/ 0 h 147"/>
                    <a:gd name="T94" fmla="*/ 0 w 296"/>
                    <a:gd name="T95" fmla="*/ 0 h 147"/>
                    <a:gd name="T96" fmla="*/ 0 w 296"/>
                    <a:gd name="T97" fmla="*/ 0 h 147"/>
                    <a:gd name="T98" fmla="*/ 0 w 296"/>
                    <a:gd name="T99" fmla="*/ 0 h 147"/>
                    <a:gd name="T100" fmla="*/ 0 w 296"/>
                    <a:gd name="T101" fmla="*/ 0 h 147"/>
                    <a:gd name="T102" fmla="*/ 0 w 296"/>
                    <a:gd name="T103" fmla="*/ 0 h 147"/>
                    <a:gd name="T104" fmla="*/ 0 w 296"/>
                    <a:gd name="T105" fmla="*/ 0 h 147"/>
                    <a:gd name="T106" fmla="*/ 0 w 296"/>
                    <a:gd name="T107" fmla="*/ 0 h 147"/>
                    <a:gd name="T108" fmla="*/ 0 w 296"/>
                    <a:gd name="T109" fmla="*/ 0 h 147"/>
                    <a:gd name="T110" fmla="*/ 0 w 296"/>
                    <a:gd name="T111" fmla="*/ 0 h 147"/>
                    <a:gd name="T112" fmla="*/ 0 w 296"/>
                    <a:gd name="T113" fmla="*/ 0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 h="147">
                      <a:moveTo>
                        <a:pt x="18" y="130"/>
                      </a:moveTo>
                      <a:lnTo>
                        <a:pt x="26" y="129"/>
                      </a:lnTo>
                      <a:lnTo>
                        <a:pt x="32" y="125"/>
                      </a:lnTo>
                      <a:lnTo>
                        <a:pt x="37" y="119"/>
                      </a:lnTo>
                      <a:lnTo>
                        <a:pt x="39" y="111"/>
                      </a:lnTo>
                      <a:lnTo>
                        <a:pt x="42" y="95"/>
                      </a:lnTo>
                      <a:lnTo>
                        <a:pt x="47" y="82"/>
                      </a:lnTo>
                      <a:lnTo>
                        <a:pt x="55" y="70"/>
                      </a:lnTo>
                      <a:lnTo>
                        <a:pt x="65" y="61"/>
                      </a:lnTo>
                      <a:lnTo>
                        <a:pt x="77" y="53"/>
                      </a:lnTo>
                      <a:lnTo>
                        <a:pt x="89" y="47"/>
                      </a:lnTo>
                      <a:lnTo>
                        <a:pt x="102" y="43"/>
                      </a:lnTo>
                      <a:lnTo>
                        <a:pt x="116" y="41"/>
                      </a:lnTo>
                      <a:lnTo>
                        <a:pt x="137" y="40"/>
                      </a:lnTo>
                      <a:lnTo>
                        <a:pt x="159" y="43"/>
                      </a:lnTo>
                      <a:lnTo>
                        <a:pt x="180" y="49"/>
                      </a:lnTo>
                      <a:lnTo>
                        <a:pt x="200" y="59"/>
                      </a:lnTo>
                      <a:lnTo>
                        <a:pt x="219" y="71"/>
                      </a:lnTo>
                      <a:lnTo>
                        <a:pt x="236" y="88"/>
                      </a:lnTo>
                      <a:lnTo>
                        <a:pt x="249" y="108"/>
                      </a:lnTo>
                      <a:lnTo>
                        <a:pt x="258" y="132"/>
                      </a:lnTo>
                      <a:lnTo>
                        <a:pt x="261" y="139"/>
                      </a:lnTo>
                      <a:lnTo>
                        <a:pt x="267" y="144"/>
                      </a:lnTo>
                      <a:lnTo>
                        <a:pt x="274" y="147"/>
                      </a:lnTo>
                      <a:lnTo>
                        <a:pt x="282" y="146"/>
                      </a:lnTo>
                      <a:lnTo>
                        <a:pt x="289" y="142"/>
                      </a:lnTo>
                      <a:lnTo>
                        <a:pt x="293" y="136"/>
                      </a:lnTo>
                      <a:lnTo>
                        <a:pt x="296" y="129"/>
                      </a:lnTo>
                      <a:lnTo>
                        <a:pt x="295" y="121"/>
                      </a:lnTo>
                      <a:lnTo>
                        <a:pt x="290" y="105"/>
                      </a:lnTo>
                      <a:lnTo>
                        <a:pt x="283" y="89"/>
                      </a:lnTo>
                      <a:lnTo>
                        <a:pt x="275" y="75"/>
                      </a:lnTo>
                      <a:lnTo>
                        <a:pt x="266" y="63"/>
                      </a:lnTo>
                      <a:lnTo>
                        <a:pt x="256" y="51"/>
                      </a:lnTo>
                      <a:lnTo>
                        <a:pt x="245" y="41"/>
                      </a:lnTo>
                      <a:lnTo>
                        <a:pt x="234" y="32"/>
                      </a:lnTo>
                      <a:lnTo>
                        <a:pt x="220" y="24"/>
                      </a:lnTo>
                      <a:lnTo>
                        <a:pt x="207" y="18"/>
                      </a:lnTo>
                      <a:lnTo>
                        <a:pt x="194" y="11"/>
                      </a:lnTo>
                      <a:lnTo>
                        <a:pt x="181" y="7"/>
                      </a:lnTo>
                      <a:lnTo>
                        <a:pt x="167" y="3"/>
                      </a:lnTo>
                      <a:lnTo>
                        <a:pt x="153" y="1"/>
                      </a:lnTo>
                      <a:lnTo>
                        <a:pt x="139" y="0"/>
                      </a:lnTo>
                      <a:lnTo>
                        <a:pt x="125" y="0"/>
                      </a:lnTo>
                      <a:lnTo>
                        <a:pt x="112" y="1"/>
                      </a:lnTo>
                      <a:lnTo>
                        <a:pt x="89" y="5"/>
                      </a:lnTo>
                      <a:lnTo>
                        <a:pt x="68" y="12"/>
                      </a:lnTo>
                      <a:lnTo>
                        <a:pt x="49" y="23"/>
                      </a:lnTo>
                      <a:lnTo>
                        <a:pt x="34" y="35"/>
                      </a:lnTo>
                      <a:lnTo>
                        <a:pt x="20" y="51"/>
                      </a:lnTo>
                      <a:lnTo>
                        <a:pt x="10" y="68"/>
                      </a:lnTo>
                      <a:lnTo>
                        <a:pt x="3" y="88"/>
                      </a:lnTo>
                      <a:lnTo>
                        <a:pt x="0" y="109"/>
                      </a:lnTo>
                      <a:lnTo>
                        <a:pt x="1" y="116"/>
                      </a:lnTo>
                      <a:lnTo>
                        <a:pt x="5" y="124"/>
                      </a:lnTo>
                      <a:lnTo>
                        <a:pt x="11" y="128"/>
                      </a:lnTo>
                      <a:lnTo>
                        <a:pt x="18"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 name="Freeform 16">
                  <a:extLst>
                    <a:ext uri="{FF2B5EF4-FFF2-40B4-BE49-F238E27FC236}">
                      <a16:creationId xmlns:a16="http://schemas.microsoft.com/office/drawing/2014/main" id="{F5E8CE33-B2A6-6341-9BBB-CB3D4A27AEF6}"/>
                    </a:ext>
                  </a:extLst>
                </p:cNvPr>
                <p:cNvSpPr>
                  <a:spLocks/>
                </p:cNvSpPr>
                <p:nvPr/>
              </p:nvSpPr>
              <p:spPr bwMode="auto">
                <a:xfrm>
                  <a:off x="746" y="2637"/>
                  <a:ext cx="59" cy="22"/>
                </a:xfrm>
                <a:custGeom>
                  <a:avLst/>
                  <a:gdLst>
                    <a:gd name="T0" fmla="*/ 0 w 295"/>
                    <a:gd name="T1" fmla="*/ 0 h 153"/>
                    <a:gd name="T2" fmla="*/ 0 w 295"/>
                    <a:gd name="T3" fmla="*/ 0 h 153"/>
                    <a:gd name="T4" fmla="*/ 0 w 295"/>
                    <a:gd name="T5" fmla="*/ 0 h 153"/>
                    <a:gd name="T6" fmla="*/ 0 w 295"/>
                    <a:gd name="T7" fmla="*/ 0 h 153"/>
                    <a:gd name="T8" fmla="*/ 0 w 295"/>
                    <a:gd name="T9" fmla="*/ 0 h 153"/>
                    <a:gd name="T10" fmla="*/ 0 w 295"/>
                    <a:gd name="T11" fmla="*/ 0 h 153"/>
                    <a:gd name="T12" fmla="*/ 0 w 295"/>
                    <a:gd name="T13" fmla="*/ 0 h 153"/>
                    <a:gd name="T14" fmla="*/ 0 w 295"/>
                    <a:gd name="T15" fmla="*/ 0 h 153"/>
                    <a:gd name="T16" fmla="*/ 1 w 295"/>
                    <a:gd name="T17" fmla="*/ 0 h 153"/>
                    <a:gd name="T18" fmla="*/ 1 w 295"/>
                    <a:gd name="T19" fmla="*/ 0 h 153"/>
                    <a:gd name="T20" fmla="*/ 1 w 295"/>
                    <a:gd name="T21" fmla="*/ 0 h 153"/>
                    <a:gd name="T22" fmla="*/ 1 w 295"/>
                    <a:gd name="T23" fmla="*/ 0 h 153"/>
                    <a:gd name="T24" fmla="*/ 1 w 295"/>
                    <a:gd name="T25" fmla="*/ 0 h 153"/>
                    <a:gd name="T26" fmla="*/ 1 w 295"/>
                    <a:gd name="T27" fmla="*/ 0 h 153"/>
                    <a:gd name="T28" fmla="*/ 2 w 295"/>
                    <a:gd name="T29" fmla="*/ 0 h 153"/>
                    <a:gd name="T30" fmla="*/ 2 w 295"/>
                    <a:gd name="T31" fmla="*/ 0 h 153"/>
                    <a:gd name="T32" fmla="*/ 2 w 295"/>
                    <a:gd name="T33" fmla="*/ 0 h 153"/>
                    <a:gd name="T34" fmla="*/ 2 w 295"/>
                    <a:gd name="T35" fmla="*/ 0 h 153"/>
                    <a:gd name="T36" fmla="*/ 2 w 295"/>
                    <a:gd name="T37" fmla="*/ 0 h 153"/>
                    <a:gd name="T38" fmla="*/ 2 w 295"/>
                    <a:gd name="T39" fmla="*/ 0 h 153"/>
                    <a:gd name="T40" fmla="*/ 2 w 295"/>
                    <a:gd name="T41" fmla="*/ 0 h 153"/>
                    <a:gd name="T42" fmla="*/ 2 w 295"/>
                    <a:gd name="T43" fmla="*/ 0 h 153"/>
                    <a:gd name="T44" fmla="*/ 2 w 295"/>
                    <a:gd name="T45" fmla="*/ 0 h 153"/>
                    <a:gd name="T46" fmla="*/ 2 w 295"/>
                    <a:gd name="T47" fmla="*/ 0 h 153"/>
                    <a:gd name="T48" fmla="*/ 2 w 295"/>
                    <a:gd name="T49" fmla="*/ 0 h 153"/>
                    <a:gd name="T50" fmla="*/ 2 w 295"/>
                    <a:gd name="T51" fmla="*/ 0 h 153"/>
                    <a:gd name="T52" fmla="*/ 2 w 295"/>
                    <a:gd name="T53" fmla="*/ 0 h 153"/>
                    <a:gd name="T54" fmla="*/ 2 w 295"/>
                    <a:gd name="T55" fmla="*/ 0 h 153"/>
                    <a:gd name="T56" fmla="*/ 2 w 295"/>
                    <a:gd name="T57" fmla="*/ 0 h 153"/>
                    <a:gd name="T58" fmla="*/ 2 w 295"/>
                    <a:gd name="T59" fmla="*/ 0 h 153"/>
                    <a:gd name="T60" fmla="*/ 2 w 295"/>
                    <a:gd name="T61" fmla="*/ 0 h 153"/>
                    <a:gd name="T62" fmla="*/ 2 w 295"/>
                    <a:gd name="T63" fmla="*/ 0 h 153"/>
                    <a:gd name="T64" fmla="*/ 2 w 295"/>
                    <a:gd name="T65" fmla="*/ 0 h 153"/>
                    <a:gd name="T66" fmla="*/ 2 w 295"/>
                    <a:gd name="T67" fmla="*/ 0 h 153"/>
                    <a:gd name="T68" fmla="*/ 2 w 295"/>
                    <a:gd name="T69" fmla="*/ 0 h 153"/>
                    <a:gd name="T70" fmla="*/ 2 w 295"/>
                    <a:gd name="T71" fmla="*/ 0 h 153"/>
                    <a:gd name="T72" fmla="*/ 2 w 295"/>
                    <a:gd name="T73" fmla="*/ 0 h 153"/>
                    <a:gd name="T74" fmla="*/ 1 w 295"/>
                    <a:gd name="T75" fmla="*/ 0 h 153"/>
                    <a:gd name="T76" fmla="*/ 1 w 295"/>
                    <a:gd name="T77" fmla="*/ 0 h 153"/>
                    <a:gd name="T78" fmla="*/ 1 w 295"/>
                    <a:gd name="T79" fmla="*/ 0 h 153"/>
                    <a:gd name="T80" fmla="*/ 1 w 295"/>
                    <a:gd name="T81" fmla="*/ 0 h 153"/>
                    <a:gd name="T82" fmla="*/ 1 w 295"/>
                    <a:gd name="T83" fmla="*/ 0 h 153"/>
                    <a:gd name="T84" fmla="*/ 1 w 295"/>
                    <a:gd name="T85" fmla="*/ 0 h 153"/>
                    <a:gd name="T86" fmla="*/ 1 w 295"/>
                    <a:gd name="T87" fmla="*/ 0 h 153"/>
                    <a:gd name="T88" fmla="*/ 1 w 295"/>
                    <a:gd name="T89" fmla="*/ 0 h 153"/>
                    <a:gd name="T90" fmla="*/ 1 w 295"/>
                    <a:gd name="T91" fmla="*/ 0 h 153"/>
                    <a:gd name="T92" fmla="*/ 1 w 295"/>
                    <a:gd name="T93" fmla="*/ 0 h 153"/>
                    <a:gd name="T94" fmla="*/ 0 w 295"/>
                    <a:gd name="T95" fmla="*/ 0 h 153"/>
                    <a:gd name="T96" fmla="*/ 0 w 295"/>
                    <a:gd name="T97" fmla="*/ 0 h 153"/>
                    <a:gd name="T98" fmla="*/ 0 w 295"/>
                    <a:gd name="T99" fmla="*/ 0 h 153"/>
                    <a:gd name="T100" fmla="*/ 0 w 295"/>
                    <a:gd name="T101" fmla="*/ 0 h 153"/>
                    <a:gd name="T102" fmla="*/ 0 w 295"/>
                    <a:gd name="T103" fmla="*/ 0 h 153"/>
                    <a:gd name="T104" fmla="*/ 0 w 295"/>
                    <a:gd name="T105" fmla="*/ 0 h 153"/>
                    <a:gd name="T106" fmla="*/ 0 w 295"/>
                    <a:gd name="T107" fmla="*/ 0 h 153"/>
                    <a:gd name="T108" fmla="*/ 0 w 295"/>
                    <a:gd name="T109" fmla="*/ 0 h 153"/>
                    <a:gd name="T110" fmla="*/ 0 w 295"/>
                    <a:gd name="T111" fmla="*/ 0 h 153"/>
                    <a:gd name="T112" fmla="*/ 0 w 295"/>
                    <a:gd name="T113" fmla="*/ 0 h 153"/>
                    <a:gd name="T114" fmla="*/ 0 w 295"/>
                    <a:gd name="T115" fmla="*/ 0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153">
                      <a:moveTo>
                        <a:pt x="12" y="135"/>
                      </a:moveTo>
                      <a:lnTo>
                        <a:pt x="20" y="137"/>
                      </a:lnTo>
                      <a:lnTo>
                        <a:pt x="27" y="135"/>
                      </a:lnTo>
                      <a:lnTo>
                        <a:pt x="33" y="131"/>
                      </a:lnTo>
                      <a:lnTo>
                        <a:pt x="38" y="124"/>
                      </a:lnTo>
                      <a:lnTo>
                        <a:pt x="48" y="105"/>
                      </a:lnTo>
                      <a:lnTo>
                        <a:pt x="61" y="88"/>
                      </a:lnTo>
                      <a:lnTo>
                        <a:pt x="77" y="73"/>
                      </a:lnTo>
                      <a:lnTo>
                        <a:pt x="96" y="60"/>
                      </a:lnTo>
                      <a:lnTo>
                        <a:pt x="116" y="51"/>
                      </a:lnTo>
                      <a:lnTo>
                        <a:pt x="138" y="45"/>
                      </a:lnTo>
                      <a:lnTo>
                        <a:pt x="159" y="41"/>
                      </a:lnTo>
                      <a:lnTo>
                        <a:pt x="181" y="42"/>
                      </a:lnTo>
                      <a:lnTo>
                        <a:pt x="197" y="46"/>
                      </a:lnTo>
                      <a:lnTo>
                        <a:pt x="211" y="52"/>
                      </a:lnTo>
                      <a:lnTo>
                        <a:pt x="223" y="60"/>
                      </a:lnTo>
                      <a:lnTo>
                        <a:pt x="234" y="71"/>
                      </a:lnTo>
                      <a:lnTo>
                        <a:pt x="242" y="84"/>
                      </a:lnTo>
                      <a:lnTo>
                        <a:pt x="249" y="99"/>
                      </a:lnTo>
                      <a:lnTo>
                        <a:pt x="254" y="116"/>
                      </a:lnTo>
                      <a:lnTo>
                        <a:pt x="257" y="135"/>
                      </a:lnTo>
                      <a:lnTo>
                        <a:pt x="259" y="142"/>
                      </a:lnTo>
                      <a:lnTo>
                        <a:pt x="264" y="149"/>
                      </a:lnTo>
                      <a:lnTo>
                        <a:pt x="270" y="152"/>
                      </a:lnTo>
                      <a:lnTo>
                        <a:pt x="278" y="153"/>
                      </a:lnTo>
                      <a:lnTo>
                        <a:pt x="285" y="151"/>
                      </a:lnTo>
                      <a:lnTo>
                        <a:pt x="291" y="145"/>
                      </a:lnTo>
                      <a:lnTo>
                        <a:pt x="294" y="138"/>
                      </a:lnTo>
                      <a:lnTo>
                        <a:pt x="295" y="131"/>
                      </a:lnTo>
                      <a:lnTo>
                        <a:pt x="291" y="105"/>
                      </a:lnTo>
                      <a:lnTo>
                        <a:pt x="284" y="82"/>
                      </a:lnTo>
                      <a:lnTo>
                        <a:pt x="274" y="61"/>
                      </a:lnTo>
                      <a:lnTo>
                        <a:pt x="261" y="43"/>
                      </a:lnTo>
                      <a:lnTo>
                        <a:pt x="246" y="29"/>
                      </a:lnTo>
                      <a:lnTo>
                        <a:pt x="228" y="16"/>
                      </a:lnTo>
                      <a:lnTo>
                        <a:pt x="208" y="8"/>
                      </a:lnTo>
                      <a:lnTo>
                        <a:pt x="186" y="2"/>
                      </a:lnTo>
                      <a:lnTo>
                        <a:pt x="172" y="1"/>
                      </a:lnTo>
                      <a:lnTo>
                        <a:pt x="158" y="0"/>
                      </a:lnTo>
                      <a:lnTo>
                        <a:pt x="144" y="1"/>
                      </a:lnTo>
                      <a:lnTo>
                        <a:pt x="130" y="5"/>
                      </a:lnTo>
                      <a:lnTo>
                        <a:pt x="116" y="8"/>
                      </a:lnTo>
                      <a:lnTo>
                        <a:pt x="103" y="12"/>
                      </a:lnTo>
                      <a:lnTo>
                        <a:pt x="89" y="18"/>
                      </a:lnTo>
                      <a:lnTo>
                        <a:pt x="77" y="25"/>
                      </a:lnTo>
                      <a:lnTo>
                        <a:pt x="65" y="33"/>
                      </a:lnTo>
                      <a:lnTo>
                        <a:pt x="53" y="41"/>
                      </a:lnTo>
                      <a:lnTo>
                        <a:pt x="42" y="51"/>
                      </a:lnTo>
                      <a:lnTo>
                        <a:pt x="31" y="60"/>
                      </a:lnTo>
                      <a:lnTo>
                        <a:pt x="22" y="72"/>
                      </a:lnTo>
                      <a:lnTo>
                        <a:pt x="14" y="83"/>
                      </a:lnTo>
                      <a:lnTo>
                        <a:pt x="7" y="96"/>
                      </a:lnTo>
                      <a:lnTo>
                        <a:pt x="1" y="109"/>
                      </a:lnTo>
                      <a:lnTo>
                        <a:pt x="0" y="117"/>
                      </a:lnTo>
                      <a:lnTo>
                        <a:pt x="1" y="124"/>
                      </a:lnTo>
                      <a:lnTo>
                        <a:pt x="6" y="131"/>
                      </a:lnTo>
                      <a:lnTo>
                        <a:pt x="12"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 name="Freeform 17">
                  <a:extLst>
                    <a:ext uri="{FF2B5EF4-FFF2-40B4-BE49-F238E27FC236}">
                      <a16:creationId xmlns:a16="http://schemas.microsoft.com/office/drawing/2014/main" id="{AB727650-7F9C-2840-9734-34E09ABEB19E}"/>
                    </a:ext>
                  </a:extLst>
                </p:cNvPr>
                <p:cNvSpPr>
                  <a:spLocks/>
                </p:cNvSpPr>
                <p:nvPr/>
              </p:nvSpPr>
              <p:spPr bwMode="auto">
                <a:xfrm>
                  <a:off x="739" y="2684"/>
                  <a:ext cx="56" cy="30"/>
                </a:xfrm>
                <a:custGeom>
                  <a:avLst/>
                  <a:gdLst>
                    <a:gd name="T0" fmla="*/ 0 w 280"/>
                    <a:gd name="T1" fmla="*/ 1 h 206"/>
                    <a:gd name="T2" fmla="*/ 0 w 280"/>
                    <a:gd name="T3" fmla="*/ 1 h 206"/>
                    <a:gd name="T4" fmla="*/ 0 w 280"/>
                    <a:gd name="T5" fmla="*/ 1 h 206"/>
                    <a:gd name="T6" fmla="*/ 0 w 280"/>
                    <a:gd name="T7" fmla="*/ 1 h 206"/>
                    <a:gd name="T8" fmla="*/ 0 w 280"/>
                    <a:gd name="T9" fmla="*/ 1 h 206"/>
                    <a:gd name="T10" fmla="*/ 0 w 280"/>
                    <a:gd name="T11" fmla="*/ 0 h 206"/>
                    <a:gd name="T12" fmla="*/ 0 w 280"/>
                    <a:gd name="T13" fmla="*/ 0 h 206"/>
                    <a:gd name="T14" fmla="*/ 0 w 280"/>
                    <a:gd name="T15" fmla="*/ 0 h 206"/>
                    <a:gd name="T16" fmla="*/ 1 w 280"/>
                    <a:gd name="T17" fmla="*/ 0 h 206"/>
                    <a:gd name="T18" fmla="*/ 1 w 280"/>
                    <a:gd name="T19" fmla="*/ 0 h 206"/>
                    <a:gd name="T20" fmla="*/ 1 w 280"/>
                    <a:gd name="T21" fmla="*/ 0 h 206"/>
                    <a:gd name="T22" fmla="*/ 1 w 280"/>
                    <a:gd name="T23" fmla="*/ 0 h 206"/>
                    <a:gd name="T24" fmla="*/ 1 w 280"/>
                    <a:gd name="T25" fmla="*/ 0 h 206"/>
                    <a:gd name="T26" fmla="*/ 1 w 280"/>
                    <a:gd name="T27" fmla="*/ 0 h 206"/>
                    <a:gd name="T28" fmla="*/ 1 w 280"/>
                    <a:gd name="T29" fmla="*/ 0 h 206"/>
                    <a:gd name="T30" fmla="*/ 2 w 280"/>
                    <a:gd name="T31" fmla="*/ 0 h 206"/>
                    <a:gd name="T32" fmla="*/ 2 w 280"/>
                    <a:gd name="T33" fmla="*/ 0 h 206"/>
                    <a:gd name="T34" fmla="*/ 2 w 280"/>
                    <a:gd name="T35" fmla="*/ 0 h 206"/>
                    <a:gd name="T36" fmla="*/ 2 w 280"/>
                    <a:gd name="T37" fmla="*/ 0 h 206"/>
                    <a:gd name="T38" fmla="*/ 2 w 280"/>
                    <a:gd name="T39" fmla="*/ 0 h 206"/>
                    <a:gd name="T40" fmla="*/ 2 w 280"/>
                    <a:gd name="T41" fmla="*/ 0 h 206"/>
                    <a:gd name="T42" fmla="*/ 2 w 280"/>
                    <a:gd name="T43" fmla="*/ 0 h 206"/>
                    <a:gd name="T44" fmla="*/ 2 w 280"/>
                    <a:gd name="T45" fmla="*/ 0 h 206"/>
                    <a:gd name="T46" fmla="*/ 2 w 280"/>
                    <a:gd name="T47" fmla="*/ 0 h 206"/>
                    <a:gd name="T48" fmla="*/ 2 w 280"/>
                    <a:gd name="T49" fmla="*/ 0 h 206"/>
                    <a:gd name="T50" fmla="*/ 2 w 280"/>
                    <a:gd name="T51" fmla="*/ 0 h 206"/>
                    <a:gd name="T52" fmla="*/ 2 w 280"/>
                    <a:gd name="T53" fmla="*/ 0 h 206"/>
                    <a:gd name="T54" fmla="*/ 2 w 280"/>
                    <a:gd name="T55" fmla="*/ 0 h 206"/>
                    <a:gd name="T56" fmla="*/ 2 w 280"/>
                    <a:gd name="T57" fmla="*/ 0 h 206"/>
                    <a:gd name="T58" fmla="*/ 2 w 280"/>
                    <a:gd name="T59" fmla="*/ 0 h 206"/>
                    <a:gd name="T60" fmla="*/ 2 w 280"/>
                    <a:gd name="T61" fmla="*/ 0 h 206"/>
                    <a:gd name="T62" fmla="*/ 2 w 280"/>
                    <a:gd name="T63" fmla="*/ 0 h 206"/>
                    <a:gd name="T64" fmla="*/ 2 w 280"/>
                    <a:gd name="T65" fmla="*/ 0 h 206"/>
                    <a:gd name="T66" fmla="*/ 2 w 280"/>
                    <a:gd name="T67" fmla="*/ 0 h 206"/>
                    <a:gd name="T68" fmla="*/ 2 w 280"/>
                    <a:gd name="T69" fmla="*/ 0 h 206"/>
                    <a:gd name="T70" fmla="*/ 1 w 280"/>
                    <a:gd name="T71" fmla="*/ 0 h 206"/>
                    <a:gd name="T72" fmla="*/ 1 w 280"/>
                    <a:gd name="T73" fmla="*/ 0 h 206"/>
                    <a:gd name="T74" fmla="*/ 1 w 280"/>
                    <a:gd name="T75" fmla="*/ 0 h 206"/>
                    <a:gd name="T76" fmla="*/ 1 w 280"/>
                    <a:gd name="T77" fmla="*/ 0 h 206"/>
                    <a:gd name="T78" fmla="*/ 1 w 280"/>
                    <a:gd name="T79" fmla="*/ 0 h 206"/>
                    <a:gd name="T80" fmla="*/ 0 w 280"/>
                    <a:gd name="T81" fmla="*/ 0 h 206"/>
                    <a:gd name="T82" fmla="*/ 0 w 280"/>
                    <a:gd name="T83" fmla="*/ 0 h 206"/>
                    <a:gd name="T84" fmla="*/ 0 w 280"/>
                    <a:gd name="T85" fmla="*/ 0 h 206"/>
                    <a:gd name="T86" fmla="*/ 0 w 280"/>
                    <a:gd name="T87" fmla="*/ 0 h 206"/>
                    <a:gd name="T88" fmla="*/ 0 w 280"/>
                    <a:gd name="T89" fmla="*/ 1 h 206"/>
                    <a:gd name="T90" fmla="*/ 0 w 280"/>
                    <a:gd name="T91" fmla="*/ 1 h 206"/>
                    <a:gd name="T92" fmla="*/ 0 w 280"/>
                    <a:gd name="T93" fmla="*/ 1 h 206"/>
                    <a:gd name="T94" fmla="*/ 0 w 280"/>
                    <a:gd name="T95" fmla="*/ 1 h 206"/>
                    <a:gd name="T96" fmla="*/ 0 w 280"/>
                    <a:gd name="T97" fmla="*/ 1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06">
                      <a:moveTo>
                        <a:pt x="15" y="206"/>
                      </a:moveTo>
                      <a:lnTo>
                        <a:pt x="21" y="205"/>
                      </a:lnTo>
                      <a:lnTo>
                        <a:pt x="26" y="201"/>
                      </a:lnTo>
                      <a:lnTo>
                        <a:pt x="30" y="196"/>
                      </a:lnTo>
                      <a:lnTo>
                        <a:pt x="31" y="190"/>
                      </a:lnTo>
                      <a:lnTo>
                        <a:pt x="34" y="160"/>
                      </a:lnTo>
                      <a:lnTo>
                        <a:pt x="42" y="135"/>
                      </a:lnTo>
                      <a:lnTo>
                        <a:pt x="54" y="112"/>
                      </a:lnTo>
                      <a:lnTo>
                        <a:pt x="70" y="93"/>
                      </a:lnTo>
                      <a:lnTo>
                        <a:pt x="89" y="77"/>
                      </a:lnTo>
                      <a:lnTo>
                        <a:pt x="110" y="66"/>
                      </a:lnTo>
                      <a:lnTo>
                        <a:pt x="132" y="57"/>
                      </a:lnTo>
                      <a:lnTo>
                        <a:pt x="155" y="54"/>
                      </a:lnTo>
                      <a:lnTo>
                        <a:pt x="171" y="54"/>
                      </a:lnTo>
                      <a:lnTo>
                        <a:pt x="187" y="57"/>
                      </a:lnTo>
                      <a:lnTo>
                        <a:pt x="202" y="62"/>
                      </a:lnTo>
                      <a:lnTo>
                        <a:pt x="216" y="71"/>
                      </a:lnTo>
                      <a:lnTo>
                        <a:pt x="228" y="82"/>
                      </a:lnTo>
                      <a:lnTo>
                        <a:pt x="238" y="98"/>
                      </a:lnTo>
                      <a:lnTo>
                        <a:pt x="246" y="117"/>
                      </a:lnTo>
                      <a:lnTo>
                        <a:pt x="250" y="140"/>
                      </a:lnTo>
                      <a:lnTo>
                        <a:pt x="251" y="147"/>
                      </a:lnTo>
                      <a:lnTo>
                        <a:pt x="255" y="151"/>
                      </a:lnTo>
                      <a:lnTo>
                        <a:pt x="261" y="154"/>
                      </a:lnTo>
                      <a:lnTo>
                        <a:pt x="267" y="155"/>
                      </a:lnTo>
                      <a:lnTo>
                        <a:pt x="273" y="153"/>
                      </a:lnTo>
                      <a:lnTo>
                        <a:pt x="277" y="149"/>
                      </a:lnTo>
                      <a:lnTo>
                        <a:pt x="280" y="143"/>
                      </a:lnTo>
                      <a:lnTo>
                        <a:pt x="280" y="137"/>
                      </a:lnTo>
                      <a:lnTo>
                        <a:pt x="275" y="110"/>
                      </a:lnTo>
                      <a:lnTo>
                        <a:pt x="267" y="83"/>
                      </a:lnTo>
                      <a:lnTo>
                        <a:pt x="256" y="60"/>
                      </a:lnTo>
                      <a:lnTo>
                        <a:pt x="241" y="39"/>
                      </a:lnTo>
                      <a:lnTo>
                        <a:pt x="223" y="23"/>
                      </a:lnTo>
                      <a:lnTo>
                        <a:pt x="202" y="10"/>
                      </a:lnTo>
                      <a:lnTo>
                        <a:pt x="179" y="3"/>
                      </a:lnTo>
                      <a:lnTo>
                        <a:pt x="154" y="0"/>
                      </a:lnTo>
                      <a:lnTo>
                        <a:pt x="126" y="6"/>
                      </a:lnTo>
                      <a:lnTo>
                        <a:pt x="98" y="17"/>
                      </a:lnTo>
                      <a:lnTo>
                        <a:pt x="71" y="35"/>
                      </a:lnTo>
                      <a:lnTo>
                        <a:pt x="48" y="58"/>
                      </a:lnTo>
                      <a:lnTo>
                        <a:pt x="28" y="87"/>
                      </a:lnTo>
                      <a:lnTo>
                        <a:pt x="13" y="118"/>
                      </a:lnTo>
                      <a:lnTo>
                        <a:pt x="3" y="153"/>
                      </a:lnTo>
                      <a:lnTo>
                        <a:pt x="0" y="190"/>
                      </a:lnTo>
                      <a:lnTo>
                        <a:pt x="1" y="196"/>
                      </a:lnTo>
                      <a:lnTo>
                        <a:pt x="5" y="201"/>
                      </a:lnTo>
                      <a:lnTo>
                        <a:pt x="9" y="205"/>
                      </a:lnTo>
                      <a:lnTo>
                        <a:pt x="15"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 name="Freeform 18">
                  <a:extLst>
                    <a:ext uri="{FF2B5EF4-FFF2-40B4-BE49-F238E27FC236}">
                      <a16:creationId xmlns:a16="http://schemas.microsoft.com/office/drawing/2014/main" id="{3D7A4E45-4452-014B-AE6D-694193093BC1}"/>
                    </a:ext>
                  </a:extLst>
                </p:cNvPr>
                <p:cNvSpPr>
                  <a:spLocks/>
                </p:cNvSpPr>
                <p:nvPr/>
              </p:nvSpPr>
              <p:spPr bwMode="auto">
                <a:xfrm>
                  <a:off x="834" y="2731"/>
                  <a:ext cx="33" cy="36"/>
                </a:xfrm>
                <a:custGeom>
                  <a:avLst/>
                  <a:gdLst>
                    <a:gd name="T0" fmla="*/ 1 w 169"/>
                    <a:gd name="T1" fmla="*/ 1 h 247"/>
                    <a:gd name="T2" fmla="*/ 1 w 169"/>
                    <a:gd name="T3" fmla="*/ 1 h 247"/>
                    <a:gd name="T4" fmla="*/ 1 w 169"/>
                    <a:gd name="T5" fmla="*/ 1 h 247"/>
                    <a:gd name="T6" fmla="*/ 1 w 169"/>
                    <a:gd name="T7" fmla="*/ 1 h 247"/>
                    <a:gd name="T8" fmla="*/ 1 w 169"/>
                    <a:gd name="T9" fmla="*/ 1 h 247"/>
                    <a:gd name="T10" fmla="*/ 1 w 169"/>
                    <a:gd name="T11" fmla="*/ 1 h 247"/>
                    <a:gd name="T12" fmla="*/ 1 w 169"/>
                    <a:gd name="T13" fmla="*/ 1 h 247"/>
                    <a:gd name="T14" fmla="*/ 1 w 169"/>
                    <a:gd name="T15" fmla="*/ 1 h 247"/>
                    <a:gd name="T16" fmla="*/ 1 w 169"/>
                    <a:gd name="T17" fmla="*/ 1 h 247"/>
                    <a:gd name="T18" fmla="*/ 0 w 169"/>
                    <a:gd name="T19" fmla="*/ 1 h 247"/>
                    <a:gd name="T20" fmla="*/ 0 w 169"/>
                    <a:gd name="T21" fmla="*/ 1 h 247"/>
                    <a:gd name="T22" fmla="*/ 0 w 169"/>
                    <a:gd name="T23" fmla="*/ 0 h 247"/>
                    <a:gd name="T24" fmla="*/ 0 w 169"/>
                    <a:gd name="T25" fmla="*/ 0 h 247"/>
                    <a:gd name="T26" fmla="*/ 0 w 169"/>
                    <a:gd name="T27" fmla="*/ 0 h 247"/>
                    <a:gd name="T28" fmla="*/ 1 w 169"/>
                    <a:gd name="T29" fmla="*/ 0 h 247"/>
                    <a:gd name="T30" fmla="*/ 1 w 169"/>
                    <a:gd name="T31" fmla="*/ 0 h 247"/>
                    <a:gd name="T32" fmla="*/ 1 w 169"/>
                    <a:gd name="T33" fmla="*/ 0 h 247"/>
                    <a:gd name="T34" fmla="*/ 1 w 169"/>
                    <a:gd name="T35" fmla="*/ 0 h 247"/>
                    <a:gd name="T36" fmla="*/ 1 w 169"/>
                    <a:gd name="T37" fmla="*/ 0 h 247"/>
                    <a:gd name="T38" fmla="*/ 1 w 169"/>
                    <a:gd name="T39" fmla="*/ 0 h 247"/>
                    <a:gd name="T40" fmla="*/ 1 w 169"/>
                    <a:gd name="T41" fmla="*/ 0 h 247"/>
                    <a:gd name="T42" fmla="*/ 1 w 169"/>
                    <a:gd name="T43" fmla="*/ 0 h 247"/>
                    <a:gd name="T44" fmla="*/ 1 w 169"/>
                    <a:gd name="T45" fmla="*/ 0 h 247"/>
                    <a:gd name="T46" fmla="*/ 1 w 169"/>
                    <a:gd name="T47" fmla="*/ 0 h 247"/>
                    <a:gd name="T48" fmla="*/ 1 w 169"/>
                    <a:gd name="T49" fmla="*/ 0 h 247"/>
                    <a:gd name="T50" fmla="*/ 1 w 169"/>
                    <a:gd name="T51" fmla="*/ 0 h 247"/>
                    <a:gd name="T52" fmla="*/ 1 w 169"/>
                    <a:gd name="T53" fmla="*/ 0 h 247"/>
                    <a:gd name="T54" fmla="*/ 1 w 169"/>
                    <a:gd name="T55" fmla="*/ 0 h 247"/>
                    <a:gd name="T56" fmla="*/ 1 w 169"/>
                    <a:gd name="T57" fmla="*/ 0 h 247"/>
                    <a:gd name="T58" fmla="*/ 0 w 169"/>
                    <a:gd name="T59" fmla="*/ 0 h 247"/>
                    <a:gd name="T60" fmla="*/ 0 w 169"/>
                    <a:gd name="T61" fmla="*/ 0 h 247"/>
                    <a:gd name="T62" fmla="*/ 0 w 169"/>
                    <a:gd name="T63" fmla="*/ 0 h 247"/>
                    <a:gd name="T64" fmla="*/ 0 w 169"/>
                    <a:gd name="T65" fmla="*/ 1 h 247"/>
                    <a:gd name="T66" fmla="*/ 0 w 169"/>
                    <a:gd name="T67" fmla="*/ 1 h 247"/>
                    <a:gd name="T68" fmla="*/ 0 w 169"/>
                    <a:gd name="T69" fmla="*/ 1 h 247"/>
                    <a:gd name="T70" fmla="*/ 1 w 169"/>
                    <a:gd name="T71" fmla="*/ 1 h 247"/>
                    <a:gd name="T72" fmla="*/ 1 w 169"/>
                    <a:gd name="T73" fmla="*/ 1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 h="247">
                      <a:moveTo>
                        <a:pt x="124" y="247"/>
                      </a:moveTo>
                      <a:lnTo>
                        <a:pt x="130" y="245"/>
                      </a:lnTo>
                      <a:lnTo>
                        <a:pt x="135" y="242"/>
                      </a:lnTo>
                      <a:lnTo>
                        <a:pt x="138" y="237"/>
                      </a:lnTo>
                      <a:lnTo>
                        <a:pt x="139" y="231"/>
                      </a:lnTo>
                      <a:lnTo>
                        <a:pt x="138" y="224"/>
                      </a:lnTo>
                      <a:lnTo>
                        <a:pt x="134" y="219"/>
                      </a:lnTo>
                      <a:lnTo>
                        <a:pt x="129" y="216"/>
                      </a:lnTo>
                      <a:lnTo>
                        <a:pt x="123" y="215"/>
                      </a:lnTo>
                      <a:lnTo>
                        <a:pt x="114" y="215"/>
                      </a:lnTo>
                      <a:lnTo>
                        <a:pt x="104" y="214"/>
                      </a:lnTo>
                      <a:lnTo>
                        <a:pt x="91" y="212"/>
                      </a:lnTo>
                      <a:lnTo>
                        <a:pt x="78" y="209"/>
                      </a:lnTo>
                      <a:lnTo>
                        <a:pt x="66" y="204"/>
                      </a:lnTo>
                      <a:lnTo>
                        <a:pt x="54" y="199"/>
                      </a:lnTo>
                      <a:lnTo>
                        <a:pt x="44" y="192"/>
                      </a:lnTo>
                      <a:lnTo>
                        <a:pt x="36" y="182"/>
                      </a:lnTo>
                      <a:lnTo>
                        <a:pt x="31" y="170"/>
                      </a:lnTo>
                      <a:lnTo>
                        <a:pt x="31" y="154"/>
                      </a:lnTo>
                      <a:lnTo>
                        <a:pt x="36" y="136"/>
                      </a:lnTo>
                      <a:lnTo>
                        <a:pt x="44" y="116"/>
                      </a:lnTo>
                      <a:lnTo>
                        <a:pt x="49" y="108"/>
                      </a:lnTo>
                      <a:lnTo>
                        <a:pt x="55" y="100"/>
                      </a:lnTo>
                      <a:lnTo>
                        <a:pt x="62" y="94"/>
                      </a:lnTo>
                      <a:lnTo>
                        <a:pt x="72" y="90"/>
                      </a:lnTo>
                      <a:lnTo>
                        <a:pt x="85" y="88"/>
                      </a:lnTo>
                      <a:lnTo>
                        <a:pt x="101" y="89"/>
                      </a:lnTo>
                      <a:lnTo>
                        <a:pt x="122" y="94"/>
                      </a:lnTo>
                      <a:lnTo>
                        <a:pt x="148" y="102"/>
                      </a:lnTo>
                      <a:lnTo>
                        <a:pt x="154" y="104"/>
                      </a:lnTo>
                      <a:lnTo>
                        <a:pt x="160" y="102"/>
                      </a:lnTo>
                      <a:lnTo>
                        <a:pt x="165" y="99"/>
                      </a:lnTo>
                      <a:lnTo>
                        <a:pt x="168" y="94"/>
                      </a:lnTo>
                      <a:lnTo>
                        <a:pt x="169" y="88"/>
                      </a:lnTo>
                      <a:lnTo>
                        <a:pt x="168" y="81"/>
                      </a:lnTo>
                      <a:lnTo>
                        <a:pt x="164" y="76"/>
                      </a:lnTo>
                      <a:lnTo>
                        <a:pt x="159" y="73"/>
                      </a:lnTo>
                      <a:lnTo>
                        <a:pt x="155" y="71"/>
                      </a:lnTo>
                      <a:lnTo>
                        <a:pt x="150" y="69"/>
                      </a:lnTo>
                      <a:lnTo>
                        <a:pt x="146" y="68"/>
                      </a:lnTo>
                      <a:lnTo>
                        <a:pt x="140" y="66"/>
                      </a:lnTo>
                      <a:lnTo>
                        <a:pt x="155" y="21"/>
                      </a:lnTo>
                      <a:lnTo>
                        <a:pt x="155" y="15"/>
                      </a:lnTo>
                      <a:lnTo>
                        <a:pt x="154" y="9"/>
                      </a:lnTo>
                      <a:lnTo>
                        <a:pt x="150" y="4"/>
                      </a:lnTo>
                      <a:lnTo>
                        <a:pt x="145" y="0"/>
                      </a:lnTo>
                      <a:lnTo>
                        <a:pt x="138" y="0"/>
                      </a:lnTo>
                      <a:lnTo>
                        <a:pt x="132" y="1"/>
                      </a:lnTo>
                      <a:lnTo>
                        <a:pt x="127" y="6"/>
                      </a:lnTo>
                      <a:lnTo>
                        <a:pt x="124" y="11"/>
                      </a:lnTo>
                      <a:lnTo>
                        <a:pt x="109" y="57"/>
                      </a:lnTo>
                      <a:lnTo>
                        <a:pt x="96" y="55"/>
                      </a:lnTo>
                      <a:lnTo>
                        <a:pt x="83" y="55"/>
                      </a:lnTo>
                      <a:lnTo>
                        <a:pt x="70" y="57"/>
                      </a:lnTo>
                      <a:lnTo>
                        <a:pt x="58" y="60"/>
                      </a:lnTo>
                      <a:lnTo>
                        <a:pt x="47" y="67"/>
                      </a:lnTo>
                      <a:lnTo>
                        <a:pt x="36" y="75"/>
                      </a:lnTo>
                      <a:lnTo>
                        <a:pt x="26" y="87"/>
                      </a:lnTo>
                      <a:lnTo>
                        <a:pt x="17" y="101"/>
                      </a:lnTo>
                      <a:lnTo>
                        <a:pt x="5" y="130"/>
                      </a:lnTo>
                      <a:lnTo>
                        <a:pt x="0" y="155"/>
                      </a:lnTo>
                      <a:lnTo>
                        <a:pt x="1" y="179"/>
                      </a:lnTo>
                      <a:lnTo>
                        <a:pt x="9" y="199"/>
                      </a:lnTo>
                      <a:lnTo>
                        <a:pt x="22" y="215"/>
                      </a:lnTo>
                      <a:lnTo>
                        <a:pt x="39" y="227"/>
                      </a:lnTo>
                      <a:lnTo>
                        <a:pt x="57" y="236"/>
                      </a:lnTo>
                      <a:lnTo>
                        <a:pt x="76" y="242"/>
                      </a:lnTo>
                      <a:lnTo>
                        <a:pt x="94" y="245"/>
                      </a:lnTo>
                      <a:lnTo>
                        <a:pt x="108" y="246"/>
                      </a:lnTo>
                      <a:lnTo>
                        <a:pt x="119" y="247"/>
                      </a:lnTo>
                      <a:lnTo>
                        <a:pt x="124"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 name="Freeform 19">
                  <a:extLst>
                    <a:ext uri="{FF2B5EF4-FFF2-40B4-BE49-F238E27FC236}">
                      <a16:creationId xmlns:a16="http://schemas.microsoft.com/office/drawing/2014/main" id="{E81E278B-4E7D-D74B-9552-B2B9C3B941BE}"/>
                    </a:ext>
                  </a:extLst>
                </p:cNvPr>
                <p:cNvSpPr>
                  <a:spLocks/>
                </p:cNvSpPr>
                <p:nvPr/>
              </p:nvSpPr>
              <p:spPr bwMode="auto">
                <a:xfrm>
                  <a:off x="753" y="277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 h="1">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9" name="Freeform 20">
                  <a:extLst>
                    <a:ext uri="{FF2B5EF4-FFF2-40B4-BE49-F238E27FC236}">
                      <a16:creationId xmlns:a16="http://schemas.microsoft.com/office/drawing/2014/main" id="{00D3B52F-FDDF-324C-A780-FACAAA4AB4DF}"/>
                    </a:ext>
                  </a:extLst>
                </p:cNvPr>
                <p:cNvSpPr>
                  <a:spLocks/>
                </p:cNvSpPr>
                <p:nvPr/>
              </p:nvSpPr>
              <p:spPr bwMode="auto">
                <a:xfrm>
                  <a:off x="739" y="2771"/>
                  <a:ext cx="244" cy="77"/>
                </a:xfrm>
                <a:custGeom>
                  <a:avLst/>
                  <a:gdLst>
                    <a:gd name="T0" fmla="*/ 9 w 1218"/>
                    <a:gd name="T1" fmla="*/ 0 h 539"/>
                    <a:gd name="T2" fmla="*/ 9 w 1218"/>
                    <a:gd name="T3" fmla="*/ 0 h 539"/>
                    <a:gd name="T4" fmla="*/ 9 w 1218"/>
                    <a:gd name="T5" fmla="*/ 0 h 539"/>
                    <a:gd name="T6" fmla="*/ 9 w 1218"/>
                    <a:gd name="T7" fmla="*/ 0 h 539"/>
                    <a:gd name="T8" fmla="*/ 9 w 1218"/>
                    <a:gd name="T9" fmla="*/ 0 h 539"/>
                    <a:gd name="T10" fmla="*/ 9 w 1218"/>
                    <a:gd name="T11" fmla="*/ 0 h 539"/>
                    <a:gd name="T12" fmla="*/ 9 w 1218"/>
                    <a:gd name="T13" fmla="*/ 0 h 539"/>
                    <a:gd name="T14" fmla="*/ 9 w 1218"/>
                    <a:gd name="T15" fmla="*/ 0 h 539"/>
                    <a:gd name="T16" fmla="*/ 9 w 1218"/>
                    <a:gd name="T17" fmla="*/ 0 h 539"/>
                    <a:gd name="T18" fmla="*/ 9 w 1218"/>
                    <a:gd name="T19" fmla="*/ 0 h 539"/>
                    <a:gd name="T20" fmla="*/ 9 w 1218"/>
                    <a:gd name="T21" fmla="*/ 0 h 539"/>
                    <a:gd name="T22" fmla="*/ 9 w 1218"/>
                    <a:gd name="T23" fmla="*/ 1 h 539"/>
                    <a:gd name="T24" fmla="*/ 8 w 1218"/>
                    <a:gd name="T25" fmla="*/ 1 h 539"/>
                    <a:gd name="T26" fmla="*/ 7 w 1218"/>
                    <a:gd name="T27" fmla="*/ 1 h 539"/>
                    <a:gd name="T28" fmla="*/ 5 w 1218"/>
                    <a:gd name="T29" fmla="*/ 1 h 539"/>
                    <a:gd name="T30" fmla="*/ 4 w 1218"/>
                    <a:gd name="T31" fmla="*/ 1 h 539"/>
                    <a:gd name="T32" fmla="*/ 2 w 1218"/>
                    <a:gd name="T33" fmla="*/ 1 h 539"/>
                    <a:gd name="T34" fmla="*/ 1 w 1218"/>
                    <a:gd name="T35" fmla="*/ 1 h 539"/>
                    <a:gd name="T36" fmla="*/ 1 w 1218"/>
                    <a:gd name="T37" fmla="*/ 0 h 539"/>
                    <a:gd name="T38" fmla="*/ 1 w 1218"/>
                    <a:gd name="T39" fmla="*/ 0 h 539"/>
                    <a:gd name="T40" fmla="*/ 1 w 1218"/>
                    <a:gd name="T41" fmla="*/ 0 h 539"/>
                    <a:gd name="T42" fmla="*/ 1 w 1218"/>
                    <a:gd name="T43" fmla="*/ 0 h 539"/>
                    <a:gd name="T44" fmla="*/ 1 w 1218"/>
                    <a:gd name="T45" fmla="*/ 0 h 539"/>
                    <a:gd name="T46" fmla="*/ 1 w 1218"/>
                    <a:gd name="T47" fmla="*/ 0 h 539"/>
                    <a:gd name="T48" fmla="*/ 1 w 1218"/>
                    <a:gd name="T49" fmla="*/ 0 h 539"/>
                    <a:gd name="T50" fmla="*/ 1 w 1218"/>
                    <a:gd name="T51" fmla="*/ 0 h 539"/>
                    <a:gd name="T52" fmla="*/ 1 w 1218"/>
                    <a:gd name="T53" fmla="*/ 0 h 539"/>
                    <a:gd name="T54" fmla="*/ 0 w 1218"/>
                    <a:gd name="T55" fmla="*/ 0 h 539"/>
                    <a:gd name="T56" fmla="*/ 0 w 1218"/>
                    <a:gd name="T57" fmla="*/ 0 h 539"/>
                    <a:gd name="T58" fmla="*/ 0 w 1218"/>
                    <a:gd name="T59" fmla="*/ 0 h 539"/>
                    <a:gd name="T60" fmla="*/ 0 w 1218"/>
                    <a:gd name="T61" fmla="*/ 0 h 539"/>
                    <a:gd name="T62" fmla="*/ 0 w 1218"/>
                    <a:gd name="T63" fmla="*/ 0 h 539"/>
                    <a:gd name="T64" fmla="*/ 0 w 1218"/>
                    <a:gd name="T65" fmla="*/ 0 h 539"/>
                    <a:gd name="T66" fmla="*/ 0 w 1218"/>
                    <a:gd name="T67" fmla="*/ 0 h 539"/>
                    <a:gd name="T68" fmla="*/ 1 w 1218"/>
                    <a:gd name="T69" fmla="*/ 1 h 539"/>
                    <a:gd name="T70" fmla="*/ 1 w 1218"/>
                    <a:gd name="T71" fmla="*/ 1 h 539"/>
                    <a:gd name="T72" fmla="*/ 2 w 1218"/>
                    <a:gd name="T73" fmla="*/ 1 h 539"/>
                    <a:gd name="T74" fmla="*/ 4 w 1218"/>
                    <a:gd name="T75" fmla="*/ 2 h 539"/>
                    <a:gd name="T76" fmla="*/ 5 w 1218"/>
                    <a:gd name="T77" fmla="*/ 2 h 539"/>
                    <a:gd name="T78" fmla="*/ 7 w 1218"/>
                    <a:gd name="T79" fmla="*/ 1 h 539"/>
                    <a:gd name="T80" fmla="*/ 8 w 1218"/>
                    <a:gd name="T81" fmla="*/ 1 h 539"/>
                    <a:gd name="T82" fmla="*/ 9 w 1218"/>
                    <a:gd name="T83" fmla="*/ 1 h 539"/>
                    <a:gd name="T84" fmla="*/ 9 w 1218"/>
                    <a:gd name="T85" fmla="*/ 0 h 539"/>
                    <a:gd name="T86" fmla="*/ 9 w 1218"/>
                    <a:gd name="T87" fmla="*/ 0 h 539"/>
                    <a:gd name="T88" fmla="*/ 10 w 1218"/>
                    <a:gd name="T89" fmla="*/ 0 h 539"/>
                    <a:gd name="T90" fmla="*/ 10 w 1218"/>
                    <a:gd name="T91" fmla="*/ 0 h 539"/>
                    <a:gd name="T92" fmla="*/ 10 w 1218"/>
                    <a:gd name="T93" fmla="*/ 0 h 539"/>
                    <a:gd name="T94" fmla="*/ 10 w 1218"/>
                    <a:gd name="T95" fmla="*/ 0 h 539"/>
                    <a:gd name="T96" fmla="*/ 9 w 1218"/>
                    <a:gd name="T97" fmla="*/ 0 h 539"/>
                    <a:gd name="T98" fmla="*/ 9 w 1218"/>
                    <a:gd name="T99" fmla="*/ 0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18" h="539">
                      <a:moveTo>
                        <a:pt x="1131" y="10"/>
                      </a:moveTo>
                      <a:lnTo>
                        <a:pt x="1131" y="10"/>
                      </a:lnTo>
                      <a:lnTo>
                        <a:pt x="1127" y="10"/>
                      </a:lnTo>
                      <a:lnTo>
                        <a:pt x="1123" y="11"/>
                      </a:lnTo>
                      <a:lnTo>
                        <a:pt x="1120" y="15"/>
                      </a:lnTo>
                      <a:lnTo>
                        <a:pt x="1118" y="19"/>
                      </a:lnTo>
                      <a:lnTo>
                        <a:pt x="1118" y="23"/>
                      </a:lnTo>
                      <a:lnTo>
                        <a:pt x="1120" y="26"/>
                      </a:lnTo>
                      <a:lnTo>
                        <a:pt x="1123" y="29"/>
                      </a:lnTo>
                      <a:lnTo>
                        <a:pt x="1126" y="31"/>
                      </a:lnTo>
                      <a:lnTo>
                        <a:pt x="1127" y="31"/>
                      </a:lnTo>
                      <a:lnTo>
                        <a:pt x="1129" y="32"/>
                      </a:lnTo>
                      <a:lnTo>
                        <a:pt x="1132" y="33"/>
                      </a:lnTo>
                      <a:lnTo>
                        <a:pt x="1136" y="35"/>
                      </a:lnTo>
                      <a:lnTo>
                        <a:pt x="1141" y="37"/>
                      </a:lnTo>
                      <a:lnTo>
                        <a:pt x="1146" y="40"/>
                      </a:lnTo>
                      <a:lnTo>
                        <a:pt x="1152" y="44"/>
                      </a:lnTo>
                      <a:lnTo>
                        <a:pt x="1159" y="48"/>
                      </a:lnTo>
                      <a:lnTo>
                        <a:pt x="1159" y="49"/>
                      </a:lnTo>
                      <a:lnTo>
                        <a:pt x="1158" y="49"/>
                      </a:lnTo>
                      <a:lnTo>
                        <a:pt x="1158" y="50"/>
                      </a:lnTo>
                      <a:lnTo>
                        <a:pt x="1156" y="56"/>
                      </a:lnTo>
                      <a:lnTo>
                        <a:pt x="1151" y="70"/>
                      </a:lnTo>
                      <a:lnTo>
                        <a:pt x="1143" y="92"/>
                      </a:lnTo>
                      <a:lnTo>
                        <a:pt x="1131" y="121"/>
                      </a:lnTo>
                      <a:lnTo>
                        <a:pt x="1115" y="154"/>
                      </a:lnTo>
                      <a:lnTo>
                        <a:pt x="1095" y="191"/>
                      </a:lnTo>
                      <a:lnTo>
                        <a:pt x="1070" y="231"/>
                      </a:lnTo>
                      <a:lnTo>
                        <a:pt x="1041" y="272"/>
                      </a:lnTo>
                      <a:lnTo>
                        <a:pt x="1006" y="313"/>
                      </a:lnTo>
                      <a:lnTo>
                        <a:pt x="966" y="352"/>
                      </a:lnTo>
                      <a:lnTo>
                        <a:pt x="921" y="390"/>
                      </a:lnTo>
                      <a:lnTo>
                        <a:pt x="868" y="422"/>
                      </a:lnTo>
                      <a:lnTo>
                        <a:pt x="811" y="451"/>
                      </a:lnTo>
                      <a:lnTo>
                        <a:pt x="747" y="472"/>
                      </a:lnTo>
                      <a:lnTo>
                        <a:pt x="676" y="485"/>
                      </a:lnTo>
                      <a:lnTo>
                        <a:pt x="598" y="491"/>
                      </a:lnTo>
                      <a:lnTo>
                        <a:pt x="521" y="485"/>
                      </a:lnTo>
                      <a:lnTo>
                        <a:pt x="452" y="472"/>
                      </a:lnTo>
                      <a:lnTo>
                        <a:pt x="390" y="450"/>
                      </a:lnTo>
                      <a:lnTo>
                        <a:pt x="333" y="422"/>
                      </a:lnTo>
                      <a:lnTo>
                        <a:pt x="285" y="389"/>
                      </a:lnTo>
                      <a:lnTo>
                        <a:pt x="242" y="351"/>
                      </a:lnTo>
                      <a:lnTo>
                        <a:pt x="205" y="311"/>
                      </a:lnTo>
                      <a:lnTo>
                        <a:pt x="173" y="270"/>
                      </a:lnTo>
                      <a:lnTo>
                        <a:pt x="147" y="228"/>
                      </a:lnTo>
                      <a:lnTo>
                        <a:pt x="125" y="187"/>
                      </a:lnTo>
                      <a:lnTo>
                        <a:pt x="107" y="149"/>
                      </a:lnTo>
                      <a:lnTo>
                        <a:pt x="93" y="113"/>
                      </a:lnTo>
                      <a:lnTo>
                        <a:pt x="83" y="84"/>
                      </a:lnTo>
                      <a:lnTo>
                        <a:pt x="76" y="60"/>
                      </a:lnTo>
                      <a:lnTo>
                        <a:pt x="71" y="43"/>
                      </a:lnTo>
                      <a:lnTo>
                        <a:pt x="69" y="35"/>
                      </a:lnTo>
                      <a:lnTo>
                        <a:pt x="69" y="33"/>
                      </a:lnTo>
                      <a:lnTo>
                        <a:pt x="68" y="32"/>
                      </a:lnTo>
                      <a:lnTo>
                        <a:pt x="68" y="31"/>
                      </a:lnTo>
                      <a:lnTo>
                        <a:pt x="67" y="30"/>
                      </a:lnTo>
                      <a:lnTo>
                        <a:pt x="78" y="25"/>
                      </a:lnTo>
                      <a:lnTo>
                        <a:pt x="85" y="22"/>
                      </a:lnTo>
                      <a:lnTo>
                        <a:pt x="90" y="21"/>
                      </a:lnTo>
                      <a:lnTo>
                        <a:pt x="92" y="20"/>
                      </a:lnTo>
                      <a:lnTo>
                        <a:pt x="95" y="19"/>
                      </a:lnTo>
                      <a:lnTo>
                        <a:pt x="98" y="16"/>
                      </a:lnTo>
                      <a:lnTo>
                        <a:pt x="99" y="11"/>
                      </a:lnTo>
                      <a:lnTo>
                        <a:pt x="99" y="7"/>
                      </a:lnTo>
                      <a:lnTo>
                        <a:pt x="98" y="4"/>
                      </a:lnTo>
                      <a:lnTo>
                        <a:pt x="95" y="1"/>
                      </a:lnTo>
                      <a:lnTo>
                        <a:pt x="91" y="0"/>
                      </a:lnTo>
                      <a:lnTo>
                        <a:pt x="87" y="0"/>
                      </a:lnTo>
                      <a:lnTo>
                        <a:pt x="84" y="1"/>
                      </a:lnTo>
                      <a:lnTo>
                        <a:pt x="77" y="3"/>
                      </a:lnTo>
                      <a:lnTo>
                        <a:pt x="66" y="7"/>
                      </a:lnTo>
                      <a:lnTo>
                        <a:pt x="54" y="15"/>
                      </a:lnTo>
                      <a:lnTo>
                        <a:pt x="41" y="24"/>
                      </a:lnTo>
                      <a:lnTo>
                        <a:pt x="27" y="37"/>
                      </a:lnTo>
                      <a:lnTo>
                        <a:pt x="13" y="53"/>
                      </a:lnTo>
                      <a:lnTo>
                        <a:pt x="1" y="73"/>
                      </a:lnTo>
                      <a:lnTo>
                        <a:pt x="0" y="78"/>
                      </a:lnTo>
                      <a:lnTo>
                        <a:pt x="0" y="82"/>
                      </a:lnTo>
                      <a:lnTo>
                        <a:pt x="2" y="85"/>
                      </a:lnTo>
                      <a:lnTo>
                        <a:pt x="5" y="88"/>
                      </a:lnTo>
                      <a:lnTo>
                        <a:pt x="9" y="89"/>
                      </a:lnTo>
                      <a:lnTo>
                        <a:pt x="13" y="89"/>
                      </a:lnTo>
                      <a:lnTo>
                        <a:pt x="16" y="87"/>
                      </a:lnTo>
                      <a:lnTo>
                        <a:pt x="19" y="84"/>
                      </a:lnTo>
                      <a:lnTo>
                        <a:pt x="24" y="74"/>
                      </a:lnTo>
                      <a:lnTo>
                        <a:pt x="29" y="66"/>
                      </a:lnTo>
                      <a:lnTo>
                        <a:pt x="35" y="58"/>
                      </a:lnTo>
                      <a:lnTo>
                        <a:pt x="41" y="51"/>
                      </a:lnTo>
                      <a:lnTo>
                        <a:pt x="46" y="68"/>
                      </a:lnTo>
                      <a:lnTo>
                        <a:pt x="53" y="92"/>
                      </a:lnTo>
                      <a:lnTo>
                        <a:pt x="63" y="122"/>
                      </a:lnTo>
                      <a:lnTo>
                        <a:pt x="77" y="156"/>
                      </a:lnTo>
                      <a:lnTo>
                        <a:pt x="94" y="195"/>
                      </a:lnTo>
                      <a:lnTo>
                        <a:pt x="115" y="236"/>
                      </a:lnTo>
                      <a:lnTo>
                        <a:pt x="140" y="278"/>
                      </a:lnTo>
                      <a:lnTo>
                        <a:pt x="169" y="321"/>
                      </a:lnTo>
                      <a:lnTo>
                        <a:pt x="203" y="364"/>
                      </a:lnTo>
                      <a:lnTo>
                        <a:pt x="242" y="403"/>
                      </a:lnTo>
                      <a:lnTo>
                        <a:pt x="286" y="440"/>
                      </a:lnTo>
                      <a:lnTo>
                        <a:pt x="336" y="473"/>
                      </a:lnTo>
                      <a:lnTo>
                        <a:pt x="393" y="500"/>
                      </a:lnTo>
                      <a:lnTo>
                        <a:pt x="455" y="521"/>
                      </a:lnTo>
                      <a:lnTo>
                        <a:pt x="523" y="535"/>
                      </a:lnTo>
                      <a:lnTo>
                        <a:pt x="598" y="539"/>
                      </a:lnTo>
                      <a:lnTo>
                        <a:pt x="673" y="535"/>
                      </a:lnTo>
                      <a:lnTo>
                        <a:pt x="741" y="522"/>
                      </a:lnTo>
                      <a:lnTo>
                        <a:pt x="803" y="502"/>
                      </a:lnTo>
                      <a:lnTo>
                        <a:pt x="860" y="477"/>
                      </a:lnTo>
                      <a:lnTo>
                        <a:pt x="912" y="447"/>
                      </a:lnTo>
                      <a:lnTo>
                        <a:pt x="959" y="411"/>
                      </a:lnTo>
                      <a:lnTo>
                        <a:pt x="1000" y="374"/>
                      </a:lnTo>
                      <a:lnTo>
                        <a:pt x="1036" y="334"/>
                      </a:lnTo>
                      <a:lnTo>
                        <a:pt x="1068" y="293"/>
                      </a:lnTo>
                      <a:lnTo>
                        <a:pt x="1096" y="253"/>
                      </a:lnTo>
                      <a:lnTo>
                        <a:pt x="1120" y="214"/>
                      </a:lnTo>
                      <a:lnTo>
                        <a:pt x="1140" y="177"/>
                      </a:lnTo>
                      <a:lnTo>
                        <a:pt x="1156" y="144"/>
                      </a:lnTo>
                      <a:lnTo>
                        <a:pt x="1169" y="114"/>
                      </a:lnTo>
                      <a:lnTo>
                        <a:pt x="1179" y="90"/>
                      </a:lnTo>
                      <a:lnTo>
                        <a:pt x="1185" y="72"/>
                      </a:lnTo>
                      <a:lnTo>
                        <a:pt x="1189" y="78"/>
                      </a:lnTo>
                      <a:lnTo>
                        <a:pt x="1192" y="83"/>
                      </a:lnTo>
                      <a:lnTo>
                        <a:pt x="1196" y="88"/>
                      </a:lnTo>
                      <a:lnTo>
                        <a:pt x="1199" y="94"/>
                      </a:lnTo>
                      <a:lnTo>
                        <a:pt x="1201" y="98"/>
                      </a:lnTo>
                      <a:lnTo>
                        <a:pt x="1204" y="100"/>
                      </a:lnTo>
                      <a:lnTo>
                        <a:pt x="1208" y="100"/>
                      </a:lnTo>
                      <a:lnTo>
                        <a:pt x="1212" y="99"/>
                      </a:lnTo>
                      <a:lnTo>
                        <a:pt x="1215" y="97"/>
                      </a:lnTo>
                      <a:lnTo>
                        <a:pt x="1217" y="93"/>
                      </a:lnTo>
                      <a:lnTo>
                        <a:pt x="1218" y="89"/>
                      </a:lnTo>
                      <a:lnTo>
                        <a:pt x="1217" y="85"/>
                      </a:lnTo>
                      <a:lnTo>
                        <a:pt x="1205" y="64"/>
                      </a:lnTo>
                      <a:lnTo>
                        <a:pt x="1191" y="48"/>
                      </a:lnTo>
                      <a:lnTo>
                        <a:pt x="1177" y="35"/>
                      </a:lnTo>
                      <a:lnTo>
                        <a:pt x="1164" y="25"/>
                      </a:lnTo>
                      <a:lnTo>
                        <a:pt x="1151" y="19"/>
                      </a:lnTo>
                      <a:lnTo>
                        <a:pt x="1141" y="14"/>
                      </a:lnTo>
                      <a:lnTo>
                        <a:pt x="1134" y="11"/>
                      </a:lnTo>
                      <a:lnTo>
                        <a:pt x="113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102" name="Object 5">
                <a:extLst>
                  <a:ext uri="{FF2B5EF4-FFF2-40B4-BE49-F238E27FC236}">
                    <a16:creationId xmlns:a16="http://schemas.microsoft.com/office/drawing/2014/main" id="{8960CA2F-D3A9-A943-8A27-1B4ED309CE2C}"/>
                  </a:ext>
                </a:extLst>
              </p:cNvPr>
              <p:cNvGraphicFramePr>
                <a:graphicFrameLocks noChangeAspect="1"/>
              </p:cNvGraphicFramePr>
              <p:nvPr/>
            </p:nvGraphicFramePr>
            <p:xfrm flipH="1" flipV="1">
              <a:off x="1428" y="2489"/>
              <a:ext cx="384" cy="295"/>
            </p:xfrm>
            <a:graphic>
              <a:graphicData uri="http://schemas.openxmlformats.org/presentationml/2006/ole">
                <mc:AlternateContent xmlns:mc="http://schemas.openxmlformats.org/markup-compatibility/2006">
                  <mc:Choice xmlns:v="urn:schemas-microsoft-com:vml" Requires="v">
                    <p:oleObj name="Clip" r:id="rId2" imgW="4495800" imgH="5080000" progId="MS_ClipArt_Gallery.5">
                      <p:embed/>
                    </p:oleObj>
                  </mc:Choice>
                  <mc:Fallback>
                    <p:oleObj name="Clip" r:id="rId2" imgW="4495800" imgH="5080000" progId="MS_ClipArt_Gallery.5">
                      <p:embed/>
                      <p:pic>
                        <p:nvPicPr>
                          <p:cNvPr id="102" name="Object 5">
                            <a:extLst>
                              <a:ext uri="{FF2B5EF4-FFF2-40B4-BE49-F238E27FC236}">
                                <a16:creationId xmlns:a16="http://schemas.microsoft.com/office/drawing/2014/main" id="{8960CA2F-D3A9-A943-8A27-1B4ED309C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428" y="2489"/>
                            <a:ext cx="38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 name="Object 6">
                <a:extLst>
                  <a:ext uri="{FF2B5EF4-FFF2-40B4-BE49-F238E27FC236}">
                    <a16:creationId xmlns:a16="http://schemas.microsoft.com/office/drawing/2014/main" id="{EF202B21-947F-EE4E-A854-71F1EFB8655E}"/>
                  </a:ext>
                </a:extLst>
              </p:cNvPr>
              <p:cNvGraphicFramePr>
                <a:graphicFrameLocks noChangeAspect="1"/>
              </p:cNvGraphicFramePr>
              <p:nvPr/>
            </p:nvGraphicFramePr>
            <p:xfrm flipH="1" flipV="1">
              <a:off x="2716" y="2489"/>
              <a:ext cx="383" cy="295"/>
            </p:xfrm>
            <a:graphic>
              <a:graphicData uri="http://schemas.openxmlformats.org/presentationml/2006/ole">
                <mc:AlternateContent xmlns:mc="http://schemas.openxmlformats.org/markup-compatibility/2006">
                  <mc:Choice xmlns:v="urn:schemas-microsoft-com:vml" Requires="v">
                    <p:oleObj name="Clip" r:id="rId4" imgW="4495800" imgH="5080000" progId="MS_ClipArt_Gallery.5">
                      <p:embed/>
                    </p:oleObj>
                  </mc:Choice>
                  <mc:Fallback>
                    <p:oleObj name="Clip" r:id="rId4" imgW="4495800" imgH="5080000" progId="MS_ClipArt_Gallery.5">
                      <p:embed/>
                      <p:pic>
                        <p:nvPicPr>
                          <p:cNvPr id="103" name="Object 6">
                            <a:extLst>
                              <a:ext uri="{FF2B5EF4-FFF2-40B4-BE49-F238E27FC236}">
                                <a16:creationId xmlns:a16="http://schemas.microsoft.com/office/drawing/2014/main" id="{EF202B21-947F-EE4E-A854-71F1EFB86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flipV="1">
                            <a:off x="2716" y="2489"/>
                            <a:ext cx="383"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 name="Object 7">
                <a:extLst>
                  <a:ext uri="{FF2B5EF4-FFF2-40B4-BE49-F238E27FC236}">
                    <a16:creationId xmlns:a16="http://schemas.microsoft.com/office/drawing/2014/main" id="{97992032-0DCD-4A40-8BC6-8E07E500F0ED}"/>
                  </a:ext>
                </a:extLst>
              </p:cNvPr>
              <p:cNvGraphicFramePr>
                <a:graphicFrameLocks noChangeAspect="1"/>
              </p:cNvGraphicFramePr>
              <p:nvPr/>
            </p:nvGraphicFramePr>
            <p:xfrm flipH="1" flipV="1">
              <a:off x="4003" y="2489"/>
              <a:ext cx="384" cy="295"/>
            </p:xfrm>
            <a:graphic>
              <a:graphicData uri="http://schemas.openxmlformats.org/presentationml/2006/ole">
                <mc:AlternateContent xmlns:mc="http://schemas.openxmlformats.org/markup-compatibility/2006">
                  <mc:Choice xmlns:v="urn:schemas-microsoft-com:vml" Requires="v">
                    <p:oleObj name="Clip" r:id="rId6" imgW="4483100" imgH="5067300" progId="MS_ClipArt_Gallery.5">
                      <p:embed/>
                    </p:oleObj>
                  </mc:Choice>
                  <mc:Fallback>
                    <p:oleObj name="Clip" r:id="rId6" imgW="4483100" imgH="5067300" progId="MS_ClipArt_Gallery.5">
                      <p:embed/>
                      <p:pic>
                        <p:nvPicPr>
                          <p:cNvPr id="104" name="Object 7">
                            <a:extLst>
                              <a:ext uri="{FF2B5EF4-FFF2-40B4-BE49-F238E27FC236}">
                                <a16:creationId xmlns:a16="http://schemas.microsoft.com/office/drawing/2014/main" id="{97992032-0DCD-4A40-8BC6-8E07E500F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flipV="1">
                            <a:off x="4003" y="2489"/>
                            <a:ext cx="384"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 name="Picture 22">
                <a:extLst>
                  <a:ext uri="{FF2B5EF4-FFF2-40B4-BE49-F238E27FC236}">
                    <a16:creationId xmlns:a16="http://schemas.microsoft.com/office/drawing/2014/main" id="{BF81B4D3-8505-F84E-B7F4-53E6FE2182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7" y="2496"/>
                <a:ext cx="33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23">
                <a:extLst>
                  <a:ext uri="{FF2B5EF4-FFF2-40B4-BE49-F238E27FC236}">
                    <a16:creationId xmlns:a16="http://schemas.microsoft.com/office/drawing/2014/main" id="{C828D951-A2DD-804B-A858-49531F5DA5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3" y="2400"/>
                <a:ext cx="294" cy="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up 24">
                <a:extLst>
                  <a:ext uri="{FF2B5EF4-FFF2-40B4-BE49-F238E27FC236}">
                    <a16:creationId xmlns:a16="http://schemas.microsoft.com/office/drawing/2014/main" id="{C7B318F0-12BA-6045-BC70-3D3BE9A0B005}"/>
                  </a:ext>
                </a:extLst>
              </p:cNvPr>
              <p:cNvGrpSpPr>
                <a:grpSpLocks/>
              </p:cNvGrpSpPr>
              <p:nvPr/>
            </p:nvGrpSpPr>
            <p:grpSpPr bwMode="auto">
              <a:xfrm>
                <a:off x="144" y="2488"/>
                <a:ext cx="384" cy="296"/>
                <a:chOff x="624" y="1307"/>
                <a:chExt cx="2042" cy="1573"/>
              </a:xfrm>
            </p:grpSpPr>
            <p:sp>
              <p:nvSpPr>
                <p:cNvPr id="145" name="Freeform 25">
                  <a:extLst>
                    <a:ext uri="{FF2B5EF4-FFF2-40B4-BE49-F238E27FC236}">
                      <a16:creationId xmlns:a16="http://schemas.microsoft.com/office/drawing/2014/main" id="{92C8F4EF-B7A3-E243-B547-4EAEBF221E48}"/>
                    </a:ext>
                  </a:extLst>
                </p:cNvPr>
                <p:cNvSpPr>
                  <a:spLocks/>
                </p:cNvSpPr>
                <p:nvPr/>
              </p:nvSpPr>
              <p:spPr bwMode="auto">
                <a:xfrm>
                  <a:off x="666" y="1335"/>
                  <a:ext cx="1958" cy="1517"/>
                </a:xfrm>
                <a:custGeom>
                  <a:avLst/>
                  <a:gdLst>
                    <a:gd name="T0" fmla="*/ 1079 w 1958"/>
                    <a:gd name="T1" fmla="*/ 1511 h 1517"/>
                    <a:gd name="T2" fmla="*/ 1224 w 1958"/>
                    <a:gd name="T3" fmla="*/ 1491 h 1517"/>
                    <a:gd name="T4" fmla="*/ 1361 w 1958"/>
                    <a:gd name="T5" fmla="*/ 1457 h 1517"/>
                    <a:gd name="T6" fmla="*/ 1485 w 1958"/>
                    <a:gd name="T7" fmla="*/ 1406 h 1517"/>
                    <a:gd name="T8" fmla="*/ 1602 w 1958"/>
                    <a:gd name="T9" fmla="*/ 1344 h 1517"/>
                    <a:gd name="T10" fmla="*/ 1701 w 1958"/>
                    <a:gd name="T11" fmla="*/ 1267 h 1517"/>
                    <a:gd name="T12" fmla="*/ 1788 w 1958"/>
                    <a:gd name="T13" fmla="*/ 1182 h 1517"/>
                    <a:gd name="T14" fmla="*/ 1859 w 1958"/>
                    <a:gd name="T15" fmla="*/ 1086 h 1517"/>
                    <a:gd name="T16" fmla="*/ 1913 w 1958"/>
                    <a:gd name="T17" fmla="*/ 984 h 1517"/>
                    <a:gd name="T18" fmla="*/ 1946 w 1958"/>
                    <a:gd name="T19" fmla="*/ 873 h 1517"/>
                    <a:gd name="T20" fmla="*/ 1958 w 1958"/>
                    <a:gd name="T21" fmla="*/ 760 h 1517"/>
                    <a:gd name="T22" fmla="*/ 1946 w 1958"/>
                    <a:gd name="T23" fmla="*/ 644 h 1517"/>
                    <a:gd name="T24" fmla="*/ 1913 w 1958"/>
                    <a:gd name="T25" fmla="*/ 533 h 1517"/>
                    <a:gd name="T26" fmla="*/ 1859 w 1958"/>
                    <a:gd name="T27" fmla="*/ 431 h 1517"/>
                    <a:gd name="T28" fmla="*/ 1788 w 1958"/>
                    <a:gd name="T29" fmla="*/ 335 h 1517"/>
                    <a:gd name="T30" fmla="*/ 1701 w 1958"/>
                    <a:gd name="T31" fmla="*/ 250 h 1517"/>
                    <a:gd name="T32" fmla="*/ 1602 w 1958"/>
                    <a:gd name="T33" fmla="*/ 173 h 1517"/>
                    <a:gd name="T34" fmla="*/ 1485 w 1958"/>
                    <a:gd name="T35" fmla="*/ 111 h 1517"/>
                    <a:gd name="T36" fmla="*/ 1361 w 1958"/>
                    <a:gd name="T37" fmla="*/ 60 h 1517"/>
                    <a:gd name="T38" fmla="*/ 1224 w 1958"/>
                    <a:gd name="T39" fmla="*/ 26 h 1517"/>
                    <a:gd name="T40" fmla="*/ 1079 w 1958"/>
                    <a:gd name="T41" fmla="*/ 6 h 1517"/>
                    <a:gd name="T42" fmla="*/ 929 w 1958"/>
                    <a:gd name="T43" fmla="*/ 3 h 1517"/>
                    <a:gd name="T44" fmla="*/ 780 w 1958"/>
                    <a:gd name="T45" fmla="*/ 17 h 1517"/>
                    <a:gd name="T46" fmla="*/ 643 w 1958"/>
                    <a:gd name="T47" fmla="*/ 49 h 1517"/>
                    <a:gd name="T48" fmla="*/ 514 w 1958"/>
                    <a:gd name="T49" fmla="*/ 94 h 1517"/>
                    <a:gd name="T50" fmla="*/ 394 w 1958"/>
                    <a:gd name="T51" fmla="*/ 151 h 1517"/>
                    <a:gd name="T52" fmla="*/ 286 w 1958"/>
                    <a:gd name="T53" fmla="*/ 224 h 1517"/>
                    <a:gd name="T54" fmla="*/ 195 w 1958"/>
                    <a:gd name="T55" fmla="*/ 306 h 1517"/>
                    <a:gd name="T56" fmla="*/ 120 w 1958"/>
                    <a:gd name="T57" fmla="*/ 397 h 1517"/>
                    <a:gd name="T58" fmla="*/ 62 w 1958"/>
                    <a:gd name="T59" fmla="*/ 499 h 1517"/>
                    <a:gd name="T60" fmla="*/ 20 w 1958"/>
                    <a:gd name="T61" fmla="*/ 607 h 1517"/>
                    <a:gd name="T62" fmla="*/ 4 w 1958"/>
                    <a:gd name="T63" fmla="*/ 720 h 1517"/>
                    <a:gd name="T64" fmla="*/ 8 w 1958"/>
                    <a:gd name="T65" fmla="*/ 836 h 1517"/>
                    <a:gd name="T66" fmla="*/ 33 w 1958"/>
                    <a:gd name="T67" fmla="*/ 947 h 1517"/>
                    <a:gd name="T68" fmla="*/ 78 w 1958"/>
                    <a:gd name="T69" fmla="*/ 1055 h 1517"/>
                    <a:gd name="T70" fmla="*/ 141 w 1958"/>
                    <a:gd name="T71" fmla="*/ 1151 h 1517"/>
                    <a:gd name="T72" fmla="*/ 224 w 1958"/>
                    <a:gd name="T73" fmla="*/ 1242 h 1517"/>
                    <a:gd name="T74" fmla="*/ 323 w 1958"/>
                    <a:gd name="T75" fmla="*/ 1318 h 1517"/>
                    <a:gd name="T76" fmla="*/ 431 w 1958"/>
                    <a:gd name="T77" fmla="*/ 1386 h 1517"/>
                    <a:gd name="T78" fmla="*/ 556 w 1958"/>
                    <a:gd name="T79" fmla="*/ 1440 h 1517"/>
                    <a:gd name="T80" fmla="*/ 688 w 1958"/>
                    <a:gd name="T81" fmla="*/ 1483 h 1517"/>
                    <a:gd name="T82" fmla="*/ 830 w 1958"/>
                    <a:gd name="T83" fmla="*/ 1508 h 1517"/>
                    <a:gd name="T84" fmla="*/ 979 w 1958"/>
                    <a:gd name="T85" fmla="*/ 1517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58" h="1517">
                      <a:moveTo>
                        <a:pt x="979" y="1517"/>
                      </a:moveTo>
                      <a:lnTo>
                        <a:pt x="1029" y="1514"/>
                      </a:lnTo>
                      <a:lnTo>
                        <a:pt x="1079" y="1511"/>
                      </a:lnTo>
                      <a:lnTo>
                        <a:pt x="1128" y="1508"/>
                      </a:lnTo>
                      <a:lnTo>
                        <a:pt x="1178" y="1500"/>
                      </a:lnTo>
                      <a:lnTo>
                        <a:pt x="1224" y="1491"/>
                      </a:lnTo>
                      <a:lnTo>
                        <a:pt x="1270" y="1483"/>
                      </a:lnTo>
                      <a:lnTo>
                        <a:pt x="1315" y="1468"/>
                      </a:lnTo>
                      <a:lnTo>
                        <a:pt x="1361" y="1457"/>
                      </a:lnTo>
                      <a:lnTo>
                        <a:pt x="1402" y="1440"/>
                      </a:lnTo>
                      <a:lnTo>
                        <a:pt x="1444" y="1423"/>
                      </a:lnTo>
                      <a:lnTo>
                        <a:pt x="1485" y="1406"/>
                      </a:lnTo>
                      <a:lnTo>
                        <a:pt x="1527" y="1386"/>
                      </a:lnTo>
                      <a:lnTo>
                        <a:pt x="1564" y="1366"/>
                      </a:lnTo>
                      <a:lnTo>
                        <a:pt x="1602" y="1344"/>
                      </a:lnTo>
                      <a:lnTo>
                        <a:pt x="1635" y="1318"/>
                      </a:lnTo>
                      <a:lnTo>
                        <a:pt x="1672" y="1293"/>
                      </a:lnTo>
                      <a:lnTo>
                        <a:pt x="1701" y="1267"/>
                      </a:lnTo>
                      <a:lnTo>
                        <a:pt x="1734" y="1242"/>
                      </a:lnTo>
                      <a:lnTo>
                        <a:pt x="1763" y="1211"/>
                      </a:lnTo>
                      <a:lnTo>
                        <a:pt x="1788" y="1182"/>
                      </a:lnTo>
                      <a:lnTo>
                        <a:pt x="1817" y="1151"/>
                      </a:lnTo>
                      <a:lnTo>
                        <a:pt x="1838" y="1120"/>
                      </a:lnTo>
                      <a:lnTo>
                        <a:pt x="1859" y="1086"/>
                      </a:lnTo>
                      <a:lnTo>
                        <a:pt x="1880" y="1055"/>
                      </a:lnTo>
                      <a:lnTo>
                        <a:pt x="1896" y="1021"/>
                      </a:lnTo>
                      <a:lnTo>
                        <a:pt x="1913" y="984"/>
                      </a:lnTo>
                      <a:lnTo>
                        <a:pt x="1925" y="947"/>
                      </a:lnTo>
                      <a:lnTo>
                        <a:pt x="1938" y="913"/>
                      </a:lnTo>
                      <a:lnTo>
                        <a:pt x="1946" y="873"/>
                      </a:lnTo>
                      <a:lnTo>
                        <a:pt x="1950" y="836"/>
                      </a:lnTo>
                      <a:lnTo>
                        <a:pt x="1954" y="800"/>
                      </a:lnTo>
                      <a:lnTo>
                        <a:pt x="1958" y="760"/>
                      </a:lnTo>
                      <a:lnTo>
                        <a:pt x="1954" y="720"/>
                      </a:lnTo>
                      <a:lnTo>
                        <a:pt x="1950" y="681"/>
                      </a:lnTo>
                      <a:lnTo>
                        <a:pt x="1946" y="644"/>
                      </a:lnTo>
                      <a:lnTo>
                        <a:pt x="1938" y="607"/>
                      </a:lnTo>
                      <a:lnTo>
                        <a:pt x="1925" y="570"/>
                      </a:lnTo>
                      <a:lnTo>
                        <a:pt x="1913" y="533"/>
                      </a:lnTo>
                      <a:lnTo>
                        <a:pt x="1896" y="499"/>
                      </a:lnTo>
                      <a:lnTo>
                        <a:pt x="1880" y="465"/>
                      </a:lnTo>
                      <a:lnTo>
                        <a:pt x="1859" y="431"/>
                      </a:lnTo>
                      <a:lnTo>
                        <a:pt x="1838" y="397"/>
                      </a:lnTo>
                      <a:lnTo>
                        <a:pt x="1817" y="366"/>
                      </a:lnTo>
                      <a:lnTo>
                        <a:pt x="1788" y="335"/>
                      </a:lnTo>
                      <a:lnTo>
                        <a:pt x="1763" y="306"/>
                      </a:lnTo>
                      <a:lnTo>
                        <a:pt x="1734" y="278"/>
                      </a:lnTo>
                      <a:lnTo>
                        <a:pt x="1701" y="250"/>
                      </a:lnTo>
                      <a:lnTo>
                        <a:pt x="1672" y="224"/>
                      </a:lnTo>
                      <a:lnTo>
                        <a:pt x="1635" y="199"/>
                      </a:lnTo>
                      <a:lnTo>
                        <a:pt x="1602" y="173"/>
                      </a:lnTo>
                      <a:lnTo>
                        <a:pt x="1564" y="151"/>
                      </a:lnTo>
                      <a:lnTo>
                        <a:pt x="1527" y="131"/>
                      </a:lnTo>
                      <a:lnTo>
                        <a:pt x="1485" y="111"/>
                      </a:lnTo>
                      <a:lnTo>
                        <a:pt x="1444" y="94"/>
                      </a:lnTo>
                      <a:lnTo>
                        <a:pt x="1402" y="77"/>
                      </a:lnTo>
                      <a:lnTo>
                        <a:pt x="1361" y="60"/>
                      </a:lnTo>
                      <a:lnTo>
                        <a:pt x="1315" y="49"/>
                      </a:lnTo>
                      <a:lnTo>
                        <a:pt x="1270" y="34"/>
                      </a:lnTo>
                      <a:lnTo>
                        <a:pt x="1224" y="26"/>
                      </a:lnTo>
                      <a:lnTo>
                        <a:pt x="1178" y="17"/>
                      </a:lnTo>
                      <a:lnTo>
                        <a:pt x="1128" y="9"/>
                      </a:lnTo>
                      <a:lnTo>
                        <a:pt x="1079" y="6"/>
                      </a:lnTo>
                      <a:lnTo>
                        <a:pt x="1029" y="3"/>
                      </a:lnTo>
                      <a:lnTo>
                        <a:pt x="979" y="0"/>
                      </a:lnTo>
                      <a:lnTo>
                        <a:pt x="929" y="3"/>
                      </a:lnTo>
                      <a:lnTo>
                        <a:pt x="879" y="6"/>
                      </a:lnTo>
                      <a:lnTo>
                        <a:pt x="830" y="9"/>
                      </a:lnTo>
                      <a:lnTo>
                        <a:pt x="780" y="17"/>
                      </a:lnTo>
                      <a:lnTo>
                        <a:pt x="734" y="26"/>
                      </a:lnTo>
                      <a:lnTo>
                        <a:pt x="688" y="34"/>
                      </a:lnTo>
                      <a:lnTo>
                        <a:pt x="643" y="49"/>
                      </a:lnTo>
                      <a:lnTo>
                        <a:pt x="597" y="60"/>
                      </a:lnTo>
                      <a:lnTo>
                        <a:pt x="556" y="77"/>
                      </a:lnTo>
                      <a:lnTo>
                        <a:pt x="514" y="94"/>
                      </a:lnTo>
                      <a:lnTo>
                        <a:pt x="473" y="111"/>
                      </a:lnTo>
                      <a:lnTo>
                        <a:pt x="431" y="131"/>
                      </a:lnTo>
                      <a:lnTo>
                        <a:pt x="394" y="151"/>
                      </a:lnTo>
                      <a:lnTo>
                        <a:pt x="356" y="173"/>
                      </a:lnTo>
                      <a:lnTo>
                        <a:pt x="323" y="199"/>
                      </a:lnTo>
                      <a:lnTo>
                        <a:pt x="286" y="224"/>
                      </a:lnTo>
                      <a:lnTo>
                        <a:pt x="257" y="250"/>
                      </a:lnTo>
                      <a:lnTo>
                        <a:pt x="224" y="278"/>
                      </a:lnTo>
                      <a:lnTo>
                        <a:pt x="195" y="306"/>
                      </a:lnTo>
                      <a:lnTo>
                        <a:pt x="170" y="335"/>
                      </a:lnTo>
                      <a:lnTo>
                        <a:pt x="141" y="366"/>
                      </a:lnTo>
                      <a:lnTo>
                        <a:pt x="120" y="397"/>
                      </a:lnTo>
                      <a:lnTo>
                        <a:pt x="99" y="431"/>
                      </a:lnTo>
                      <a:lnTo>
                        <a:pt x="78" y="465"/>
                      </a:lnTo>
                      <a:lnTo>
                        <a:pt x="62" y="499"/>
                      </a:lnTo>
                      <a:lnTo>
                        <a:pt x="45" y="533"/>
                      </a:lnTo>
                      <a:lnTo>
                        <a:pt x="33" y="570"/>
                      </a:lnTo>
                      <a:lnTo>
                        <a:pt x="20" y="607"/>
                      </a:lnTo>
                      <a:lnTo>
                        <a:pt x="12" y="644"/>
                      </a:lnTo>
                      <a:lnTo>
                        <a:pt x="8" y="681"/>
                      </a:lnTo>
                      <a:lnTo>
                        <a:pt x="4" y="720"/>
                      </a:lnTo>
                      <a:lnTo>
                        <a:pt x="0" y="760"/>
                      </a:lnTo>
                      <a:lnTo>
                        <a:pt x="4" y="800"/>
                      </a:lnTo>
                      <a:lnTo>
                        <a:pt x="8" y="836"/>
                      </a:lnTo>
                      <a:lnTo>
                        <a:pt x="12" y="873"/>
                      </a:lnTo>
                      <a:lnTo>
                        <a:pt x="20" y="913"/>
                      </a:lnTo>
                      <a:lnTo>
                        <a:pt x="33" y="947"/>
                      </a:lnTo>
                      <a:lnTo>
                        <a:pt x="45" y="984"/>
                      </a:lnTo>
                      <a:lnTo>
                        <a:pt x="62" y="1021"/>
                      </a:lnTo>
                      <a:lnTo>
                        <a:pt x="78" y="1055"/>
                      </a:lnTo>
                      <a:lnTo>
                        <a:pt x="99" y="1086"/>
                      </a:lnTo>
                      <a:lnTo>
                        <a:pt x="120" y="1120"/>
                      </a:lnTo>
                      <a:lnTo>
                        <a:pt x="141" y="1151"/>
                      </a:lnTo>
                      <a:lnTo>
                        <a:pt x="170" y="1182"/>
                      </a:lnTo>
                      <a:lnTo>
                        <a:pt x="195" y="1211"/>
                      </a:lnTo>
                      <a:lnTo>
                        <a:pt x="224" y="1242"/>
                      </a:lnTo>
                      <a:lnTo>
                        <a:pt x="257" y="1267"/>
                      </a:lnTo>
                      <a:lnTo>
                        <a:pt x="286" y="1293"/>
                      </a:lnTo>
                      <a:lnTo>
                        <a:pt x="323" y="1318"/>
                      </a:lnTo>
                      <a:lnTo>
                        <a:pt x="356" y="1344"/>
                      </a:lnTo>
                      <a:lnTo>
                        <a:pt x="394" y="1366"/>
                      </a:lnTo>
                      <a:lnTo>
                        <a:pt x="431" y="1386"/>
                      </a:lnTo>
                      <a:lnTo>
                        <a:pt x="473" y="1406"/>
                      </a:lnTo>
                      <a:lnTo>
                        <a:pt x="514" y="1423"/>
                      </a:lnTo>
                      <a:lnTo>
                        <a:pt x="556" y="1440"/>
                      </a:lnTo>
                      <a:lnTo>
                        <a:pt x="597" y="1457"/>
                      </a:lnTo>
                      <a:lnTo>
                        <a:pt x="643" y="1468"/>
                      </a:lnTo>
                      <a:lnTo>
                        <a:pt x="688" y="1483"/>
                      </a:lnTo>
                      <a:lnTo>
                        <a:pt x="734" y="1491"/>
                      </a:lnTo>
                      <a:lnTo>
                        <a:pt x="780" y="1500"/>
                      </a:lnTo>
                      <a:lnTo>
                        <a:pt x="830" y="1508"/>
                      </a:lnTo>
                      <a:lnTo>
                        <a:pt x="879" y="1511"/>
                      </a:lnTo>
                      <a:lnTo>
                        <a:pt x="929" y="1514"/>
                      </a:lnTo>
                      <a:lnTo>
                        <a:pt x="979" y="1517"/>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6">
                  <a:extLst>
                    <a:ext uri="{FF2B5EF4-FFF2-40B4-BE49-F238E27FC236}">
                      <a16:creationId xmlns:a16="http://schemas.microsoft.com/office/drawing/2014/main" id="{B04E76B3-83E0-A742-B3BD-CFAFD5400547}"/>
                    </a:ext>
                  </a:extLst>
                </p:cNvPr>
                <p:cNvSpPr>
                  <a:spLocks/>
                </p:cNvSpPr>
                <p:nvPr/>
              </p:nvSpPr>
              <p:spPr bwMode="auto">
                <a:xfrm>
                  <a:off x="1645" y="2095"/>
                  <a:ext cx="1021" cy="785"/>
                </a:xfrm>
                <a:custGeom>
                  <a:avLst/>
                  <a:gdLst>
                    <a:gd name="T0" fmla="*/ 934 w 1021"/>
                    <a:gd name="T1" fmla="*/ 37 h 785"/>
                    <a:gd name="T2" fmla="*/ 926 w 1021"/>
                    <a:gd name="T3" fmla="*/ 110 h 785"/>
                    <a:gd name="T4" fmla="*/ 905 w 1021"/>
                    <a:gd name="T5" fmla="*/ 181 h 785"/>
                    <a:gd name="T6" fmla="*/ 880 w 1021"/>
                    <a:gd name="T7" fmla="*/ 249 h 785"/>
                    <a:gd name="T8" fmla="*/ 843 w 1021"/>
                    <a:gd name="T9" fmla="*/ 315 h 785"/>
                    <a:gd name="T10" fmla="*/ 797 w 1021"/>
                    <a:gd name="T11" fmla="*/ 377 h 785"/>
                    <a:gd name="T12" fmla="*/ 747 w 1021"/>
                    <a:gd name="T13" fmla="*/ 436 h 785"/>
                    <a:gd name="T14" fmla="*/ 689 w 1021"/>
                    <a:gd name="T15" fmla="*/ 490 h 785"/>
                    <a:gd name="T16" fmla="*/ 627 w 1021"/>
                    <a:gd name="T17" fmla="*/ 538 h 785"/>
                    <a:gd name="T18" fmla="*/ 556 w 1021"/>
                    <a:gd name="T19" fmla="*/ 584 h 785"/>
                    <a:gd name="T20" fmla="*/ 481 w 1021"/>
                    <a:gd name="T21" fmla="*/ 623 h 785"/>
                    <a:gd name="T22" fmla="*/ 403 w 1021"/>
                    <a:gd name="T23" fmla="*/ 655 h 785"/>
                    <a:gd name="T24" fmla="*/ 320 w 1021"/>
                    <a:gd name="T25" fmla="*/ 683 h 785"/>
                    <a:gd name="T26" fmla="*/ 232 w 1021"/>
                    <a:gd name="T27" fmla="*/ 703 h 785"/>
                    <a:gd name="T28" fmla="*/ 141 w 1021"/>
                    <a:gd name="T29" fmla="*/ 717 h 785"/>
                    <a:gd name="T30" fmla="*/ 50 w 1021"/>
                    <a:gd name="T31" fmla="*/ 725 h 785"/>
                    <a:gd name="T32" fmla="*/ 0 w 1021"/>
                    <a:gd name="T33" fmla="*/ 785 h 785"/>
                    <a:gd name="T34" fmla="*/ 104 w 1021"/>
                    <a:gd name="T35" fmla="*/ 782 h 785"/>
                    <a:gd name="T36" fmla="*/ 208 w 1021"/>
                    <a:gd name="T37" fmla="*/ 768 h 785"/>
                    <a:gd name="T38" fmla="*/ 307 w 1021"/>
                    <a:gd name="T39" fmla="*/ 748 h 785"/>
                    <a:gd name="T40" fmla="*/ 398 w 1021"/>
                    <a:gd name="T41" fmla="*/ 723 h 785"/>
                    <a:gd name="T42" fmla="*/ 490 w 1021"/>
                    <a:gd name="T43" fmla="*/ 689 h 785"/>
                    <a:gd name="T44" fmla="*/ 573 w 1021"/>
                    <a:gd name="T45" fmla="*/ 649 h 785"/>
                    <a:gd name="T46" fmla="*/ 652 w 1021"/>
                    <a:gd name="T47" fmla="*/ 604 h 785"/>
                    <a:gd name="T48" fmla="*/ 722 w 1021"/>
                    <a:gd name="T49" fmla="*/ 553 h 785"/>
                    <a:gd name="T50" fmla="*/ 789 w 1021"/>
                    <a:gd name="T51" fmla="*/ 499 h 785"/>
                    <a:gd name="T52" fmla="*/ 847 w 1021"/>
                    <a:gd name="T53" fmla="*/ 436 h 785"/>
                    <a:gd name="T54" fmla="*/ 901 w 1021"/>
                    <a:gd name="T55" fmla="*/ 371 h 785"/>
                    <a:gd name="T56" fmla="*/ 942 w 1021"/>
                    <a:gd name="T57" fmla="*/ 303 h 785"/>
                    <a:gd name="T58" fmla="*/ 975 w 1021"/>
                    <a:gd name="T59" fmla="*/ 232 h 785"/>
                    <a:gd name="T60" fmla="*/ 1000 w 1021"/>
                    <a:gd name="T61" fmla="*/ 156 h 785"/>
                    <a:gd name="T62" fmla="*/ 1017 w 1021"/>
                    <a:gd name="T63" fmla="*/ 79 h 785"/>
                    <a:gd name="T64" fmla="*/ 1021 w 1021"/>
                    <a:gd name="T65" fmla="*/ 0 h 7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5">
                      <a:moveTo>
                        <a:pt x="934" y="0"/>
                      </a:moveTo>
                      <a:lnTo>
                        <a:pt x="934" y="37"/>
                      </a:lnTo>
                      <a:lnTo>
                        <a:pt x="930" y="74"/>
                      </a:lnTo>
                      <a:lnTo>
                        <a:pt x="926" y="110"/>
                      </a:lnTo>
                      <a:lnTo>
                        <a:pt x="917" y="147"/>
                      </a:lnTo>
                      <a:lnTo>
                        <a:pt x="905" y="181"/>
                      </a:lnTo>
                      <a:lnTo>
                        <a:pt x="892" y="215"/>
                      </a:lnTo>
                      <a:lnTo>
                        <a:pt x="880" y="249"/>
                      </a:lnTo>
                      <a:lnTo>
                        <a:pt x="859" y="283"/>
                      </a:lnTo>
                      <a:lnTo>
                        <a:pt x="843" y="315"/>
                      </a:lnTo>
                      <a:lnTo>
                        <a:pt x="822" y="349"/>
                      </a:lnTo>
                      <a:lnTo>
                        <a:pt x="797" y="377"/>
                      </a:lnTo>
                      <a:lnTo>
                        <a:pt x="776" y="408"/>
                      </a:lnTo>
                      <a:lnTo>
                        <a:pt x="747" y="436"/>
                      </a:lnTo>
                      <a:lnTo>
                        <a:pt x="722" y="462"/>
                      </a:lnTo>
                      <a:lnTo>
                        <a:pt x="689" y="490"/>
                      </a:lnTo>
                      <a:lnTo>
                        <a:pt x="660" y="516"/>
                      </a:lnTo>
                      <a:lnTo>
                        <a:pt x="627" y="538"/>
                      </a:lnTo>
                      <a:lnTo>
                        <a:pt x="594" y="561"/>
                      </a:lnTo>
                      <a:lnTo>
                        <a:pt x="556" y="584"/>
                      </a:lnTo>
                      <a:lnTo>
                        <a:pt x="523" y="604"/>
                      </a:lnTo>
                      <a:lnTo>
                        <a:pt x="481" y="623"/>
                      </a:lnTo>
                      <a:lnTo>
                        <a:pt x="444" y="640"/>
                      </a:lnTo>
                      <a:lnTo>
                        <a:pt x="403" y="655"/>
                      </a:lnTo>
                      <a:lnTo>
                        <a:pt x="361" y="669"/>
                      </a:lnTo>
                      <a:lnTo>
                        <a:pt x="320" y="683"/>
                      </a:lnTo>
                      <a:lnTo>
                        <a:pt x="278" y="694"/>
                      </a:lnTo>
                      <a:lnTo>
                        <a:pt x="232" y="703"/>
                      </a:lnTo>
                      <a:lnTo>
                        <a:pt x="187" y="711"/>
                      </a:lnTo>
                      <a:lnTo>
                        <a:pt x="141" y="717"/>
                      </a:lnTo>
                      <a:lnTo>
                        <a:pt x="95" y="723"/>
                      </a:lnTo>
                      <a:lnTo>
                        <a:pt x="50" y="725"/>
                      </a:lnTo>
                      <a:lnTo>
                        <a:pt x="0" y="725"/>
                      </a:lnTo>
                      <a:lnTo>
                        <a:pt x="0" y="785"/>
                      </a:lnTo>
                      <a:lnTo>
                        <a:pt x="54" y="785"/>
                      </a:lnTo>
                      <a:lnTo>
                        <a:pt x="104" y="782"/>
                      </a:lnTo>
                      <a:lnTo>
                        <a:pt x="158" y="776"/>
                      </a:lnTo>
                      <a:lnTo>
                        <a:pt x="208" y="768"/>
                      </a:lnTo>
                      <a:lnTo>
                        <a:pt x="257" y="759"/>
                      </a:lnTo>
                      <a:lnTo>
                        <a:pt x="307" y="748"/>
                      </a:lnTo>
                      <a:lnTo>
                        <a:pt x="353" y="737"/>
                      </a:lnTo>
                      <a:lnTo>
                        <a:pt x="398" y="723"/>
                      </a:lnTo>
                      <a:lnTo>
                        <a:pt x="444" y="706"/>
                      </a:lnTo>
                      <a:lnTo>
                        <a:pt x="490" y="689"/>
                      </a:lnTo>
                      <a:lnTo>
                        <a:pt x="531" y="672"/>
                      </a:lnTo>
                      <a:lnTo>
                        <a:pt x="573" y="649"/>
                      </a:lnTo>
                      <a:lnTo>
                        <a:pt x="614" y="629"/>
                      </a:lnTo>
                      <a:lnTo>
                        <a:pt x="652" y="604"/>
                      </a:lnTo>
                      <a:lnTo>
                        <a:pt x="689" y="581"/>
                      </a:lnTo>
                      <a:lnTo>
                        <a:pt x="722" y="553"/>
                      </a:lnTo>
                      <a:lnTo>
                        <a:pt x="760" y="527"/>
                      </a:lnTo>
                      <a:lnTo>
                        <a:pt x="789" y="499"/>
                      </a:lnTo>
                      <a:lnTo>
                        <a:pt x="818" y="468"/>
                      </a:lnTo>
                      <a:lnTo>
                        <a:pt x="847" y="436"/>
                      </a:lnTo>
                      <a:lnTo>
                        <a:pt x="876" y="405"/>
                      </a:lnTo>
                      <a:lnTo>
                        <a:pt x="901" y="371"/>
                      </a:lnTo>
                      <a:lnTo>
                        <a:pt x="921" y="340"/>
                      </a:lnTo>
                      <a:lnTo>
                        <a:pt x="942" y="303"/>
                      </a:lnTo>
                      <a:lnTo>
                        <a:pt x="959" y="269"/>
                      </a:lnTo>
                      <a:lnTo>
                        <a:pt x="975" y="232"/>
                      </a:lnTo>
                      <a:lnTo>
                        <a:pt x="988" y="195"/>
                      </a:lnTo>
                      <a:lnTo>
                        <a:pt x="1000" y="156"/>
                      </a:lnTo>
                      <a:lnTo>
                        <a:pt x="1009" y="119"/>
                      </a:lnTo>
                      <a:lnTo>
                        <a:pt x="1017" y="79"/>
                      </a:lnTo>
                      <a:lnTo>
                        <a:pt x="1021" y="40"/>
                      </a:lnTo>
                      <a:lnTo>
                        <a:pt x="1021" y="0"/>
                      </a:lnTo>
                      <a:lnTo>
                        <a:pt x="9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7">
                  <a:extLst>
                    <a:ext uri="{FF2B5EF4-FFF2-40B4-BE49-F238E27FC236}">
                      <a16:creationId xmlns:a16="http://schemas.microsoft.com/office/drawing/2014/main" id="{C4DFA062-4739-E749-B00B-F6701E8DC445}"/>
                    </a:ext>
                  </a:extLst>
                </p:cNvPr>
                <p:cNvSpPr>
                  <a:spLocks/>
                </p:cNvSpPr>
                <p:nvPr/>
              </p:nvSpPr>
              <p:spPr bwMode="auto">
                <a:xfrm>
                  <a:off x="1645" y="1307"/>
                  <a:ext cx="1021" cy="788"/>
                </a:xfrm>
                <a:custGeom>
                  <a:avLst/>
                  <a:gdLst>
                    <a:gd name="T0" fmla="*/ 50 w 1021"/>
                    <a:gd name="T1" fmla="*/ 60 h 788"/>
                    <a:gd name="T2" fmla="*/ 141 w 1021"/>
                    <a:gd name="T3" fmla="*/ 68 h 788"/>
                    <a:gd name="T4" fmla="*/ 232 w 1021"/>
                    <a:gd name="T5" fmla="*/ 82 h 788"/>
                    <a:gd name="T6" fmla="*/ 320 w 1021"/>
                    <a:gd name="T7" fmla="*/ 102 h 788"/>
                    <a:gd name="T8" fmla="*/ 403 w 1021"/>
                    <a:gd name="T9" fmla="*/ 130 h 788"/>
                    <a:gd name="T10" fmla="*/ 481 w 1021"/>
                    <a:gd name="T11" fmla="*/ 164 h 788"/>
                    <a:gd name="T12" fmla="*/ 556 w 1021"/>
                    <a:gd name="T13" fmla="*/ 201 h 788"/>
                    <a:gd name="T14" fmla="*/ 627 w 1021"/>
                    <a:gd name="T15" fmla="*/ 247 h 788"/>
                    <a:gd name="T16" fmla="*/ 689 w 1021"/>
                    <a:gd name="T17" fmla="*/ 295 h 788"/>
                    <a:gd name="T18" fmla="*/ 747 w 1021"/>
                    <a:gd name="T19" fmla="*/ 349 h 788"/>
                    <a:gd name="T20" fmla="*/ 797 w 1021"/>
                    <a:gd name="T21" fmla="*/ 408 h 788"/>
                    <a:gd name="T22" fmla="*/ 843 w 1021"/>
                    <a:gd name="T23" fmla="*/ 470 h 788"/>
                    <a:gd name="T24" fmla="*/ 880 w 1021"/>
                    <a:gd name="T25" fmla="*/ 536 h 788"/>
                    <a:gd name="T26" fmla="*/ 905 w 1021"/>
                    <a:gd name="T27" fmla="*/ 604 h 788"/>
                    <a:gd name="T28" fmla="*/ 926 w 1021"/>
                    <a:gd name="T29" fmla="*/ 675 h 788"/>
                    <a:gd name="T30" fmla="*/ 934 w 1021"/>
                    <a:gd name="T31" fmla="*/ 748 h 788"/>
                    <a:gd name="T32" fmla="*/ 1021 w 1021"/>
                    <a:gd name="T33" fmla="*/ 788 h 788"/>
                    <a:gd name="T34" fmla="*/ 1017 w 1021"/>
                    <a:gd name="T35" fmla="*/ 709 h 788"/>
                    <a:gd name="T36" fmla="*/ 1000 w 1021"/>
                    <a:gd name="T37" fmla="*/ 629 h 788"/>
                    <a:gd name="T38" fmla="*/ 975 w 1021"/>
                    <a:gd name="T39" fmla="*/ 556 h 788"/>
                    <a:gd name="T40" fmla="*/ 942 w 1021"/>
                    <a:gd name="T41" fmla="*/ 482 h 788"/>
                    <a:gd name="T42" fmla="*/ 901 w 1021"/>
                    <a:gd name="T43" fmla="*/ 414 h 788"/>
                    <a:gd name="T44" fmla="*/ 847 w 1021"/>
                    <a:gd name="T45" fmla="*/ 349 h 788"/>
                    <a:gd name="T46" fmla="*/ 789 w 1021"/>
                    <a:gd name="T47" fmla="*/ 289 h 788"/>
                    <a:gd name="T48" fmla="*/ 722 w 1021"/>
                    <a:gd name="T49" fmla="*/ 232 h 788"/>
                    <a:gd name="T50" fmla="*/ 652 w 1021"/>
                    <a:gd name="T51" fmla="*/ 181 h 788"/>
                    <a:gd name="T52" fmla="*/ 573 w 1021"/>
                    <a:gd name="T53" fmla="*/ 136 h 788"/>
                    <a:gd name="T54" fmla="*/ 490 w 1021"/>
                    <a:gd name="T55" fmla="*/ 96 h 788"/>
                    <a:gd name="T56" fmla="*/ 398 w 1021"/>
                    <a:gd name="T57" fmla="*/ 62 h 788"/>
                    <a:gd name="T58" fmla="*/ 307 w 1021"/>
                    <a:gd name="T59" fmla="*/ 37 h 788"/>
                    <a:gd name="T60" fmla="*/ 208 w 1021"/>
                    <a:gd name="T61" fmla="*/ 17 h 788"/>
                    <a:gd name="T62" fmla="*/ 104 w 1021"/>
                    <a:gd name="T63" fmla="*/ 3 h 788"/>
                    <a:gd name="T64" fmla="*/ 0 w 1021"/>
                    <a:gd name="T65" fmla="*/ 0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8">
                      <a:moveTo>
                        <a:pt x="0" y="60"/>
                      </a:moveTo>
                      <a:lnTo>
                        <a:pt x="50" y="60"/>
                      </a:lnTo>
                      <a:lnTo>
                        <a:pt x="95" y="62"/>
                      </a:lnTo>
                      <a:lnTo>
                        <a:pt x="141" y="68"/>
                      </a:lnTo>
                      <a:lnTo>
                        <a:pt x="187" y="74"/>
                      </a:lnTo>
                      <a:lnTo>
                        <a:pt x="232" y="82"/>
                      </a:lnTo>
                      <a:lnTo>
                        <a:pt x="278" y="91"/>
                      </a:lnTo>
                      <a:lnTo>
                        <a:pt x="320" y="102"/>
                      </a:lnTo>
                      <a:lnTo>
                        <a:pt x="361" y="116"/>
                      </a:lnTo>
                      <a:lnTo>
                        <a:pt x="403" y="130"/>
                      </a:lnTo>
                      <a:lnTo>
                        <a:pt x="444" y="145"/>
                      </a:lnTo>
                      <a:lnTo>
                        <a:pt x="481" y="164"/>
                      </a:lnTo>
                      <a:lnTo>
                        <a:pt x="523" y="181"/>
                      </a:lnTo>
                      <a:lnTo>
                        <a:pt x="556" y="201"/>
                      </a:lnTo>
                      <a:lnTo>
                        <a:pt x="594" y="224"/>
                      </a:lnTo>
                      <a:lnTo>
                        <a:pt x="627" y="247"/>
                      </a:lnTo>
                      <a:lnTo>
                        <a:pt x="660" y="272"/>
                      </a:lnTo>
                      <a:lnTo>
                        <a:pt x="689" y="295"/>
                      </a:lnTo>
                      <a:lnTo>
                        <a:pt x="722" y="323"/>
                      </a:lnTo>
                      <a:lnTo>
                        <a:pt x="747" y="349"/>
                      </a:lnTo>
                      <a:lnTo>
                        <a:pt x="776" y="380"/>
                      </a:lnTo>
                      <a:lnTo>
                        <a:pt x="797" y="408"/>
                      </a:lnTo>
                      <a:lnTo>
                        <a:pt x="822" y="439"/>
                      </a:lnTo>
                      <a:lnTo>
                        <a:pt x="843" y="470"/>
                      </a:lnTo>
                      <a:lnTo>
                        <a:pt x="859" y="502"/>
                      </a:lnTo>
                      <a:lnTo>
                        <a:pt x="880" y="536"/>
                      </a:lnTo>
                      <a:lnTo>
                        <a:pt x="892" y="570"/>
                      </a:lnTo>
                      <a:lnTo>
                        <a:pt x="905" y="604"/>
                      </a:lnTo>
                      <a:lnTo>
                        <a:pt x="917" y="641"/>
                      </a:lnTo>
                      <a:lnTo>
                        <a:pt x="926" y="675"/>
                      </a:lnTo>
                      <a:lnTo>
                        <a:pt x="930" y="711"/>
                      </a:lnTo>
                      <a:lnTo>
                        <a:pt x="934" y="748"/>
                      </a:lnTo>
                      <a:lnTo>
                        <a:pt x="934" y="788"/>
                      </a:lnTo>
                      <a:lnTo>
                        <a:pt x="1021" y="788"/>
                      </a:lnTo>
                      <a:lnTo>
                        <a:pt x="1021" y="748"/>
                      </a:lnTo>
                      <a:lnTo>
                        <a:pt x="1017" y="709"/>
                      </a:lnTo>
                      <a:lnTo>
                        <a:pt x="1009" y="669"/>
                      </a:lnTo>
                      <a:lnTo>
                        <a:pt x="1000" y="629"/>
                      </a:lnTo>
                      <a:lnTo>
                        <a:pt x="988" y="592"/>
                      </a:lnTo>
                      <a:lnTo>
                        <a:pt x="975" y="556"/>
                      </a:lnTo>
                      <a:lnTo>
                        <a:pt x="959" y="519"/>
                      </a:lnTo>
                      <a:lnTo>
                        <a:pt x="942" y="482"/>
                      </a:lnTo>
                      <a:lnTo>
                        <a:pt x="921" y="448"/>
                      </a:lnTo>
                      <a:lnTo>
                        <a:pt x="901" y="414"/>
                      </a:lnTo>
                      <a:lnTo>
                        <a:pt x="876" y="380"/>
                      </a:lnTo>
                      <a:lnTo>
                        <a:pt x="847" y="349"/>
                      </a:lnTo>
                      <a:lnTo>
                        <a:pt x="818" y="317"/>
                      </a:lnTo>
                      <a:lnTo>
                        <a:pt x="789" y="289"/>
                      </a:lnTo>
                      <a:lnTo>
                        <a:pt x="760" y="261"/>
                      </a:lnTo>
                      <a:lnTo>
                        <a:pt x="722" y="232"/>
                      </a:lnTo>
                      <a:lnTo>
                        <a:pt x="689" y="207"/>
                      </a:lnTo>
                      <a:lnTo>
                        <a:pt x="652" y="181"/>
                      </a:lnTo>
                      <a:lnTo>
                        <a:pt x="614" y="159"/>
                      </a:lnTo>
                      <a:lnTo>
                        <a:pt x="573" y="136"/>
                      </a:lnTo>
                      <a:lnTo>
                        <a:pt x="531" y="116"/>
                      </a:lnTo>
                      <a:lnTo>
                        <a:pt x="490" y="96"/>
                      </a:lnTo>
                      <a:lnTo>
                        <a:pt x="444" y="79"/>
                      </a:lnTo>
                      <a:lnTo>
                        <a:pt x="398" y="62"/>
                      </a:lnTo>
                      <a:lnTo>
                        <a:pt x="353" y="48"/>
                      </a:lnTo>
                      <a:lnTo>
                        <a:pt x="307" y="37"/>
                      </a:lnTo>
                      <a:lnTo>
                        <a:pt x="257" y="26"/>
                      </a:lnTo>
                      <a:lnTo>
                        <a:pt x="208" y="17"/>
                      </a:lnTo>
                      <a:lnTo>
                        <a:pt x="158" y="9"/>
                      </a:lnTo>
                      <a:lnTo>
                        <a:pt x="104" y="3"/>
                      </a:lnTo>
                      <a:lnTo>
                        <a:pt x="54" y="0"/>
                      </a:lnTo>
                      <a:lnTo>
                        <a:pt x="0" y="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8">
                  <a:extLst>
                    <a:ext uri="{FF2B5EF4-FFF2-40B4-BE49-F238E27FC236}">
                      <a16:creationId xmlns:a16="http://schemas.microsoft.com/office/drawing/2014/main" id="{BF6D32BF-7FE1-3540-A699-854BAA88D78D}"/>
                    </a:ext>
                  </a:extLst>
                </p:cNvPr>
                <p:cNvSpPr>
                  <a:spLocks/>
                </p:cNvSpPr>
                <p:nvPr/>
              </p:nvSpPr>
              <p:spPr bwMode="auto">
                <a:xfrm>
                  <a:off x="624" y="1307"/>
                  <a:ext cx="1021" cy="788"/>
                </a:xfrm>
                <a:custGeom>
                  <a:avLst/>
                  <a:gdLst>
                    <a:gd name="T0" fmla="*/ 87 w 1021"/>
                    <a:gd name="T1" fmla="*/ 748 h 788"/>
                    <a:gd name="T2" fmla="*/ 95 w 1021"/>
                    <a:gd name="T3" fmla="*/ 675 h 788"/>
                    <a:gd name="T4" fmla="*/ 116 w 1021"/>
                    <a:gd name="T5" fmla="*/ 604 h 788"/>
                    <a:gd name="T6" fmla="*/ 141 w 1021"/>
                    <a:gd name="T7" fmla="*/ 536 h 788"/>
                    <a:gd name="T8" fmla="*/ 178 w 1021"/>
                    <a:gd name="T9" fmla="*/ 470 h 788"/>
                    <a:gd name="T10" fmla="*/ 224 w 1021"/>
                    <a:gd name="T11" fmla="*/ 408 h 788"/>
                    <a:gd name="T12" fmla="*/ 274 w 1021"/>
                    <a:gd name="T13" fmla="*/ 349 h 788"/>
                    <a:gd name="T14" fmla="*/ 332 w 1021"/>
                    <a:gd name="T15" fmla="*/ 295 h 788"/>
                    <a:gd name="T16" fmla="*/ 394 w 1021"/>
                    <a:gd name="T17" fmla="*/ 247 h 788"/>
                    <a:gd name="T18" fmla="*/ 465 w 1021"/>
                    <a:gd name="T19" fmla="*/ 201 h 788"/>
                    <a:gd name="T20" fmla="*/ 540 w 1021"/>
                    <a:gd name="T21" fmla="*/ 164 h 788"/>
                    <a:gd name="T22" fmla="*/ 618 w 1021"/>
                    <a:gd name="T23" fmla="*/ 130 h 788"/>
                    <a:gd name="T24" fmla="*/ 701 w 1021"/>
                    <a:gd name="T25" fmla="*/ 102 h 788"/>
                    <a:gd name="T26" fmla="*/ 789 w 1021"/>
                    <a:gd name="T27" fmla="*/ 82 h 788"/>
                    <a:gd name="T28" fmla="*/ 880 w 1021"/>
                    <a:gd name="T29" fmla="*/ 68 h 788"/>
                    <a:gd name="T30" fmla="*/ 971 w 1021"/>
                    <a:gd name="T31" fmla="*/ 60 h 788"/>
                    <a:gd name="T32" fmla="*/ 1021 w 1021"/>
                    <a:gd name="T33" fmla="*/ 0 h 788"/>
                    <a:gd name="T34" fmla="*/ 917 w 1021"/>
                    <a:gd name="T35" fmla="*/ 3 h 788"/>
                    <a:gd name="T36" fmla="*/ 813 w 1021"/>
                    <a:gd name="T37" fmla="*/ 17 h 788"/>
                    <a:gd name="T38" fmla="*/ 714 w 1021"/>
                    <a:gd name="T39" fmla="*/ 37 h 788"/>
                    <a:gd name="T40" fmla="*/ 623 w 1021"/>
                    <a:gd name="T41" fmla="*/ 62 h 788"/>
                    <a:gd name="T42" fmla="*/ 531 w 1021"/>
                    <a:gd name="T43" fmla="*/ 96 h 788"/>
                    <a:gd name="T44" fmla="*/ 448 w 1021"/>
                    <a:gd name="T45" fmla="*/ 136 h 788"/>
                    <a:gd name="T46" fmla="*/ 369 w 1021"/>
                    <a:gd name="T47" fmla="*/ 181 h 788"/>
                    <a:gd name="T48" fmla="*/ 299 w 1021"/>
                    <a:gd name="T49" fmla="*/ 232 h 788"/>
                    <a:gd name="T50" fmla="*/ 232 w 1021"/>
                    <a:gd name="T51" fmla="*/ 289 h 788"/>
                    <a:gd name="T52" fmla="*/ 174 w 1021"/>
                    <a:gd name="T53" fmla="*/ 349 h 788"/>
                    <a:gd name="T54" fmla="*/ 120 w 1021"/>
                    <a:gd name="T55" fmla="*/ 414 h 788"/>
                    <a:gd name="T56" fmla="*/ 79 w 1021"/>
                    <a:gd name="T57" fmla="*/ 482 h 788"/>
                    <a:gd name="T58" fmla="*/ 46 w 1021"/>
                    <a:gd name="T59" fmla="*/ 556 h 788"/>
                    <a:gd name="T60" fmla="*/ 21 w 1021"/>
                    <a:gd name="T61" fmla="*/ 629 h 788"/>
                    <a:gd name="T62" fmla="*/ 4 w 1021"/>
                    <a:gd name="T63" fmla="*/ 709 h 788"/>
                    <a:gd name="T64" fmla="*/ 0 w 1021"/>
                    <a:gd name="T65" fmla="*/ 788 h 7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8">
                      <a:moveTo>
                        <a:pt x="87" y="788"/>
                      </a:moveTo>
                      <a:lnTo>
                        <a:pt x="87" y="748"/>
                      </a:lnTo>
                      <a:lnTo>
                        <a:pt x="91" y="711"/>
                      </a:lnTo>
                      <a:lnTo>
                        <a:pt x="95" y="675"/>
                      </a:lnTo>
                      <a:lnTo>
                        <a:pt x="104" y="641"/>
                      </a:lnTo>
                      <a:lnTo>
                        <a:pt x="116" y="604"/>
                      </a:lnTo>
                      <a:lnTo>
                        <a:pt x="129" y="570"/>
                      </a:lnTo>
                      <a:lnTo>
                        <a:pt x="141" y="536"/>
                      </a:lnTo>
                      <a:lnTo>
                        <a:pt x="162" y="502"/>
                      </a:lnTo>
                      <a:lnTo>
                        <a:pt x="178" y="470"/>
                      </a:lnTo>
                      <a:lnTo>
                        <a:pt x="199" y="439"/>
                      </a:lnTo>
                      <a:lnTo>
                        <a:pt x="224" y="408"/>
                      </a:lnTo>
                      <a:lnTo>
                        <a:pt x="245" y="380"/>
                      </a:lnTo>
                      <a:lnTo>
                        <a:pt x="274" y="349"/>
                      </a:lnTo>
                      <a:lnTo>
                        <a:pt x="299" y="323"/>
                      </a:lnTo>
                      <a:lnTo>
                        <a:pt x="332" y="295"/>
                      </a:lnTo>
                      <a:lnTo>
                        <a:pt x="361" y="272"/>
                      </a:lnTo>
                      <a:lnTo>
                        <a:pt x="394" y="247"/>
                      </a:lnTo>
                      <a:lnTo>
                        <a:pt x="427" y="224"/>
                      </a:lnTo>
                      <a:lnTo>
                        <a:pt x="465" y="201"/>
                      </a:lnTo>
                      <a:lnTo>
                        <a:pt x="498" y="181"/>
                      </a:lnTo>
                      <a:lnTo>
                        <a:pt x="540" y="164"/>
                      </a:lnTo>
                      <a:lnTo>
                        <a:pt x="577" y="145"/>
                      </a:lnTo>
                      <a:lnTo>
                        <a:pt x="618" y="130"/>
                      </a:lnTo>
                      <a:lnTo>
                        <a:pt x="660" y="116"/>
                      </a:lnTo>
                      <a:lnTo>
                        <a:pt x="701" y="102"/>
                      </a:lnTo>
                      <a:lnTo>
                        <a:pt x="743" y="91"/>
                      </a:lnTo>
                      <a:lnTo>
                        <a:pt x="789" y="82"/>
                      </a:lnTo>
                      <a:lnTo>
                        <a:pt x="834" y="74"/>
                      </a:lnTo>
                      <a:lnTo>
                        <a:pt x="880" y="68"/>
                      </a:lnTo>
                      <a:lnTo>
                        <a:pt x="926" y="62"/>
                      </a:lnTo>
                      <a:lnTo>
                        <a:pt x="971" y="60"/>
                      </a:lnTo>
                      <a:lnTo>
                        <a:pt x="1021" y="60"/>
                      </a:lnTo>
                      <a:lnTo>
                        <a:pt x="1021" y="0"/>
                      </a:lnTo>
                      <a:lnTo>
                        <a:pt x="967" y="0"/>
                      </a:lnTo>
                      <a:lnTo>
                        <a:pt x="917" y="3"/>
                      </a:lnTo>
                      <a:lnTo>
                        <a:pt x="863" y="9"/>
                      </a:lnTo>
                      <a:lnTo>
                        <a:pt x="813" y="17"/>
                      </a:lnTo>
                      <a:lnTo>
                        <a:pt x="764" y="26"/>
                      </a:lnTo>
                      <a:lnTo>
                        <a:pt x="714" y="37"/>
                      </a:lnTo>
                      <a:lnTo>
                        <a:pt x="668" y="48"/>
                      </a:lnTo>
                      <a:lnTo>
                        <a:pt x="623" y="62"/>
                      </a:lnTo>
                      <a:lnTo>
                        <a:pt x="577" y="79"/>
                      </a:lnTo>
                      <a:lnTo>
                        <a:pt x="531" y="96"/>
                      </a:lnTo>
                      <a:lnTo>
                        <a:pt x="490" y="116"/>
                      </a:lnTo>
                      <a:lnTo>
                        <a:pt x="448" y="136"/>
                      </a:lnTo>
                      <a:lnTo>
                        <a:pt x="407" y="159"/>
                      </a:lnTo>
                      <a:lnTo>
                        <a:pt x="369" y="181"/>
                      </a:lnTo>
                      <a:lnTo>
                        <a:pt x="332" y="207"/>
                      </a:lnTo>
                      <a:lnTo>
                        <a:pt x="299" y="232"/>
                      </a:lnTo>
                      <a:lnTo>
                        <a:pt x="261" y="261"/>
                      </a:lnTo>
                      <a:lnTo>
                        <a:pt x="232" y="289"/>
                      </a:lnTo>
                      <a:lnTo>
                        <a:pt x="203" y="317"/>
                      </a:lnTo>
                      <a:lnTo>
                        <a:pt x="174" y="349"/>
                      </a:lnTo>
                      <a:lnTo>
                        <a:pt x="145" y="380"/>
                      </a:lnTo>
                      <a:lnTo>
                        <a:pt x="120" y="414"/>
                      </a:lnTo>
                      <a:lnTo>
                        <a:pt x="100" y="448"/>
                      </a:lnTo>
                      <a:lnTo>
                        <a:pt x="79" y="482"/>
                      </a:lnTo>
                      <a:lnTo>
                        <a:pt x="62" y="519"/>
                      </a:lnTo>
                      <a:lnTo>
                        <a:pt x="46" y="556"/>
                      </a:lnTo>
                      <a:lnTo>
                        <a:pt x="33" y="592"/>
                      </a:lnTo>
                      <a:lnTo>
                        <a:pt x="21" y="629"/>
                      </a:lnTo>
                      <a:lnTo>
                        <a:pt x="12" y="669"/>
                      </a:lnTo>
                      <a:lnTo>
                        <a:pt x="4" y="709"/>
                      </a:lnTo>
                      <a:lnTo>
                        <a:pt x="0" y="748"/>
                      </a:lnTo>
                      <a:lnTo>
                        <a:pt x="0" y="788"/>
                      </a:lnTo>
                      <a:lnTo>
                        <a:pt x="87" y="7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9">
                  <a:extLst>
                    <a:ext uri="{FF2B5EF4-FFF2-40B4-BE49-F238E27FC236}">
                      <a16:creationId xmlns:a16="http://schemas.microsoft.com/office/drawing/2014/main" id="{883FE439-8DA8-1D41-A371-A4ABB61B0293}"/>
                    </a:ext>
                  </a:extLst>
                </p:cNvPr>
                <p:cNvSpPr>
                  <a:spLocks/>
                </p:cNvSpPr>
                <p:nvPr/>
              </p:nvSpPr>
              <p:spPr bwMode="auto">
                <a:xfrm>
                  <a:off x="624" y="2095"/>
                  <a:ext cx="1021" cy="785"/>
                </a:xfrm>
                <a:custGeom>
                  <a:avLst/>
                  <a:gdLst>
                    <a:gd name="T0" fmla="*/ 971 w 1021"/>
                    <a:gd name="T1" fmla="*/ 725 h 785"/>
                    <a:gd name="T2" fmla="*/ 880 w 1021"/>
                    <a:gd name="T3" fmla="*/ 717 h 785"/>
                    <a:gd name="T4" fmla="*/ 789 w 1021"/>
                    <a:gd name="T5" fmla="*/ 703 h 785"/>
                    <a:gd name="T6" fmla="*/ 701 w 1021"/>
                    <a:gd name="T7" fmla="*/ 683 h 785"/>
                    <a:gd name="T8" fmla="*/ 618 w 1021"/>
                    <a:gd name="T9" fmla="*/ 655 h 785"/>
                    <a:gd name="T10" fmla="*/ 540 w 1021"/>
                    <a:gd name="T11" fmla="*/ 623 h 785"/>
                    <a:gd name="T12" fmla="*/ 465 w 1021"/>
                    <a:gd name="T13" fmla="*/ 584 h 785"/>
                    <a:gd name="T14" fmla="*/ 394 w 1021"/>
                    <a:gd name="T15" fmla="*/ 538 h 785"/>
                    <a:gd name="T16" fmla="*/ 332 w 1021"/>
                    <a:gd name="T17" fmla="*/ 490 h 785"/>
                    <a:gd name="T18" fmla="*/ 274 w 1021"/>
                    <a:gd name="T19" fmla="*/ 436 h 785"/>
                    <a:gd name="T20" fmla="*/ 224 w 1021"/>
                    <a:gd name="T21" fmla="*/ 377 h 785"/>
                    <a:gd name="T22" fmla="*/ 178 w 1021"/>
                    <a:gd name="T23" fmla="*/ 315 h 785"/>
                    <a:gd name="T24" fmla="*/ 141 w 1021"/>
                    <a:gd name="T25" fmla="*/ 249 h 785"/>
                    <a:gd name="T26" fmla="*/ 116 w 1021"/>
                    <a:gd name="T27" fmla="*/ 181 h 785"/>
                    <a:gd name="T28" fmla="*/ 95 w 1021"/>
                    <a:gd name="T29" fmla="*/ 110 h 785"/>
                    <a:gd name="T30" fmla="*/ 87 w 1021"/>
                    <a:gd name="T31" fmla="*/ 37 h 785"/>
                    <a:gd name="T32" fmla="*/ 0 w 1021"/>
                    <a:gd name="T33" fmla="*/ 0 h 785"/>
                    <a:gd name="T34" fmla="*/ 4 w 1021"/>
                    <a:gd name="T35" fmla="*/ 79 h 785"/>
                    <a:gd name="T36" fmla="*/ 21 w 1021"/>
                    <a:gd name="T37" fmla="*/ 156 h 785"/>
                    <a:gd name="T38" fmla="*/ 46 w 1021"/>
                    <a:gd name="T39" fmla="*/ 232 h 785"/>
                    <a:gd name="T40" fmla="*/ 79 w 1021"/>
                    <a:gd name="T41" fmla="*/ 303 h 785"/>
                    <a:gd name="T42" fmla="*/ 120 w 1021"/>
                    <a:gd name="T43" fmla="*/ 371 h 785"/>
                    <a:gd name="T44" fmla="*/ 174 w 1021"/>
                    <a:gd name="T45" fmla="*/ 436 h 785"/>
                    <a:gd name="T46" fmla="*/ 232 w 1021"/>
                    <a:gd name="T47" fmla="*/ 499 h 785"/>
                    <a:gd name="T48" fmla="*/ 299 w 1021"/>
                    <a:gd name="T49" fmla="*/ 553 h 785"/>
                    <a:gd name="T50" fmla="*/ 369 w 1021"/>
                    <a:gd name="T51" fmla="*/ 604 h 785"/>
                    <a:gd name="T52" fmla="*/ 448 w 1021"/>
                    <a:gd name="T53" fmla="*/ 649 h 785"/>
                    <a:gd name="T54" fmla="*/ 531 w 1021"/>
                    <a:gd name="T55" fmla="*/ 689 h 785"/>
                    <a:gd name="T56" fmla="*/ 623 w 1021"/>
                    <a:gd name="T57" fmla="*/ 723 h 785"/>
                    <a:gd name="T58" fmla="*/ 714 w 1021"/>
                    <a:gd name="T59" fmla="*/ 748 h 785"/>
                    <a:gd name="T60" fmla="*/ 813 w 1021"/>
                    <a:gd name="T61" fmla="*/ 768 h 785"/>
                    <a:gd name="T62" fmla="*/ 917 w 1021"/>
                    <a:gd name="T63" fmla="*/ 782 h 785"/>
                    <a:gd name="T64" fmla="*/ 1021 w 1021"/>
                    <a:gd name="T65" fmla="*/ 785 h 7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21" h="785">
                      <a:moveTo>
                        <a:pt x="1021" y="725"/>
                      </a:moveTo>
                      <a:lnTo>
                        <a:pt x="971" y="725"/>
                      </a:lnTo>
                      <a:lnTo>
                        <a:pt x="926" y="723"/>
                      </a:lnTo>
                      <a:lnTo>
                        <a:pt x="880" y="717"/>
                      </a:lnTo>
                      <a:lnTo>
                        <a:pt x="834" y="711"/>
                      </a:lnTo>
                      <a:lnTo>
                        <a:pt x="789" y="703"/>
                      </a:lnTo>
                      <a:lnTo>
                        <a:pt x="743" y="694"/>
                      </a:lnTo>
                      <a:lnTo>
                        <a:pt x="701" y="683"/>
                      </a:lnTo>
                      <a:lnTo>
                        <a:pt x="660" y="669"/>
                      </a:lnTo>
                      <a:lnTo>
                        <a:pt x="618" y="655"/>
                      </a:lnTo>
                      <a:lnTo>
                        <a:pt x="577" y="640"/>
                      </a:lnTo>
                      <a:lnTo>
                        <a:pt x="540" y="623"/>
                      </a:lnTo>
                      <a:lnTo>
                        <a:pt x="498" y="604"/>
                      </a:lnTo>
                      <a:lnTo>
                        <a:pt x="465" y="584"/>
                      </a:lnTo>
                      <a:lnTo>
                        <a:pt x="427" y="561"/>
                      </a:lnTo>
                      <a:lnTo>
                        <a:pt x="394" y="538"/>
                      </a:lnTo>
                      <a:lnTo>
                        <a:pt x="361" y="516"/>
                      </a:lnTo>
                      <a:lnTo>
                        <a:pt x="332" y="490"/>
                      </a:lnTo>
                      <a:lnTo>
                        <a:pt x="299" y="462"/>
                      </a:lnTo>
                      <a:lnTo>
                        <a:pt x="274" y="436"/>
                      </a:lnTo>
                      <a:lnTo>
                        <a:pt x="245" y="408"/>
                      </a:lnTo>
                      <a:lnTo>
                        <a:pt x="224" y="377"/>
                      </a:lnTo>
                      <a:lnTo>
                        <a:pt x="199" y="349"/>
                      </a:lnTo>
                      <a:lnTo>
                        <a:pt x="178" y="315"/>
                      </a:lnTo>
                      <a:lnTo>
                        <a:pt x="162" y="283"/>
                      </a:lnTo>
                      <a:lnTo>
                        <a:pt x="141" y="249"/>
                      </a:lnTo>
                      <a:lnTo>
                        <a:pt x="129" y="215"/>
                      </a:lnTo>
                      <a:lnTo>
                        <a:pt x="116" y="181"/>
                      </a:lnTo>
                      <a:lnTo>
                        <a:pt x="104" y="147"/>
                      </a:lnTo>
                      <a:lnTo>
                        <a:pt x="95" y="110"/>
                      </a:lnTo>
                      <a:lnTo>
                        <a:pt x="91" y="74"/>
                      </a:lnTo>
                      <a:lnTo>
                        <a:pt x="87" y="37"/>
                      </a:lnTo>
                      <a:lnTo>
                        <a:pt x="87" y="0"/>
                      </a:lnTo>
                      <a:lnTo>
                        <a:pt x="0" y="0"/>
                      </a:lnTo>
                      <a:lnTo>
                        <a:pt x="0" y="40"/>
                      </a:lnTo>
                      <a:lnTo>
                        <a:pt x="4" y="79"/>
                      </a:lnTo>
                      <a:lnTo>
                        <a:pt x="12" y="119"/>
                      </a:lnTo>
                      <a:lnTo>
                        <a:pt x="21" y="156"/>
                      </a:lnTo>
                      <a:lnTo>
                        <a:pt x="33" y="195"/>
                      </a:lnTo>
                      <a:lnTo>
                        <a:pt x="46" y="232"/>
                      </a:lnTo>
                      <a:lnTo>
                        <a:pt x="62" y="269"/>
                      </a:lnTo>
                      <a:lnTo>
                        <a:pt x="79" y="303"/>
                      </a:lnTo>
                      <a:lnTo>
                        <a:pt x="100" y="340"/>
                      </a:lnTo>
                      <a:lnTo>
                        <a:pt x="120" y="371"/>
                      </a:lnTo>
                      <a:lnTo>
                        <a:pt x="145" y="405"/>
                      </a:lnTo>
                      <a:lnTo>
                        <a:pt x="174" y="436"/>
                      </a:lnTo>
                      <a:lnTo>
                        <a:pt x="203" y="468"/>
                      </a:lnTo>
                      <a:lnTo>
                        <a:pt x="232" y="499"/>
                      </a:lnTo>
                      <a:lnTo>
                        <a:pt x="261" y="527"/>
                      </a:lnTo>
                      <a:lnTo>
                        <a:pt x="299" y="553"/>
                      </a:lnTo>
                      <a:lnTo>
                        <a:pt x="332" y="581"/>
                      </a:lnTo>
                      <a:lnTo>
                        <a:pt x="369" y="604"/>
                      </a:lnTo>
                      <a:lnTo>
                        <a:pt x="407" y="629"/>
                      </a:lnTo>
                      <a:lnTo>
                        <a:pt x="448" y="649"/>
                      </a:lnTo>
                      <a:lnTo>
                        <a:pt x="490" y="672"/>
                      </a:lnTo>
                      <a:lnTo>
                        <a:pt x="531" y="689"/>
                      </a:lnTo>
                      <a:lnTo>
                        <a:pt x="577" y="706"/>
                      </a:lnTo>
                      <a:lnTo>
                        <a:pt x="623" y="723"/>
                      </a:lnTo>
                      <a:lnTo>
                        <a:pt x="668" y="737"/>
                      </a:lnTo>
                      <a:lnTo>
                        <a:pt x="714" y="748"/>
                      </a:lnTo>
                      <a:lnTo>
                        <a:pt x="764" y="759"/>
                      </a:lnTo>
                      <a:lnTo>
                        <a:pt x="813" y="768"/>
                      </a:lnTo>
                      <a:lnTo>
                        <a:pt x="863" y="776"/>
                      </a:lnTo>
                      <a:lnTo>
                        <a:pt x="917" y="782"/>
                      </a:lnTo>
                      <a:lnTo>
                        <a:pt x="967" y="785"/>
                      </a:lnTo>
                      <a:lnTo>
                        <a:pt x="1021" y="785"/>
                      </a:lnTo>
                      <a:lnTo>
                        <a:pt x="1021" y="7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30">
                  <a:extLst>
                    <a:ext uri="{FF2B5EF4-FFF2-40B4-BE49-F238E27FC236}">
                      <a16:creationId xmlns:a16="http://schemas.microsoft.com/office/drawing/2014/main" id="{301D4747-9C95-C64F-BAB3-957EF66EF3EC}"/>
                    </a:ext>
                  </a:extLst>
                </p:cNvPr>
                <p:cNvSpPr>
                  <a:spLocks/>
                </p:cNvSpPr>
                <p:nvPr/>
              </p:nvSpPr>
              <p:spPr bwMode="auto">
                <a:xfrm>
                  <a:off x="960" y="1769"/>
                  <a:ext cx="150" cy="94"/>
                </a:xfrm>
                <a:custGeom>
                  <a:avLst/>
                  <a:gdLst>
                    <a:gd name="T0" fmla="*/ 150 w 150"/>
                    <a:gd name="T1" fmla="*/ 8 h 94"/>
                    <a:gd name="T2" fmla="*/ 125 w 150"/>
                    <a:gd name="T3" fmla="*/ 8 h 94"/>
                    <a:gd name="T4" fmla="*/ 0 w 150"/>
                    <a:gd name="T5" fmla="*/ 71 h 94"/>
                    <a:gd name="T6" fmla="*/ 25 w 150"/>
                    <a:gd name="T7" fmla="*/ 94 h 94"/>
                    <a:gd name="T8" fmla="*/ 150 w 150"/>
                    <a:gd name="T9" fmla="*/ 31 h 94"/>
                    <a:gd name="T10" fmla="*/ 125 w 150"/>
                    <a:gd name="T11" fmla="*/ 31 h 94"/>
                    <a:gd name="T12" fmla="*/ 150 w 150"/>
                    <a:gd name="T13" fmla="*/ 8 h 94"/>
                    <a:gd name="T14" fmla="*/ 137 w 150"/>
                    <a:gd name="T15" fmla="*/ 0 h 94"/>
                    <a:gd name="T16" fmla="*/ 125 w 150"/>
                    <a:gd name="T17" fmla="*/ 8 h 94"/>
                    <a:gd name="T18" fmla="*/ 150 w 150"/>
                    <a:gd name="T19" fmla="*/ 8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94">
                      <a:moveTo>
                        <a:pt x="150" y="8"/>
                      </a:moveTo>
                      <a:lnTo>
                        <a:pt x="125" y="8"/>
                      </a:lnTo>
                      <a:lnTo>
                        <a:pt x="0" y="71"/>
                      </a:lnTo>
                      <a:lnTo>
                        <a:pt x="25" y="94"/>
                      </a:lnTo>
                      <a:lnTo>
                        <a:pt x="150" y="31"/>
                      </a:lnTo>
                      <a:lnTo>
                        <a:pt x="125" y="31"/>
                      </a:lnTo>
                      <a:lnTo>
                        <a:pt x="150" y="8"/>
                      </a:lnTo>
                      <a:lnTo>
                        <a:pt x="137" y="0"/>
                      </a:lnTo>
                      <a:lnTo>
                        <a:pt x="125" y="8"/>
                      </a:lnTo>
                      <a:lnTo>
                        <a:pt x="15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31">
                  <a:extLst>
                    <a:ext uri="{FF2B5EF4-FFF2-40B4-BE49-F238E27FC236}">
                      <a16:creationId xmlns:a16="http://schemas.microsoft.com/office/drawing/2014/main" id="{7C6EBEAA-72B2-0E44-B6AF-DA3A2ECE722F}"/>
                    </a:ext>
                  </a:extLst>
                </p:cNvPr>
                <p:cNvSpPr>
                  <a:spLocks/>
                </p:cNvSpPr>
                <p:nvPr/>
              </p:nvSpPr>
              <p:spPr bwMode="auto">
                <a:xfrm>
                  <a:off x="1085" y="1777"/>
                  <a:ext cx="431" cy="258"/>
                </a:xfrm>
                <a:custGeom>
                  <a:avLst/>
                  <a:gdLst>
                    <a:gd name="T0" fmla="*/ 415 w 431"/>
                    <a:gd name="T1" fmla="*/ 247 h 258"/>
                    <a:gd name="T2" fmla="*/ 431 w 431"/>
                    <a:gd name="T3" fmla="*/ 239 h 258"/>
                    <a:gd name="T4" fmla="*/ 25 w 431"/>
                    <a:gd name="T5" fmla="*/ 0 h 258"/>
                    <a:gd name="T6" fmla="*/ 0 w 431"/>
                    <a:gd name="T7" fmla="*/ 23 h 258"/>
                    <a:gd name="T8" fmla="*/ 402 w 431"/>
                    <a:gd name="T9" fmla="*/ 258 h 258"/>
                    <a:gd name="T10" fmla="*/ 415 w 431"/>
                    <a:gd name="T11" fmla="*/ 24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1" h="258">
                      <a:moveTo>
                        <a:pt x="415" y="247"/>
                      </a:moveTo>
                      <a:lnTo>
                        <a:pt x="431" y="239"/>
                      </a:lnTo>
                      <a:lnTo>
                        <a:pt x="25" y="0"/>
                      </a:lnTo>
                      <a:lnTo>
                        <a:pt x="0" y="23"/>
                      </a:lnTo>
                      <a:lnTo>
                        <a:pt x="402" y="258"/>
                      </a:lnTo>
                      <a:lnTo>
                        <a:pt x="415"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32">
                  <a:extLst>
                    <a:ext uri="{FF2B5EF4-FFF2-40B4-BE49-F238E27FC236}">
                      <a16:creationId xmlns:a16="http://schemas.microsoft.com/office/drawing/2014/main" id="{1C94D6A7-FD5B-5844-B084-FBA6EBF250F4}"/>
                    </a:ext>
                  </a:extLst>
                </p:cNvPr>
                <p:cNvSpPr>
                  <a:spLocks/>
                </p:cNvSpPr>
                <p:nvPr/>
              </p:nvSpPr>
              <p:spPr bwMode="auto">
                <a:xfrm>
                  <a:off x="1815" y="1828"/>
                  <a:ext cx="46" cy="230"/>
                </a:xfrm>
                <a:custGeom>
                  <a:avLst/>
                  <a:gdLst>
                    <a:gd name="T0" fmla="*/ 8 w 46"/>
                    <a:gd name="T1" fmla="*/ 188 h 230"/>
                    <a:gd name="T2" fmla="*/ 46 w 46"/>
                    <a:gd name="T3" fmla="*/ 196 h 230"/>
                    <a:gd name="T4" fmla="*/ 46 w 46"/>
                    <a:gd name="T5" fmla="*/ 0 h 230"/>
                    <a:gd name="T6" fmla="*/ 0 w 46"/>
                    <a:gd name="T7" fmla="*/ 0 h 230"/>
                    <a:gd name="T8" fmla="*/ 0 w 46"/>
                    <a:gd name="T9" fmla="*/ 196 h 230"/>
                    <a:gd name="T10" fmla="*/ 38 w 46"/>
                    <a:gd name="T11" fmla="*/ 207 h 230"/>
                    <a:gd name="T12" fmla="*/ 0 w 46"/>
                    <a:gd name="T13" fmla="*/ 196 h 230"/>
                    <a:gd name="T14" fmla="*/ 0 w 46"/>
                    <a:gd name="T15" fmla="*/ 230 h 230"/>
                    <a:gd name="T16" fmla="*/ 38 w 46"/>
                    <a:gd name="T17" fmla="*/ 207 h 230"/>
                    <a:gd name="T18" fmla="*/ 8 w 46"/>
                    <a:gd name="T19" fmla="*/ 188 h 2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230">
                      <a:moveTo>
                        <a:pt x="8" y="188"/>
                      </a:moveTo>
                      <a:lnTo>
                        <a:pt x="46" y="196"/>
                      </a:lnTo>
                      <a:lnTo>
                        <a:pt x="46" y="0"/>
                      </a:lnTo>
                      <a:lnTo>
                        <a:pt x="0" y="0"/>
                      </a:lnTo>
                      <a:lnTo>
                        <a:pt x="0" y="196"/>
                      </a:lnTo>
                      <a:lnTo>
                        <a:pt x="38" y="207"/>
                      </a:lnTo>
                      <a:lnTo>
                        <a:pt x="0" y="196"/>
                      </a:lnTo>
                      <a:lnTo>
                        <a:pt x="0" y="230"/>
                      </a:lnTo>
                      <a:lnTo>
                        <a:pt x="38" y="207"/>
                      </a:lnTo>
                      <a:lnTo>
                        <a:pt x="8"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33">
                  <a:extLst>
                    <a:ext uri="{FF2B5EF4-FFF2-40B4-BE49-F238E27FC236}">
                      <a16:creationId xmlns:a16="http://schemas.microsoft.com/office/drawing/2014/main" id="{FD90744C-E85A-EA45-A42E-5CB5C4EEB86E}"/>
                    </a:ext>
                  </a:extLst>
                </p:cNvPr>
                <p:cNvSpPr>
                  <a:spLocks/>
                </p:cNvSpPr>
                <p:nvPr/>
              </p:nvSpPr>
              <p:spPr bwMode="auto">
                <a:xfrm>
                  <a:off x="1823" y="1769"/>
                  <a:ext cx="432" cy="266"/>
                </a:xfrm>
                <a:custGeom>
                  <a:avLst/>
                  <a:gdLst>
                    <a:gd name="T0" fmla="*/ 432 w 432"/>
                    <a:gd name="T1" fmla="*/ 8 h 266"/>
                    <a:gd name="T2" fmla="*/ 403 w 432"/>
                    <a:gd name="T3" fmla="*/ 8 h 266"/>
                    <a:gd name="T4" fmla="*/ 0 w 432"/>
                    <a:gd name="T5" fmla="*/ 247 h 266"/>
                    <a:gd name="T6" fmla="*/ 30 w 432"/>
                    <a:gd name="T7" fmla="*/ 266 h 266"/>
                    <a:gd name="T8" fmla="*/ 432 w 432"/>
                    <a:gd name="T9" fmla="*/ 31 h 266"/>
                    <a:gd name="T10" fmla="*/ 407 w 432"/>
                    <a:gd name="T11" fmla="*/ 31 h 266"/>
                    <a:gd name="T12" fmla="*/ 432 w 432"/>
                    <a:gd name="T13" fmla="*/ 8 h 266"/>
                    <a:gd name="T14" fmla="*/ 420 w 432"/>
                    <a:gd name="T15" fmla="*/ 0 h 266"/>
                    <a:gd name="T16" fmla="*/ 403 w 432"/>
                    <a:gd name="T17" fmla="*/ 8 h 266"/>
                    <a:gd name="T18" fmla="*/ 432 w 432"/>
                    <a:gd name="T19" fmla="*/ 8 h 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2" h="266">
                      <a:moveTo>
                        <a:pt x="432" y="8"/>
                      </a:moveTo>
                      <a:lnTo>
                        <a:pt x="403" y="8"/>
                      </a:lnTo>
                      <a:lnTo>
                        <a:pt x="0" y="247"/>
                      </a:lnTo>
                      <a:lnTo>
                        <a:pt x="30" y="266"/>
                      </a:lnTo>
                      <a:lnTo>
                        <a:pt x="432" y="31"/>
                      </a:lnTo>
                      <a:lnTo>
                        <a:pt x="407" y="31"/>
                      </a:lnTo>
                      <a:lnTo>
                        <a:pt x="432" y="8"/>
                      </a:lnTo>
                      <a:lnTo>
                        <a:pt x="420" y="0"/>
                      </a:lnTo>
                      <a:lnTo>
                        <a:pt x="403" y="8"/>
                      </a:lnTo>
                      <a:lnTo>
                        <a:pt x="43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34">
                  <a:extLst>
                    <a:ext uri="{FF2B5EF4-FFF2-40B4-BE49-F238E27FC236}">
                      <a16:creationId xmlns:a16="http://schemas.microsoft.com/office/drawing/2014/main" id="{9AC4720B-A870-6541-88A4-B456F15D9374}"/>
                    </a:ext>
                  </a:extLst>
                </p:cNvPr>
                <p:cNvSpPr>
                  <a:spLocks/>
                </p:cNvSpPr>
                <p:nvPr/>
              </p:nvSpPr>
              <p:spPr bwMode="auto">
                <a:xfrm>
                  <a:off x="1147" y="2407"/>
                  <a:ext cx="1129" cy="201"/>
                </a:xfrm>
                <a:custGeom>
                  <a:avLst/>
                  <a:gdLst>
                    <a:gd name="T0" fmla="*/ 1129 w 1129"/>
                    <a:gd name="T1" fmla="*/ 173 h 201"/>
                    <a:gd name="T2" fmla="*/ 1025 w 1129"/>
                    <a:gd name="T3" fmla="*/ 0 h 201"/>
                    <a:gd name="T4" fmla="*/ 988 w 1129"/>
                    <a:gd name="T5" fmla="*/ 11 h 201"/>
                    <a:gd name="T6" fmla="*/ 1046 w 1129"/>
                    <a:gd name="T7" fmla="*/ 110 h 201"/>
                    <a:gd name="T8" fmla="*/ 0 w 1129"/>
                    <a:gd name="T9" fmla="*/ 173 h 201"/>
                    <a:gd name="T10" fmla="*/ 4 w 1129"/>
                    <a:gd name="T11" fmla="*/ 201 h 201"/>
                    <a:gd name="T12" fmla="*/ 1062 w 1129"/>
                    <a:gd name="T13" fmla="*/ 139 h 201"/>
                    <a:gd name="T14" fmla="*/ 1092 w 1129"/>
                    <a:gd name="T15" fmla="*/ 184 h 201"/>
                    <a:gd name="T16" fmla="*/ 1129 w 1129"/>
                    <a:gd name="T17" fmla="*/ 173 h 2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29" h="201">
                      <a:moveTo>
                        <a:pt x="1129" y="173"/>
                      </a:moveTo>
                      <a:lnTo>
                        <a:pt x="1025" y="0"/>
                      </a:lnTo>
                      <a:lnTo>
                        <a:pt x="988" y="11"/>
                      </a:lnTo>
                      <a:lnTo>
                        <a:pt x="1046" y="110"/>
                      </a:lnTo>
                      <a:lnTo>
                        <a:pt x="0" y="173"/>
                      </a:lnTo>
                      <a:lnTo>
                        <a:pt x="4" y="201"/>
                      </a:lnTo>
                      <a:lnTo>
                        <a:pt x="1062" y="139"/>
                      </a:lnTo>
                      <a:lnTo>
                        <a:pt x="1092" y="184"/>
                      </a:lnTo>
                      <a:lnTo>
                        <a:pt x="1129" y="1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35">
                  <a:extLst>
                    <a:ext uri="{FF2B5EF4-FFF2-40B4-BE49-F238E27FC236}">
                      <a16:creationId xmlns:a16="http://schemas.microsoft.com/office/drawing/2014/main" id="{4966FDBB-18F9-5040-9A8A-BC8F9D664836}"/>
                    </a:ext>
                  </a:extLst>
                </p:cNvPr>
                <p:cNvSpPr>
                  <a:spLocks/>
                </p:cNvSpPr>
                <p:nvPr/>
              </p:nvSpPr>
              <p:spPr bwMode="auto">
                <a:xfrm>
                  <a:off x="1143" y="2052"/>
                  <a:ext cx="340" cy="233"/>
                </a:xfrm>
                <a:custGeom>
                  <a:avLst/>
                  <a:gdLst>
                    <a:gd name="T0" fmla="*/ 187 w 340"/>
                    <a:gd name="T1" fmla="*/ 233 h 233"/>
                    <a:gd name="T2" fmla="*/ 211 w 340"/>
                    <a:gd name="T3" fmla="*/ 230 h 233"/>
                    <a:gd name="T4" fmla="*/ 236 w 340"/>
                    <a:gd name="T5" fmla="*/ 224 h 233"/>
                    <a:gd name="T6" fmla="*/ 257 w 340"/>
                    <a:gd name="T7" fmla="*/ 216 h 233"/>
                    <a:gd name="T8" fmla="*/ 278 w 340"/>
                    <a:gd name="T9" fmla="*/ 207 h 233"/>
                    <a:gd name="T10" fmla="*/ 294 w 340"/>
                    <a:gd name="T11" fmla="*/ 196 h 233"/>
                    <a:gd name="T12" fmla="*/ 311 w 340"/>
                    <a:gd name="T13" fmla="*/ 182 h 233"/>
                    <a:gd name="T14" fmla="*/ 324 w 340"/>
                    <a:gd name="T15" fmla="*/ 168 h 233"/>
                    <a:gd name="T16" fmla="*/ 332 w 340"/>
                    <a:gd name="T17" fmla="*/ 151 h 233"/>
                    <a:gd name="T18" fmla="*/ 340 w 340"/>
                    <a:gd name="T19" fmla="*/ 134 h 233"/>
                    <a:gd name="T20" fmla="*/ 340 w 340"/>
                    <a:gd name="T21" fmla="*/ 117 h 233"/>
                    <a:gd name="T22" fmla="*/ 340 w 340"/>
                    <a:gd name="T23" fmla="*/ 100 h 233"/>
                    <a:gd name="T24" fmla="*/ 332 w 340"/>
                    <a:gd name="T25" fmla="*/ 83 h 233"/>
                    <a:gd name="T26" fmla="*/ 324 w 340"/>
                    <a:gd name="T27" fmla="*/ 66 h 233"/>
                    <a:gd name="T28" fmla="*/ 311 w 340"/>
                    <a:gd name="T29" fmla="*/ 51 h 233"/>
                    <a:gd name="T30" fmla="*/ 294 w 340"/>
                    <a:gd name="T31" fmla="*/ 37 h 233"/>
                    <a:gd name="T32" fmla="*/ 278 w 340"/>
                    <a:gd name="T33" fmla="*/ 26 h 233"/>
                    <a:gd name="T34" fmla="*/ 257 w 340"/>
                    <a:gd name="T35" fmla="*/ 17 h 233"/>
                    <a:gd name="T36" fmla="*/ 236 w 340"/>
                    <a:gd name="T37" fmla="*/ 9 h 233"/>
                    <a:gd name="T38" fmla="*/ 211 w 340"/>
                    <a:gd name="T39" fmla="*/ 3 h 233"/>
                    <a:gd name="T40" fmla="*/ 187 w 340"/>
                    <a:gd name="T41" fmla="*/ 0 h 233"/>
                    <a:gd name="T42" fmla="*/ 162 w 340"/>
                    <a:gd name="T43" fmla="*/ 0 h 233"/>
                    <a:gd name="T44" fmla="*/ 137 w 340"/>
                    <a:gd name="T45" fmla="*/ 3 h 233"/>
                    <a:gd name="T46" fmla="*/ 112 w 340"/>
                    <a:gd name="T47" fmla="*/ 6 h 233"/>
                    <a:gd name="T48" fmla="*/ 87 w 340"/>
                    <a:gd name="T49" fmla="*/ 15 h 233"/>
                    <a:gd name="T50" fmla="*/ 66 w 340"/>
                    <a:gd name="T51" fmla="*/ 23 h 233"/>
                    <a:gd name="T52" fmla="*/ 50 w 340"/>
                    <a:gd name="T53" fmla="*/ 34 h 233"/>
                    <a:gd name="T54" fmla="*/ 33 w 340"/>
                    <a:gd name="T55" fmla="*/ 46 h 233"/>
                    <a:gd name="T56" fmla="*/ 21 w 340"/>
                    <a:gd name="T57" fmla="*/ 60 h 233"/>
                    <a:gd name="T58" fmla="*/ 8 w 340"/>
                    <a:gd name="T59" fmla="*/ 77 h 233"/>
                    <a:gd name="T60" fmla="*/ 4 w 340"/>
                    <a:gd name="T61" fmla="*/ 94 h 233"/>
                    <a:gd name="T62" fmla="*/ 0 w 340"/>
                    <a:gd name="T63" fmla="*/ 111 h 233"/>
                    <a:gd name="T64" fmla="*/ 0 w 340"/>
                    <a:gd name="T65" fmla="*/ 128 h 233"/>
                    <a:gd name="T66" fmla="*/ 4 w 340"/>
                    <a:gd name="T67" fmla="*/ 145 h 233"/>
                    <a:gd name="T68" fmla="*/ 12 w 340"/>
                    <a:gd name="T69" fmla="*/ 162 h 233"/>
                    <a:gd name="T70" fmla="*/ 25 w 340"/>
                    <a:gd name="T71" fmla="*/ 176 h 233"/>
                    <a:gd name="T72" fmla="*/ 37 w 340"/>
                    <a:gd name="T73" fmla="*/ 190 h 233"/>
                    <a:gd name="T74" fmla="*/ 54 w 340"/>
                    <a:gd name="T75" fmla="*/ 202 h 233"/>
                    <a:gd name="T76" fmla="*/ 75 w 340"/>
                    <a:gd name="T77" fmla="*/ 213 h 233"/>
                    <a:gd name="T78" fmla="*/ 95 w 340"/>
                    <a:gd name="T79" fmla="*/ 221 h 233"/>
                    <a:gd name="T80" fmla="*/ 120 w 340"/>
                    <a:gd name="T81" fmla="*/ 227 h 233"/>
                    <a:gd name="T82" fmla="*/ 145 w 340"/>
                    <a:gd name="T83" fmla="*/ 233 h 233"/>
                    <a:gd name="T84" fmla="*/ 170 w 340"/>
                    <a:gd name="T85" fmla="*/ 233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0" h="233">
                      <a:moveTo>
                        <a:pt x="170" y="233"/>
                      </a:moveTo>
                      <a:lnTo>
                        <a:pt x="178" y="233"/>
                      </a:lnTo>
                      <a:lnTo>
                        <a:pt x="187" y="233"/>
                      </a:lnTo>
                      <a:lnTo>
                        <a:pt x="195" y="233"/>
                      </a:lnTo>
                      <a:lnTo>
                        <a:pt x="203" y="230"/>
                      </a:lnTo>
                      <a:lnTo>
                        <a:pt x="211" y="230"/>
                      </a:lnTo>
                      <a:lnTo>
                        <a:pt x="220" y="227"/>
                      </a:lnTo>
                      <a:lnTo>
                        <a:pt x="228" y="227"/>
                      </a:lnTo>
                      <a:lnTo>
                        <a:pt x="236" y="224"/>
                      </a:lnTo>
                      <a:lnTo>
                        <a:pt x="245" y="221"/>
                      </a:lnTo>
                      <a:lnTo>
                        <a:pt x="253" y="219"/>
                      </a:lnTo>
                      <a:lnTo>
                        <a:pt x="257" y="216"/>
                      </a:lnTo>
                      <a:lnTo>
                        <a:pt x="265" y="213"/>
                      </a:lnTo>
                      <a:lnTo>
                        <a:pt x="274" y="210"/>
                      </a:lnTo>
                      <a:lnTo>
                        <a:pt x="278" y="207"/>
                      </a:lnTo>
                      <a:lnTo>
                        <a:pt x="286" y="202"/>
                      </a:lnTo>
                      <a:lnTo>
                        <a:pt x="290" y="199"/>
                      </a:lnTo>
                      <a:lnTo>
                        <a:pt x="294" y="196"/>
                      </a:lnTo>
                      <a:lnTo>
                        <a:pt x="303" y="190"/>
                      </a:lnTo>
                      <a:lnTo>
                        <a:pt x="307" y="187"/>
                      </a:lnTo>
                      <a:lnTo>
                        <a:pt x="311" y="182"/>
                      </a:lnTo>
                      <a:lnTo>
                        <a:pt x="315" y="176"/>
                      </a:lnTo>
                      <a:lnTo>
                        <a:pt x="319" y="173"/>
                      </a:lnTo>
                      <a:lnTo>
                        <a:pt x="324" y="168"/>
                      </a:lnTo>
                      <a:lnTo>
                        <a:pt x="328" y="162"/>
                      </a:lnTo>
                      <a:lnTo>
                        <a:pt x="332" y="156"/>
                      </a:lnTo>
                      <a:lnTo>
                        <a:pt x="332" y="151"/>
                      </a:lnTo>
                      <a:lnTo>
                        <a:pt x="336" y="145"/>
                      </a:lnTo>
                      <a:lnTo>
                        <a:pt x="336" y="139"/>
                      </a:lnTo>
                      <a:lnTo>
                        <a:pt x="340" y="134"/>
                      </a:lnTo>
                      <a:lnTo>
                        <a:pt x="340" y="128"/>
                      </a:lnTo>
                      <a:lnTo>
                        <a:pt x="340" y="122"/>
                      </a:lnTo>
                      <a:lnTo>
                        <a:pt x="340" y="117"/>
                      </a:lnTo>
                      <a:lnTo>
                        <a:pt x="340" y="111"/>
                      </a:lnTo>
                      <a:lnTo>
                        <a:pt x="340" y="105"/>
                      </a:lnTo>
                      <a:lnTo>
                        <a:pt x="340" y="100"/>
                      </a:lnTo>
                      <a:lnTo>
                        <a:pt x="336" y="94"/>
                      </a:lnTo>
                      <a:lnTo>
                        <a:pt x="336" y="88"/>
                      </a:lnTo>
                      <a:lnTo>
                        <a:pt x="332" y="83"/>
                      </a:lnTo>
                      <a:lnTo>
                        <a:pt x="332" y="77"/>
                      </a:lnTo>
                      <a:lnTo>
                        <a:pt x="328" y="71"/>
                      </a:lnTo>
                      <a:lnTo>
                        <a:pt x="324" y="66"/>
                      </a:lnTo>
                      <a:lnTo>
                        <a:pt x="319" y="60"/>
                      </a:lnTo>
                      <a:lnTo>
                        <a:pt x="315" y="57"/>
                      </a:lnTo>
                      <a:lnTo>
                        <a:pt x="311" y="51"/>
                      </a:lnTo>
                      <a:lnTo>
                        <a:pt x="307" y="46"/>
                      </a:lnTo>
                      <a:lnTo>
                        <a:pt x="303" y="43"/>
                      </a:lnTo>
                      <a:lnTo>
                        <a:pt x="294" y="37"/>
                      </a:lnTo>
                      <a:lnTo>
                        <a:pt x="290" y="34"/>
                      </a:lnTo>
                      <a:lnTo>
                        <a:pt x="286" y="32"/>
                      </a:lnTo>
                      <a:lnTo>
                        <a:pt x="278" y="26"/>
                      </a:lnTo>
                      <a:lnTo>
                        <a:pt x="274" y="23"/>
                      </a:lnTo>
                      <a:lnTo>
                        <a:pt x="265" y="20"/>
                      </a:lnTo>
                      <a:lnTo>
                        <a:pt x="257" y="17"/>
                      </a:lnTo>
                      <a:lnTo>
                        <a:pt x="253" y="15"/>
                      </a:lnTo>
                      <a:lnTo>
                        <a:pt x="245" y="12"/>
                      </a:lnTo>
                      <a:lnTo>
                        <a:pt x="236" y="9"/>
                      </a:lnTo>
                      <a:lnTo>
                        <a:pt x="228" y="6"/>
                      </a:lnTo>
                      <a:lnTo>
                        <a:pt x="220" y="6"/>
                      </a:lnTo>
                      <a:lnTo>
                        <a:pt x="211" y="3"/>
                      </a:lnTo>
                      <a:lnTo>
                        <a:pt x="203" y="3"/>
                      </a:lnTo>
                      <a:lnTo>
                        <a:pt x="195" y="0"/>
                      </a:lnTo>
                      <a:lnTo>
                        <a:pt x="187" y="0"/>
                      </a:lnTo>
                      <a:lnTo>
                        <a:pt x="178" y="0"/>
                      </a:lnTo>
                      <a:lnTo>
                        <a:pt x="170" y="0"/>
                      </a:lnTo>
                      <a:lnTo>
                        <a:pt x="162" y="0"/>
                      </a:lnTo>
                      <a:lnTo>
                        <a:pt x="153" y="0"/>
                      </a:lnTo>
                      <a:lnTo>
                        <a:pt x="145" y="0"/>
                      </a:lnTo>
                      <a:lnTo>
                        <a:pt x="137" y="3"/>
                      </a:lnTo>
                      <a:lnTo>
                        <a:pt x="128" y="3"/>
                      </a:lnTo>
                      <a:lnTo>
                        <a:pt x="120" y="6"/>
                      </a:lnTo>
                      <a:lnTo>
                        <a:pt x="112" y="6"/>
                      </a:lnTo>
                      <a:lnTo>
                        <a:pt x="104" y="9"/>
                      </a:lnTo>
                      <a:lnTo>
                        <a:pt x="95" y="12"/>
                      </a:lnTo>
                      <a:lnTo>
                        <a:pt x="87" y="15"/>
                      </a:lnTo>
                      <a:lnTo>
                        <a:pt x="79" y="17"/>
                      </a:lnTo>
                      <a:lnTo>
                        <a:pt x="75" y="20"/>
                      </a:lnTo>
                      <a:lnTo>
                        <a:pt x="66" y="23"/>
                      </a:lnTo>
                      <a:lnTo>
                        <a:pt x="62" y="26"/>
                      </a:lnTo>
                      <a:lnTo>
                        <a:pt x="54" y="32"/>
                      </a:lnTo>
                      <a:lnTo>
                        <a:pt x="50" y="34"/>
                      </a:lnTo>
                      <a:lnTo>
                        <a:pt x="41" y="37"/>
                      </a:lnTo>
                      <a:lnTo>
                        <a:pt x="37" y="43"/>
                      </a:lnTo>
                      <a:lnTo>
                        <a:pt x="33" y="46"/>
                      </a:lnTo>
                      <a:lnTo>
                        <a:pt x="29" y="51"/>
                      </a:lnTo>
                      <a:lnTo>
                        <a:pt x="25" y="57"/>
                      </a:lnTo>
                      <a:lnTo>
                        <a:pt x="21" y="60"/>
                      </a:lnTo>
                      <a:lnTo>
                        <a:pt x="16" y="66"/>
                      </a:lnTo>
                      <a:lnTo>
                        <a:pt x="12" y="71"/>
                      </a:lnTo>
                      <a:lnTo>
                        <a:pt x="8" y="77"/>
                      </a:lnTo>
                      <a:lnTo>
                        <a:pt x="8" y="83"/>
                      </a:lnTo>
                      <a:lnTo>
                        <a:pt x="4" y="88"/>
                      </a:lnTo>
                      <a:lnTo>
                        <a:pt x="4" y="94"/>
                      </a:lnTo>
                      <a:lnTo>
                        <a:pt x="0" y="100"/>
                      </a:lnTo>
                      <a:lnTo>
                        <a:pt x="0" y="105"/>
                      </a:lnTo>
                      <a:lnTo>
                        <a:pt x="0" y="111"/>
                      </a:lnTo>
                      <a:lnTo>
                        <a:pt x="0" y="117"/>
                      </a:lnTo>
                      <a:lnTo>
                        <a:pt x="0" y="122"/>
                      </a:lnTo>
                      <a:lnTo>
                        <a:pt x="0" y="128"/>
                      </a:lnTo>
                      <a:lnTo>
                        <a:pt x="0" y="134"/>
                      </a:lnTo>
                      <a:lnTo>
                        <a:pt x="4" y="139"/>
                      </a:lnTo>
                      <a:lnTo>
                        <a:pt x="4" y="145"/>
                      </a:lnTo>
                      <a:lnTo>
                        <a:pt x="8" y="151"/>
                      </a:lnTo>
                      <a:lnTo>
                        <a:pt x="8" y="156"/>
                      </a:lnTo>
                      <a:lnTo>
                        <a:pt x="12" y="162"/>
                      </a:lnTo>
                      <a:lnTo>
                        <a:pt x="16" y="168"/>
                      </a:lnTo>
                      <a:lnTo>
                        <a:pt x="21" y="173"/>
                      </a:lnTo>
                      <a:lnTo>
                        <a:pt x="25" y="176"/>
                      </a:lnTo>
                      <a:lnTo>
                        <a:pt x="29" y="182"/>
                      </a:lnTo>
                      <a:lnTo>
                        <a:pt x="33" y="187"/>
                      </a:lnTo>
                      <a:lnTo>
                        <a:pt x="37" y="190"/>
                      </a:lnTo>
                      <a:lnTo>
                        <a:pt x="41" y="196"/>
                      </a:lnTo>
                      <a:lnTo>
                        <a:pt x="50" y="199"/>
                      </a:lnTo>
                      <a:lnTo>
                        <a:pt x="54" y="202"/>
                      </a:lnTo>
                      <a:lnTo>
                        <a:pt x="62" y="207"/>
                      </a:lnTo>
                      <a:lnTo>
                        <a:pt x="66" y="210"/>
                      </a:lnTo>
                      <a:lnTo>
                        <a:pt x="75" y="213"/>
                      </a:lnTo>
                      <a:lnTo>
                        <a:pt x="79" y="216"/>
                      </a:lnTo>
                      <a:lnTo>
                        <a:pt x="87" y="219"/>
                      </a:lnTo>
                      <a:lnTo>
                        <a:pt x="95" y="221"/>
                      </a:lnTo>
                      <a:lnTo>
                        <a:pt x="104" y="224"/>
                      </a:lnTo>
                      <a:lnTo>
                        <a:pt x="112" y="227"/>
                      </a:lnTo>
                      <a:lnTo>
                        <a:pt x="120" y="227"/>
                      </a:lnTo>
                      <a:lnTo>
                        <a:pt x="128" y="230"/>
                      </a:lnTo>
                      <a:lnTo>
                        <a:pt x="137" y="230"/>
                      </a:lnTo>
                      <a:lnTo>
                        <a:pt x="145" y="233"/>
                      </a:lnTo>
                      <a:lnTo>
                        <a:pt x="153" y="233"/>
                      </a:lnTo>
                      <a:lnTo>
                        <a:pt x="162" y="233"/>
                      </a:lnTo>
                      <a:lnTo>
                        <a:pt x="170"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36">
                  <a:extLst>
                    <a:ext uri="{FF2B5EF4-FFF2-40B4-BE49-F238E27FC236}">
                      <a16:creationId xmlns:a16="http://schemas.microsoft.com/office/drawing/2014/main" id="{62D3DC84-8349-7149-AB08-4582DF9D8CB3}"/>
                    </a:ext>
                  </a:extLst>
                </p:cNvPr>
                <p:cNvSpPr>
                  <a:spLocks/>
                </p:cNvSpPr>
                <p:nvPr/>
              </p:nvSpPr>
              <p:spPr bwMode="auto">
                <a:xfrm>
                  <a:off x="1313" y="2169"/>
                  <a:ext cx="199" cy="133"/>
                </a:xfrm>
                <a:custGeom>
                  <a:avLst/>
                  <a:gdLst>
                    <a:gd name="T0" fmla="*/ 145 w 199"/>
                    <a:gd name="T1" fmla="*/ 5 h 133"/>
                    <a:gd name="T2" fmla="*/ 145 w 199"/>
                    <a:gd name="T3" fmla="*/ 14 h 133"/>
                    <a:gd name="T4" fmla="*/ 141 w 199"/>
                    <a:gd name="T5" fmla="*/ 25 h 133"/>
                    <a:gd name="T6" fmla="*/ 137 w 199"/>
                    <a:gd name="T7" fmla="*/ 34 h 133"/>
                    <a:gd name="T8" fmla="*/ 133 w 199"/>
                    <a:gd name="T9" fmla="*/ 42 h 133"/>
                    <a:gd name="T10" fmla="*/ 124 w 199"/>
                    <a:gd name="T11" fmla="*/ 51 h 133"/>
                    <a:gd name="T12" fmla="*/ 116 w 199"/>
                    <a:gd name="T13" fmla="*/ 59 h 133"/>
                    <a:gd name="T14" fmla="*/ 108 w 199"/>
                    <a:gd name="T15" fmla="*/ 65 h 133"/>
                    <a:gd name="T16" fmla="*/ 95 w 199"/>
                    <a:gd name="T17" fmla="*/ 73 h 133"/>
                    <a:gd name="T18" fmla="*/ 87 w 199"/>
                    <a:gd name="T19" fmla="*/ 79 h 133"/>
                    <a:gd name="T20" fmla="*/ 75 w 199"/>
                    <a:gd name="T21" fmla="*/ 85 h 133"/>
                    <a:gd name="T22" fmla="*/ 62 w 199"/>
                    <a:gd name="T23" fmla="*/ 87 h 133"/>
                    <a:gd name="T24" fmla="*/ 50 w 199"/>
                    <a:gd name="T25" fmla="*/ 93 h 133"/>
                    <a:gd name="T26" fmla="*/ 37 w 199"/>
                    <a:gd name="T27" fmla="*/ 96 h 133"/>
                    <a:gd name="T28" fmla="*/ 21 w 199"/>
                    <a:gd name="T29" fmla="*/ 96 h 133"/>
                    <a:gd name="T30" fmla="*/ 8 w 199"/>
                    <a:gd name="T31" fmla="*/ 99 h 133"/>
                    <a:gd name="T32" fmla="*/ 0 w 199"/>
                    <a:gd name="T33" fmla="*/ 133 h 133"/>
                    <a:gd name="T34" fmla="*/ 21 w 199"/>
                    <a:gd name="T35" fmla="*/ 133 h 133"/>
                    <a:gd name="T36" fmla="*/ 37 w 199"/>
                    <a:gd name="T37" fmla="*/ 130 h 133"/>
                    <a:gd name="T38" fmla="*/ 58 w 199"/>
                    <a:gd name="T39" fmla="*/ 127 h 133"/>
                    <a:gd name="T40" fmla="*/ 75 w 199"/>
                    <a:gd name="T41" fmla="*/ 124 h 133"/>
                    <a:gd name="T42" fmla="*/ 95 w 199"/>
                    <a:gd name="T43" fmla="*/ 119 h 133"/>
                    <a:gd name="T44" fmla="*/ 108 w 199"/>
                    <a:gd name="T45" fmla="*/ 110 h 133"/>
                    <a:gd name="T46" fmla="*/ 124 w 199"/>
                    <a:gd name="T47" fmla="*/ 104 h 133"/>
                    <a:gd name="T48" fmla="*/ 141 w 199"/>
                    <a:gd name="T49" fmla="*/ 96 h 133"/>
                    <a:gd name="T50" fmla="*/ 154 w 199"/>
                    <a:gd name="T51" fmla="*/ 85 h 133"/>
                    <a:gd name="T52" fmla="*/ 162 w 199"/>
                    <a:gd name="T53" fmla="*/ 76 h 133"/>
                    <a:gd name="T54" fmla="*/ 174 w 199"/>
                    <a:gd name="T55" fmla="*/ 65 h 133"/>
                    <a:gd name="T56" fmla="*/ 183 w 199"/>
                    <a:gd name="T57" fmla="*/ 53 h 133"/>
                    <a:gd name="T58" fmla="*/ 187 w 199"/>
                    <a:gd name="T59" fmla="*/ 39 h 133"/>
                    <a:gd name="T60" fmla="*/ 195 w 199"/>
                    <a:gd name="T61" fmla="*/ 28 h 133"/>
                    <a:gd name="T62" fmla="*/ 195 w 199"/>
                    <a:gd name="T63" fmla="*/ 14 h 133"/>
                    <a:gd name="T64" fmla="*/ 199 w 199"/>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145" y="0"/>
                      </a:moveTo>
                      <a:lnTo>
                        <a:pt x="145" y="5"/>
                      </a:lnTo>
                      <a:lnTo>
                        <a:pt x="145" y="11"/>
                      </a:lnTo>
                      <a:lnTo>
                        <a:pt x="145" y="14"/>
                      </a:lnTo>
                      <a:lnTo>
                        <a:pt x="141" y="19"/>
                      </a:lnTo>
                      <a:lnTo>
                        <a:pt x="141" y="25"/>
                      </a:lnTo>
                      <a:lnTo>
                        <a:pt x="137" y="28"/>
                      </a:lnTo>
                      <a:lnTo>
                        <a:pt x="137" y="34"/>
                      </a:lnTo>
                      <a:lnTo>
                        <a:pt x="133" y="39"/>
                      </a:lnTo>
                      <a:lnTo>
                        <a:pt x="133" y="42"/>
                      </a:lnTo>
                      <a:lnTo>
                        <a:pt x="129" y="48"/>
                      </a:lnTo>
                      <a:lnTo>
                        <a:pt x="124" y="51"/>
                      </a:lnTo>
                      <a:lnTo>
                        <a:pt x="120" y="53"/>
                      </a:lnTo>
                      <a:lnTo>
                        <a:pt x="116" y="59"/>
                      </a:lnTo>
                      <a:lnTo>
                        <a:pt x="112" y="62"/>
                      </a:lnTo>
                      <a:lnTo>
                        <a:pt x="108" y="65"/>
                      </a:lnTo>
                      <a:lnTo>
                        <a:pt x="104" y="70"/>
                      </a:lnTo>
                      <a:lnTo>
                        <a:pt x="95" y="73"/>
                      </a:lnTo>
                      <a:lnTo>
                        <a:pt x="91" y="76"/>
                      </a:lnTo>
                      <a:lnTo>
                        <a:pt x="87" y="79"/>
                      </a:lnTo>
                      <a:lnTo>
                        <a:pt x="83" y="82"/>
                      </a:lnTo>
                      <a:lnTo>
                        <a:pt x="75" y="85"/>
                      </a:lnTo>
                      <a:lnTo>
                        <a:pt x="71" y="87"/>
                      </a:lnTo>
                      <a:lnTo>
                        <a:pt x="62" y="87"/>
                      </a:lnTo>
                      <a:lnTo>
                        <a:pt x="58" y="90"/>
                      </a:lnTo>
                      <a:lnTo>
                        <a:pt x="50" y="93"/>
                      </a:lnTo>
                      <a:lnTo>
                        <a:pt x="41" y="93"/>
                      </a:lnTo>
                      <a:lnTo>
                        <a:pt x="37" y="96"/>
                      </a:lnTo>
                      <a:lnTo>
                        <a:pt x="29" y="96"/>
                      </a:lnTo>
                      <a:lnTo>
                        <a:pt x="21" y="96"/>
                      </a:lnTo>
                      <a:lnTo>
                        <a:pt x="12" y="99"/>
                      </a:lnTo>
                      <a:lnTo>
                        <a:pt x="8" y="99"/>
                      </a:lnTo>
                      <a:lnTo>
                        <a:pt x="0" y="99"/>
                      </a:lnTo>
                      <a:lnTo>
                        <a:pt x="0" y="133"/>
                      </a:lnTo>
                      <a:lnTo>
                        <a:pt x="8" y="133"/>
                      </a:lnTo>
                      <a:lnTo>
                        <a:pt x="21" y="133"/>
                      </a:lnTo>
                      <a:lnTo>
                        <a:pt x="29" y="133"/>
                      </a:lnTo>
                      <a:lnTo>
                        <a:pt x="37" y="130"/>
                      </a:lnTo>
                      <a:lnTo>
                        <a:pt x="50" y="130"/>
                      </a:lnTo>
                      <a:lnTo>
                        <a:pt x="58" y="127"/>
                      </a:lnTo>
                      <a:lnTo>
                        <a:pt x="66" y="124"/>
                      </a:lnTo>
                      <a:lnTo>
                        <a:pt x="75" y="124"/>
                      </a:lnTo>
                      <a:lnTo>
                        <a:pt x="83" y="121"/>
                      </a:lnTo>
                      <a:lnTo>
                        <a:pt x="95" y="119"/>
                      </a:lnTo>
                      <a:lnTo>
                        <a:pt x="104" y="116"/>
                      </a:lnTo>
                      <a:lnTo>
                        <a:pt x="108" y="110"/>
                      </a:lnTo>
                      <a:lnTo>
                        <a:pt x="116" y="107"/>
                      </a:lnTo>
                      <a:lnTo>
                        <a:pt x="124" y="104"/>
                      </a:lnTo>
                      <a:lnTo>
                        <a:pt x="133" y="99"/>
                      </a:lnTo>
                      <a:lnTo>
                        <a:pt x="141" y="96"/>
                      </a:lnTo>
                      <a:lnTo>
                        <a:pt x="145" y="90"/>
                      </a:lnTo>
                      <a:lnTo>
                        <a:pt x="154" y="85"/>
                      </a:lnTo>
                      <a:lnTo>
                        <a:pt x="158" y="79"/>
                      </a:lnTo>
                      <a:lnTo>
                        <a:pt x="162" y="76"/>
                      </a:lnTo>
                      <a:lnTo>
                        <a:pt x="170" y="70"/>
                      </a:lnTo>
                      <a:lnTo>
                        <a:pt x="174" y="65"/>
                      </a:lnTo>
                      <a:lnTo>
                        <a:pt x="178" y="59"/>
                      </a:lnTo>
                      <a:lnTo>
                        <a:pt x="183" y="53"/>
                      </a:lnTo>
                      <a:lnTo>
                        <a:pt x="187" y="45"/>
                      </a:lnTo>
                      <a:lnTo>
                        <a:pt x="187" y="39"/>
                      </a:lnTo>
                      <a:lnTo>
                        <a:pt x="191" y="34"/>
                      </a:lnTo>
                      <a:lnTo>
                        <a:pt x="195" y="28"/>
                      </a:lnTo>
                      <a:lnTo>
                        <a:pt x="195" y="19"/>
                      </a:lnTo>
                      <a:lnTo>
                        <a:pt x="195" y="14"/>
                      </a:lnTo>
                      <a:lnTo>
                        <a:pt x="199" y="8"/>
                      </a:lnTo>
                      <a:lnTo>
                        <a:pt x="199" y="0"/>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 name="Freeform 37">
                  <a:extLst>
                    <a:ext uri="{FF2B5EF4-FFF2-40B4-BE49-F238E27FC236}">
                      <a16:creationId xmlns:a16="http://schemas.microsoft.com/office/drawing/2014/main" id="{B7F62D6E-FECF-2840-A115-C19A163AD607}"/>
                    </a:ext>
                  </a:extLst>
                </p:cNvPr>
                <p:cNvSpPr>
                  <a:spLocks/>
                </p:cNvSpPr>
                <p:nvPr/>
              </p:nvSpPr>
              <p:spPr bwMode="auto">
                <a:xfrm>
                  <a:off x="1313" y="2033"/>
                  <a:ext cx="199" cy="136"/>
                </a:xfrm>
                <a:custGeom>
                  <a:avLst/>
                  <a:gdLst>
                    <a:gd name="T0" fmla="*/ 8 w 199"/>
                    <a:gd name="T1" fmla="*/ 36 h 136"/>
                    <a:gd name="T2" fmla="*/ 21 w 199"/>
                    <a:gd name="T3" fmla="*/ 36 h 136"/>
                    <a:gd name="T4" fmla="*/ 37 w 199"/>
                    <a:gd name="T5" fmla="*/ 39 h 136"/>
                    <a:gd name="T6" fmla="*/ 50 w 199"/>
                    <a:gd name="T7" fmla="*/ 42 h 136"/>
                    <a:gd name="T8" fmla="*/ 62 w 199"/>
                    <a:gd name="T9" fmla="*/ 48 h 136"/>
                    <a:gd name="T10" fmla="*/ 75 w 199"/>
                    <a:gd name="T11" fmla="*/ 51 h 136"/>
                    <a:gd name="T12" fmla="*/ 87 w 199"/>
                    <a:gd name="T13" fmla="*/ 56 h 136"/>
                    <a:gd name="T14" fmla="*/ 95 w 199"/>
                    <a:gd name="T15" fmla="*/ 62 h 136"/>
                    <a:gd name="T16" fmla="*/ 108 w 199"/>
                    <a:gd name="T17" fmla="*/ 70 h 136"/>
                    <a:gd name="T18" fmla="*/ 116 w 199"/>
                    <a:gd name="T19" fmla="*/ 76 h 136"/>
                    <a:gd name="T20" fmla="*/ 124 w 199"/>
                    <a:gd name="T21" fmla="*/ 85 h 136"/>
                    <a:gd name="T22" fmla="*/ 133 w 199"/>
                    <a:gd name="T23" fmla="*/ 93 h 136"/>
                    <a:gd name="T24" fmla="*/ 137 w 199"/>
                    <a:gd name="T25" fmla="*/ 102 h 136"/>
                    <a:gd name="T26" fmla="*/ 141 w 199"/>
                    <a:gd name="T27" fmla="*/ 110 h 136"/>
                    <a:gd name="T28" fmla="*/ 145 w 199"/>
                    <a:gd name="T29" fmla="*/ 121 h 136"/>
                    <a:gd name="T30" fmla="*/ 145 w 199"/>
                    <a:gd name="T31" fmla="*/ 130 h 136"/>
                    <a:gd name="T32" fmla="*/ 199 w 199"/>
                    <a:gd name="T33" fmla="*/ 136 h 136"/>
                    <a:gd name="T34" fmla="*/ 195 w 199"/>
                    <a:gd name="T35" fmla="*/ 121 h 136"/>
                    <a:gd name="T36" fmla="*/ 195 w 199"/>
                    <a:gd name="T37" fmla="*/ 110 h 136"/>
                    <a:gd name="T38" fmla="*/ 187 w 199"/>
                    <a:gd name="T39" fmla="*/ 96 h 136"/>
                    <a:gd name="T40" fmla="*/ 183 w 199"/>
                    <a:gd name="T41" fmla="*/ 85 h 136"/>
                    <a:gd name="T42" fmla="*/ 174 w 199"/>
                    <a:gd name="T43" fmla="*/ 70 h 136"/>
                    <a:gd name="T44" fmla="*/ 162 w 199"/>
                    <a:gd name="T45" fmla="*/ 62 h 136"/>
                    <a:gd name="T46" fmla="*/ 154 w 199"/>
                    <a:gd name="T47" fmla="*/ 51 h 136"/>
                    <a:gd name="T48" fmla="*/ 141 w 199"/>
                    <a:gd name="T49" fmla="*/ 39 h 136"/>
                    <a:gd name="T50" fmla="*/ 124 w 199"/>
                    <a:gd name="T51" fmla="*/ 31 h 136"/>
                    <a:gd name="T52" fmla="*/ 112 w 199"/>
                    <a:gd name="T53" fmla="*/ 25 h 136"/>
                    <a:gd name="T54" fmla="*/ 95 w 199"/>
                    <a:gd name="T55" fmla="*/ 17 h 136"/>
                    <a:gd name="T56" fmla="*/ 75 w 199"/>
                    <a:gd name="T57" fmla="*/ 11 h 136"/>
                    <a:gd name="T58" fmla="*/ 58 w 199"/>
                    <a:gd name="T59" fmla="*/ 8 h 136"/>
                    <a:gd name="T60" fmla="*/ 37 w 199"/>
                    <a:gd name="T61" fmla="*/ 2 h 136"/>
                    <a:gd name="T62" fmla="*/ 21 w 199"/>
                    <a:gd name="T63" fmla="*/ 2 h 136"/>
                    <a:gd name="T64" fmla="*/ 0 w 19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0" y="36"/>
                      </a:moveTo>
                      <a:lnTo>
                        <a:pt x="8" y="36"/>
                      </a:lnTo>
                      <a:lnTo>
                        <a:pt x="12" y="36"/>
                      </a:lnTo>
                      <a:lnTo>
                        <a:pt x="21" y="36"/>
                      </a:lnTo>
                      <a:lnTo>
                        <a:pt x="29" y="39"/>
                      </a:lnTo>
                      <a:lnTo>
                        <a:pt x="37" y="39"/>
                      </a:lnTo>
                      <a:lnTo>
                        <a:pt x="41" y="42"/>
                      </a:lnTo>
                      <a:lnTo>
                        <a:pt x="50" y="42"/>
                      </a:lnTo>
                      <a:lnTo>
                        <a:pt x="58" y="45"/>
                      </a:lnTo>
                      <a:lnTo>
                        <a:pt x="62" y="48"/>
                      </a:lnTo>
                      <a:lnTo>
                        <a:pt x="71" y="48"/>
                      </a:lnTo>
                      <a:lnTo>
                        <a:pt x="75" y="51"/>
                      </a:lnTo>
                      <a:lnTo>
                        <a:pt x="79" y="53"/>
                      </a:lnTo>
                      <a:lnTo>
                        <a:pt x="87" y="56"/>
                      </a:lnTo>
                      <a:lnTo>
                        <a:pt x="91" y="59"/>
                      </a:lnTo>
                      <a:lnTo>
                        <a:pt x="95" y="62"/>
                      </a:lnTo>
                      <a:lnTo>
                        <a:pt x="104" y="65"/>
                      </a:lnTo>
                      <a:lnTo>
                        <a:pt x="108" y="70"/>
                      </a:lnTo>
                      <a:lnTo>
                        <a:pt x="112" y="73"/>
                      </a:lnTo>
                      <a:lnTo>
                        <a:pt x="116" y="76"/>
                      </a:lnTo>
                      <a:lnTo>
                        <a:pt x="120" y="82"/>
                      </a:lnTo>
                      <a:lnTo>
                        <a:pt x="124" y="85"/>
                      </a:lnTo>
                      <a:lnTo>
                        <a:pt x="129" y="90"/>
                      </a:lnTo>
                      <a:lnTo>
                        <a:pt x="133" y="93"/>
                      </a:lnTo>
                      <a:lnTo>
                        <a:pt x="133" y="99"/>
                      </a:lnTo>
                      <a:lnTo>
                        <a:pt x="137" y="102"/>
                      </a:lnTo>
                      <a:lnTo>
                        <a:pt x="137" y="107"/>
                      </a:lnTo>
                      <a:lnTo>
                        <a:pt x="141" y="110"/>
                      </a:lnTo>
                      <a:lnTo>
                        <a:pt x="141" y="116"/>
                      </a:lnTo>
                      <a:lnTo>
                        <a:pt x="145" y="121"/>
                      </a:lnTo>
                      <a:lnTo>
                        <a:pt x="145" y="127"/>
                      </a:lnTo>
                      <a:lnTo>
                        <a:pt x="145" y="130"/>
                      </a:lnTo>
                      <a:lnTo>
                        <a:pt x="145" y="136"/>
                      </a:lnTo>
                      <a:lnTo>
                        <a:pt x="199" y="136"/>
                      </a:lnTo>
                      <a:lnTo>
                        <a:pt x="199" y="130"/>
                      </a:lnTo>
                      <a:lnTo>
                        <a:pt x="195" y="121"/>
                      </a:lnTo>
                      <a:lnTo>
                        <a:pt x="195" y="116"/>
                      </a:lnTo>
                      <a:lnTo>
                        <a:pt x="195" y="110"/>
                      </a:lnTo>
                      <a:lnTo>
                        <a:pt x="191" y="102"/>
                      </a:lnTo>
                      <a:lnTo>
                        <a:pt x="187" y="96"/>
                      </a:lnTo>
                      <a:lnTo>
                        <a:pt x="187" y="90"/>
                      </a:lnTo>
                      <a:lnTo>
                        <a:pt x="183" y="85"/>
                      </a:lnTo>
                      <a:lnTo>
                        <a:pt x="178" y="79"/>
                      </a:lnTo>
                      <a:lnTo>
                        <a:pt x="174" y="70"/>
                      </a:lnTo>
                      <a:lnTo>
                        <a:pt x="170" y="65"/>
                      </a:lnTo>
                      <a:lnTo>
                        <a:pt x="162" y="62"/>
                      </a:lnTo>
                      <a:lnTo>
                        <a:pt x="158" y="56"/>
                      </a:lnTo>
                      <a:lnTo>
                        <a:pt x="154" y="51"/>
                      </a:lnTo>
                      <a:lnTo>
                        <a:pt x="145" y="45"/>
                      </a:lnTo>
                      <a:lnTo>
                        <a:pt x="141" y="39"/>
                      </a:lnTo>
                      <a:lnTo>
                        <a:pt x="133" y="36"/>
                      </a:lnTo>
                      <a:lnTo>
                        <a:pt x="124" y="31"/>
                      </a:lnTo>
                      <a:lnTo>
                        <a:pt x="116" y="28"/>
                      </a:lnTo>
                      <a:lnTo>
                        <a:pt x="112" y="25"/>
                      </a:lnTo>
                      <a:lnTo>
                        <a:pt x="104" y="19"/>
                      </a:lnTo>
                      <a:lnTo>
                        <a:pt x="95" y="17"/>
                      </a:lnTo>
                      <a:lnTo>
                        <a:pt x="87" y="14"/>
                      </a:lnTo>
                      <a:lnTo>
                        <a:pt x="75" y="11"/>
                      </a:lnTo>
                      <a:lnTo>
                        <a:pt x="66" y="8"/>
                      </a:lnTo>
                      <a:lnTo>
                        <a:pt x="58" y="8"/>
                      </a:lnTo>
                      <a:lnTo>
                        <a:pt x="50" y="5"/>
                      </a:lnTo>
                      <a:lnTo>
                        <a:pt x="37" y="2"/>
                      </a:lnTo>
                      <a:lnTo>
                        <a:pt x="29" y="2"/>
                      </a:lnTo>
                      <a:lnTo>
                        <a:pt x="21" y="2"/>
                      </a:lnTo>
                      <a:lnTo>
                        <a:pt x="8" y="2"/>
                      </a:lnTo>
                      <a:lnTo>
                        <a:pt x="0" y="0"/>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8" name="Freeform 38">
                  <a:extLst>
                    <a:ext uri="{FF2B5EF4-FFF2-40B4-BE49-F238E27FC236}">
                      <a16:creationId xmlns:a16="http://schemas.microsoft.com/office/drawing/2014/main" id="{2EC9AD35-C4CA-014E-A965-61BC003FFE5E}"/>
                    </a:ext>
                  </a:extLst>
                </p:cNvPr>
                <p:cNvSpPr>
                  <a:spLocks/>
                </p:cNvSpPr>
                <p:nvPr/>
              </p:nvSpPr>
              <p:spPr bwMode="auto">
                <a:xfrm>
                  <a:off x="1114" y="2033"/>
                  <a:ext cx="199" cy="136"/>
                </a:xfrm>
                <a:custGeom>
                  <a:avLst/>
                  <a:gdLst>
                    <a:gd name="T0" fmla="*/ 54 w 199"/>
                    <a:gd name="T1" fmla="*/ 130 h 136"/>
                    <a:gd name="T2" fmla="*/ 54 w 199"/>
                    <a:gd name="T3" fmla="*/ 121 h 136"/>
                    <a:gd name="T4" fmla="*/ 58 w 199"/>
                    <a:gd name="T5" fmla="*/ 110 h 136"/>
                    <a:gd name="T6" fmla="*/ 62 w 199"/>
                    <a:gd name="T7" fmla="*/ 102 h 136"/>
                    <a:gd name="T8" fmla="*/ 66 w 199"/>
                    <a:gd name="T9" fmla="*/ 93 h 136"/>
                    <a:gd name="T10" fmla="*/ 74 w 199"/>
                    <a:gd name="T11" fmla="*/ 85 h 136"/>
                    <a:gd name="T12" fmla="*/ 83 w 199"/>
                    <a:gd name="T13" fmla="*/ 76 h 136"/>
                    <a:gd name="T14" fmla="*/ 91 w 199"/>
                    <a:gd name="T15" fmla="*/ 70 h 136"/>
                    <a:gd name="T16" fmla="*/ 99 w 199"/>
                    <a:gd name="T17" fmla="*/ 62 h 136"/>
                    <a:gd name="T18" fmla="*/ 112 w 199"/>
                    <a:gd name="T19" fmla="*/ 56 h 136"/>
                    <a:gd name="T20" fmla="*/ 124 w 199"/>
                    <a:gd name="T21" fmla="*/ 51 h 136"/>
                    <a:gd name="T22" fmla="*/ 137 w 199"/>
                    <a:gd name="T23" fmla="*/ 48 h 136"/>
                    <a:gd name="T24" fmla="*/ 149 w 199"/>
                    <a:gd name="T25" fmla="*/ 42 h 136"/>
                    <a:gd name="T26" fmla="*/ 162 w 199"/>
                    <a:gd name="T27" fmla="*/ 39 h 136"/>
                    <a:gd name="T28" fmla="*/ 178 w 199"/>
                    <a:gd name="T29" fmla="*/ 36 h 136"/>
                    <a:gd name="T30" fmla="*/ 191 w 199"/>
                    <a:gd name="T31" fmla="*/ 36 h 136"/>
                    <a:gd name="T32" fmla="*/ 199 w 199"/>
                    <a:gd name="T33" fmla="*/ 0 h 136"/>
                    <a:gd name="T34" fmla="*/ 178 w 199"/>
                    <a:gd name="T35" fmla="*/ 2 h 136"/>
                    <a:gd name="T36" fmla="*/ 157 w 199"/>
                    <a:gd name="T37" fmla="*/ 2 h 136"/>
                    <a:gd name="T38" fmla="*/ 141 w 199"/>
                    <a:gd name="T39" fmla="*/ 8 h 136"/>
                    <a:gd name="T40" fmla="*/ 120 w 199"/>
                    <a:gd name="T41" fmla="*/ 11 h 136"/>
                    <a:gd name="T42" fmla="*/ 104 w 199"/>
                    <a:gd name="T43" fmla="*/ 17 h 136"/>
                    <a:gd name="T44" fmla="*/ 87 w 199"/>
                    <a:gd name="T45" fmla="*/ 25 h 136"/>
                    <a:gd name="T46" fmla="*/ 74 w 199"/>
                    <a:gd name="T47" fmla="*/ 31 h 136"/>
                    <a:gd name="T48" fmla="*/ 58 w 199"/>
                    <a:gd name="T49" fmla="*/ 42 h 136"/>
                    <a:gd name="T50" fmla="*/ 45 w 199"/>
                    <a:gd name="T51" fmla="*/ 51 h 136"/>
                    <a:gd name="T52" fmla="*/ 37 w 199"/>
                    <a:gd name="T53" fmla="*/ 62 h 136"/>
                    <a:gd name="T54" fmla="*/ 25 w 199"/>
                    <a:gd name="T55" fmla="*/ 73 h 136"/>
                    <a:gd name="T56" fmla="*/ 16 w 199"/>
                    <a:gd name="T57" fmla="*/ 85 h 136"/>
                    <a:gd name="T58" fmla="*/ 12 w 199"/>
                    <a:gd name="T59" fmla="*/ 96 h 136"/>
                    <a:gd name="T60" fmla="*/ 4 w 199"/>
                    <a:gd name="T61" fmla="*/ 110 h 136"/>
                    <a:gd name="T62" fmla="*/ 4 w 199"/>
                    <a:gd name="T63" fmla="*/ 121 h 136"/>
                    <a:gd name="T64" fmla="*/ 0 w 199"/>
                    <a:gd name="T65" fmla="*/ 1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54" y="136"/>
                      </a:moveTo>
                      <a:lnTo>
                        <a:pt x="54" y="130"/>
                      </a:lnTo>
                      <a:lnTo>
                        <a:pt x="54" y="127"/>
                      </a:lnTo>
                      <a:lnTo>
                        <a:pt x="54" y="121"/>
                      </a:lnTo>
                      <a:lnTo>
                        <a:pt x="58" y="116"/>
                      </a:lnTo>
                      <a:lnTo>
                        <a:pt x="58" y="110"/>
                      </a:lnTo>
                      <a:lnTo>
                        <a:pt x="62" y="107"/>
                      </a:lnTo>
                      <a:lnTo>
                        <a:pt x="62" y="102"/>
                      </a:lnTo>
                      <a:lnTo>
                        <a:pt x="66" y="99"/>
                      </a:lnTo>
                      <a:lnTo>
                        <a:pt x="66" y="93"/>
                      </a:lnTo>
                      <a:lnTo>
                        <a:pt x="70" y="87"/>
                      </a:lnTo>
                      <a:lnTo>
                        <a:pt x="74" y="85"/>
                      </a:lnTo>
                      <a:lnTo>
                        <a:pt x="79" y="82"/>
                      </a:lnTo>
                      <a:lnTo>
                        <a:pt x="83" y="76"/>
                      </a:lnTo>
                      <a:lnTo>
                        <a:pt x="87" y="73"/>
                      </a:lnTo>
                      <a:lnTo>
                        <a:pt x="91" y="70"/>
                      </a:lnTo>
                      <a:lnTo>
                        <a:pt x="95" y="65"/>
                      </a:lnTo>
                      <a:lnTo>
                        <a:pt x="99" y="62"/>
                      </a:lnTo>
                      <a:lnTo>
                        <a:pt x="108" y="59"/>
                      </a:lnTo>
                      <a:lnTo>
                        <a:pt x="112" y="56"/>
                      </a:lnTo>
                      <a:lnTo>
                        <a:pt x="116" y="53"/>
                      </a:lnTo>
                      <a:lnTo>
                        <a:pt x="124" y="51"/>
                      </a:lnTo>
                      <a:lnTo>
                        <a:pt x="128" y="48"/>
                      </a:lnTo>
                      <a:lnTo>
                        <a:pt x="137" y="48"/>
                      </a:lnTo>
                      <a:lnTo>
                        <a:pt x="141" y="45"/>
                      </a:lnTo>
                      <a:lnTo>
                        <a:pt x="149" y="42"/>
                      </a:lnTo>
                      <a:lnTo>
                        <a:pt x="153" y="42"/>
                      </a:lnTo>
                      <a:lnTo>
                        <a:pt x="162" y="39"/>
                      </a:lnTo>
                      <a:lnTo>
                        <a:pt x="170" y="39"/>
                      </a:lnTo>
                      <a:lnTo>
                        <a:pt x="178" y="36"/>
                      </a:lnTo>
                      <a:lnTo>
                        <a:pt x="182" y="36"/>
                      </a:lnTo>
                      <a:lnTo>
                        <a:pt x="191" y="36"/>
                      </a:lnTo>
                      <a:lnTo>
                        <a:pt x="199" y="36"/>
                      </a:lnTo>
                      <a:lnTo>
                        <a:pt x="199" y="0"/>
                      </a:lnTo>
                      <a:lnTo>
                        <a:pt x="187" y="2"/>
                      </a:lnTo>
                      <a:lnTo>
                        <a:pt x="178" y="2"/>
                      </a:lnTo>
                      <a:lnTo>
                        <a:pt x="170" y="2"/>
                      </a:lnTo>
                      <a:lnTo>
                        <a:pt x="157" y="2"/>
                      </a:lnTo>
                      <a:lnTo>
                        <a:pt x="149" y="5"/>
                      </a:lnTo>
                      <a:lnTo>
                        <a:pt x="141" y="8"/>
                      </a:lnTo>
                      <a:lnTo>
                        <a:pt x="133" y="8"/>
                      </a:lnTo>
                      <a:lnTo>
                        <a:pt x="120" y="11"/>
                      </a:lnTo>
                      <a:lnTo>
                        <a:pt x="112" y="14"/>
                      </a:lnTo>
                      <a:lnTo>
                        <a:pt x="104" y="17"/>
                      </a:lnTo>
                      <a:lnTo>
                        <a:pt x="95" y="19"/>
                      </a:lnTo>
                      <a:lnTo>
                        <a:pt x="87" y="25"/>
                      </a:lnTo>
                      <a:lnTo>
                        <a:pt x="79" y="28"/>
                      </a:lnTo>
                      <a:lnTo>
                        <a:pt x="74" y="31"/>
                      </a:lnTo>
                      <a:lnTo>
                        <a:pt x="66" y="36"/>
                      </a:lnTo>
                      <a:lnTo>
                        <a:pt x="58" y="42"/>
                      </a:lnTo>
                      <a:lnTo>
                        <a:pt x="54" y="45"/>
                      </a:lnTo>
                      <a:lnTo>
                        <a:pt x="45" y="51"/>
                      </a:lnTo>
                      <a:lnTo>
                        <a:pt x="41" y="56"/>
                      </a:lnTo>
                      <a:lnTo>
                        <a:pt x="37" y="62"/>
                      </a:lnTo>
                      <a:lnTo>
                        <a:pt x="29" y="68"/>
                      </a:lnTo>
                      <a:lnTo>
                        <a:pt x="25" y="73"/>
                      </a:lnTo>
                      <a:lnTo>
                        <a:pt x="21" y="79"/>
                      </a:lnTo>
                      <a:lnTo>
                        <a:pt x="16" y="85"/>
                      </a:lnTo>
                      <a:lnTo>
                        <a:pt x="12" y="90"/>
                      </a:lnTo>
                      <a:lnTo>
                        <a:pt x="12" y="96"/>
                      </a:lnTo>
                      <a:lnTo>
                        <a:pt x="8" y="102"/>
                      </a:lnTo>
                      <a:lnTo>
                        <a:pt x="4" y="110"/>
                      </a:lnTo>
                      <a:lnTo>
                        <a:pt x="4" y="116"/>
                      </a:lnTo>
                      <a:lnTo>
                        <a:pt x="4" y="121"/>
                      </a:lnTo>
                      <a:lnTo>
                        <a:pt x="4" y="130"/>
                      </a:lnTo>
                      <a:lnTo>
                        <a:pt x="0" y="136"/>
                      </a:lnTo>
                      <a:lnTo>
                        <a:pt x="54"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 name="Freeform 39">
                  <a:extLst>
                    <a:ext uri="{FF2B5EF4-FFF2-40B4-BE49-F238E27FC236}">
                      <a16:creationId xmlns:a16="http://schemas.microsoft.com/office/drawing/2014/main" id="{02C2E64A-CA07-D84E-B894-491368239F14}"/>
                    </a:ext>
                  </a:extLst>
                </p:cNvPr>
                <p:cNvSpPr>
                  <a:spLocks/>
                </p:cNvSpPr>
                <p:nvPr/>
              </p:nvSpPr>
              <p:spPr bwMode="auto">
                <a:xfrm>
                  <a:off x="1114" y="2169"/>
                  <a:ext cx="199" cy="133"/>
                </a:xfrm>
                <a:custGeom>
                  <a:avLst/>
                  <a:gdLst>
                    <a:gd name="T0" fmla="*/ 191 w 199"/>
                    <a:gd name="T1" fmla="*/ 99 h 133"/>
                    <a:gd name="T2" fmla="*/ 178 w 199"/>
                    <a:gd name="T3" fmla="*/ 96 h 133"/>
                    <a:gd name="T4" fmla="*/ 162 w 199"/>
                    <a:gd name="T5" fmla="*/ 96 h 133"/>
                    <a:gd name="T6" fmla="*/ 149 w 199"/>
                    <a:gd name="T7" fmla="*/ 93 h 133"/>
                    <a:gd name="T8" fmla="*/ 137 w 199"/>
                    <a:gd name="T9" fmla="*/ 87 h 133"/>
                    <a:gd name="T10" fmla="*/ 124 w 199"/>
                    <a:gd name="T11" fmla="*/ 85 h 133"/>
                    <a:gd name="T12" fmla="*/ 112 w 199"/>
                    <a:gd name="T13" fmla="*/ 79 h 133"/>
                    <a:gd name="T14" fmla="*/ 99 w 199"/>
                    <a:gd name="T15" fmla="*/ 73 h 133"/>
                    <a:gd name="T16" fmla="*/ 91 w 199"/>
                    <a:gd name="T17" fmla="*/ 65 h 133"/>
                    <a:gd name="T18" fmla="*/ 83 w 199"/>
                    <a:gd name="T19" fmla="*/ 59 h 133"/>
                    <a:gd name="T20" fmla="*/ 74 w 199"/>
                    <a:gd name="T21" fmla="*/ 51 h 133"/>
                    <a:gd name="T22" fmla="*/ 66 w 199"/>
                    <a:gd name="T23" fmla="*/ 42 h 133"/>
                    <a:gd name="T24" fmla="*/ 62 w 199"/>
                    <a:gd name="T25" fmla="*/ 34 h 133"/>
                    <a:gd name="T26" fmla="*/ 58 w 199"/>
                    <a:gd name="T27" fmla="*/ 25 h 133"/>
                    <a:gd name="T28" fmla="*/ 54 w 199"/>
                    <a:gd name="T29" fmla="*/ 14 h 133"/>
                    <a:gd name="T30" fmla="*/ 54 w 199"/>
                    <a:gd name="T31" fmla="*/ 5 h 133"/>
                    <a:gd name="T32" fmla="*/ 0 w 199"/>
                    <a:gd name="T33" fmla="*/ 0 h 133"/>
                    <a:gd name="T34" fmla="*/ 4 w 199"/>
                    <a:gd name="T35" fmla="*/ 14 h 133"/>
                    <a:gd name="T36" fmla="*/ 4 w 199"/>
                    <a:gd name="T37" fmla="*/ 28 h 133"/>
                    <a:gd name="T38" fmla="*/ 12 w 199"/>
                    <a:gd name="T39" fmla="*/ 39 h 133"/>
                    <a:gd name="T40" fmla="*/ 16 w 199"/>
                    <a:gd name="T41" fmla="*/ 53 h 133"/>
                    <a:gd name="T42" fmla="*/ 25 w 199"/>
                    <a:gd name="T43" fmla="*/ 65 h 133"/>
                    <a:gd name="T44" fmla="*/ 37 w 199"/>
                    <a:gd name="T45" fmla="*/ 76 h 133"/>
                    <a:gd name="T46" fmla="*/ 45 w 199"/>
                    <a:gd name="T47" fmla="*/ 85 h 133"/>
                    <a:gd name="T48" fmla="*/ 58 w 199"/>
                    <a:gd name="T49" fmla="*/ 96 h 133"/>
                    <a:gd name="T50" fmla="*/ 74 w 199"/>
                    <a:gd name="T51" fmla="*/ 104 h 133"/>
                    <a:gd name="T52" fmla="*/ 87 w 199"/>
                    <a:gd name="T53" fmla="*/ 110 h 133"/>
                    <a:gd name="T54" fmla="*/ 104 w 199"/>
                    <a:gd name="T55" fmla="*/ 119 h 133"/>
                    <a:gd name="T56" fmla="*/ 120 w 199"/>
                    <a:gd name="T57" fmla="*/ 124 h 133"/>
                    <a:gd name="T58" fmla="*/ 141 w 199"/>
                    <a:gd name="T59" fmla="*/ 127 h 133"/>
                    <a:gd name="T60" fmla="*/ 157 w 199"/>
                    <a:gd name="T61" fmla="*/ 130 h 133"/>
                    <a:gd name="T62" fmla="*/ 178 w 199"/>
                    <a:gd name="T63" fmla="*/ 133 h 133"/>
                    <a:gd name="T64" fmla="*/ 199 w 199"/>
                    <a:gd name="T65" fmla="*/ 133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199" y="99"/>
                      </a:moveTo>
                      <a:lnTo>
                        <a:pt x="191" y="99"/>
                      </a:lnTo>
                      <a:lnTo>
                        <a:pt x="182" y="99"/>
                      </a:lnTo>
                      <a:lnTo>
                        <a:pt x="178" y="96"/>
                      </a:lnTo>
                      <a:lnTo>
                        <a:pt x="170" y="96"/>
                      </a:lnTo>
                      <a:lnTo>
                        <a:pt x="162" y="96"/>
                      </a:lnTo>
                      <a:lnTo>
                        <a:pt x="153" y="93"/>
                      </a:lnTo>
                      <a:lnTo>
                        <a:pt x="149" y="93"/>
                      </a:lnTo>
                      <a:lnTo>
                        <a:pt x="141" y="90"/>
                      </a:lnTo>
                      <a:lnTo>
                        <a:pt x="137" y="87"/>
                      </a:lnTo>
                      <a:lnTo>
                        <a:pt x="128" y="87"/>
                      </a:lnTo>
                      <a:lnTo>
                        <a:pt x="124" y="85"/>
                      </a:lnTo>
                      <a:lnTo>
                        <a:pt x="116" y="82"/>
                      </a:lnTo>
                      <a:lnTo>
                        <a:pt x="112" y="79"/>
                      </a:lnTo>
                      <a:lnTo>
                        <a:pt x="108" y="76"/>
                      </a:lnTo>
                      <a:lnTo>
                        <a:pt x="99" y="73"/>
                      </a:lnTo>
                      <a:lnTo>
                        <a:pt x="95" y="70"/>
                      </a:lnTo>
                      <a:lnTo>
                        <a:pt x="91" y="65"/>
                      </a:lnTo>
                      <a:lnTo>
                        <a:pt x="87" y="62"/>
                      </a:lnTo>
                      <a:lnTo>
                        <a:pt x="83" y="59"/>
                      </a:lnTo>
                      <a:lnTo>
                        <a:pt x="79" y="56"/>
                      </a:lnTo>
                      <a:lnTo>
                        <a:pt x="74" y="51"/>
                      </a:lnTo>
                      <a:lnTo>
                        <a:pt x="70" y="48"/>
                      </a:lnTo>
                      <a:lnTo>
                        <a:pt x="66" y="42"/>
                      </a:lnTo>
                      <a:lnTo>
                        <a:pt x="66" y="39"/>
                      </a:lnTo>
                      <a:lnTo>
                        <a:pt x="62" y="34"/>
                      </a:lnTo>
                      <a:lnTo>
                        <a:pt x="62" y="28"/>
                      </a:lnTo>
                      <a:lnTo>
                        <a:pt x="58" y="25"/>
                      </a:lnTo>
                      <a:lnTo>
                        <a:pt x="58" y="19"/>
                      </a:lnTo>
                      <a:lnTo>
                        <a:pt x="54" y="14"/>
                      </a:lnTo>
                      <a:lnTo>
                        <a:pt x="54" y="11"/>
                      </a:lnTo>
                      <a:lnTo>
                        <a:pt x="54" y="5"/>
                      </a:lnTo>
                      <a:lnTo>
                        <a:pt x="54" y="0"/>
                      </a:lnTo>
                      <a:lnTo>
                        <a:pt x="0" y="0"/>
                      </a:lnTo>
                      <a:lnTo>
                        <a:pt x="4" y="8"/>
                      </a:lnTo>
                      <a:lnTo>
                        <a:pt x="4" y="14"/>
                      </a:lnTo>
                      <a:lnTo>
                        <a:pt x="4" y="19"/>
                      </a:lnTo>
                      <a:lnTo>
                        <a:pt x="4" y="28"/>
                      </a:lnTo>
                      <a:lnTo>
                        <a:pt x="8" y="34"/>
                      </a:lnTo>
                      <a:lnTo>
                        <a:pt x="12" y="39"/>
                      </a:lnTo>
                      <a:lnTo>
                        <a:pt x="12" y="45"/>
                      </a:lnTo>
                      <a:lnTo>
                        <a:pt x="16" y="53"/>
                      </a:lnTo>
                      <a:lnTo>
                        <a:pt x="21" y="59"/>
                      </a:lnTo>
                      <a:lnTo>
                        <a:pt x="25" y="65"/>
                      </a:lnTo>
                      <a:lnTo>
                        <a:pt x="29" y="70"/>
                      </a:lnTo>
                      <a:lnTo>
                        <a:pt x="37" y="76"/>
                      </a:lnTo>
                      <a:lnTo>
                        <a:pt x="41" y="79"/>
                      </a:lnTo>
                      <a:lnTo>
                        <a:pt x="45" y="85"/>
                      </a:lnTo>
                      <a:lnTo>
                        <a:pt x="54" y="90"/>
                      </a:lnTo>
                      <a:lnTo>
                        <a:pt x="58" y="96"/>
                      </a:lnTo>
                      <a:lnTo>
                        <a:pt x="66" y="99"/>
                      </a:lnTo>
                      <a:lnTo>
                        <a:pt x="74" y="104"/>
                      </a:lnTo>
                      <a:lnTo>
                        <a:pt x="79" y="107"/>
                      </a:lnTo>
                      <a:lnTo>
                        <a:pt x="87" y="110"/>
                      </a:lnTo>
                      <a:lnTo>
                        <a:pt x="95" y="116"/>
                      </a:lnTo>
                      <a:lnTo>
                        <a:pt x="104" y="119"/>
                      </a:lnTo>
                      <a:lnTo>
                        <a:pt x="112" y="121"/>
                      </a:lnTo>
                      <a:lnTo>
                        <a:pt x="120" y="124"/>
                      </a:lnTo>
                      <a:lnTo>
                        <a:pt x="133" y="124"/>
                      </a:lnTo>
                      <a:lnTo>
                        <a:pt x="141" y="127"/>
                      </a:lnTo>
                      <a:lnTo>
                        <a:pt x="149" y="130"/>
                      </a:lnTo>
                      <a:lnTo>
                        <a:pt x="157" y="130"/>
                      </a:lnTo>
                      <a:lnTo>
                        <a:pt x="170" y="133"/>
                      </a:lnTo>
                      <a:lnTo>
                        <a:pt x="178" y="133"/>
                      </a:lnTo>
                      <a:lnTo>
                        <a:pt x="187" y="133"/>
                      </a:lnTo>
                      <a:lnTo>
                        <a:pt x="199" y="133"/>
                      </a:lnTo>
                      <a:lnTo>
                        <a:pt x="199"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0" name="Freeform 40">
                  <a:extLst>
                    <a:ext uri="{FF2B5EF4-FFF2-40B4-BE49-F238E27FC236}">
                      <a16:creationId xmlns:a16="http://schemas.microsoft.com/office/drawing/2014/main" id="{4B2171E1-C862-FB4F-95B6-743C1AB887FB}"/>
                    </a:ext>
                  </a:extLst>
                </p:cNvPr>
                <p:cNvSpPr>
                  <a:spLocks/>
                </p:cNvSpPr>
                <p:nvPr/>
              </p:nvSpPr>
              <p:spPr bwMode="auto">
                <a:xfrm>
                  <a:off x="1807" y="2052"/>
                  <a:ext cx="344" cy="233"/>
                </a:xfrm>
                <a:custGeom>
                  <a:avLst/>
                  <a:gdLst>
                    <a:gd name="T0" fmla="*/ 153 w 344"/>
                    <a:gd name="T1" fmla="*/ 233 h 233"/>
                    <a:gd name="T2" fmla="*/ 129 w 344"/>
                    <a:gd name="T3" fmla="*/ 230 h 233"/>
                    <a:gd name="T4" fmla="*/ 104 w 344"/>
                    <a:gd name="T5" fmla="*/ 224 h 233"/>
                    <a:gd name="T6" fmla="*/ 83 w 344"/>
                    <a:gd name="T7" fmla="*/ 216 h 233"/>
                    <a:gd name="T8" fmla="*/ 62 w 344"/>
                    <a:gd name="T9" fmla="*/ 207 h 233"/>
                    <a:gd name="T10" fmla="*/ 46 w 344"/>
                    <a:gd name="T11" fmla="*/ 196 h 233"/>
                    <a:gd name="T12" fmla="*/ 29 w 344"/>
                    <a:gd name="T13" fmla="*/ 182 h 233"/>
                    <a:gd name="T14" fmla="*/ 16 w 344"/>
                    <a:gd name="T15" fmla="*/ 168 h 233"/>
                    <a:gd name="T16" fmla="*/ 8 w 344"/>
                    <a:gd name="T17" fmla="*/ 151 h 233"/>
                    <a:gd name="T18" fmla="*/ 0 w 344"/>
                    <a:gd name="T19" fmla="*/ 134 h 233"/>
                    <a:gd name="T20" fmla="*/ 0 w 344"/>
                    <a:gd name="T21" fmla="*/ 117 h 233"/>
                    <a:gd name="T22" fmla="*/ 0 w 344"/>
                    <a:gd name="T23" fmla="*/ 100 h 233"/>
                    <a:gd name="T24" fmla="*/ 8 w 344"/>
                    <a:gd name="T25" fmla="*/ 83 h 233"/>
                    <a:gd name="T26" fmla="*/ 16 w 344"/>
                    <a:gd name="T27" fmla="*/ 66 h 233"/>
                    <a:gd name="T28" fmla="*/ 29 w 344"/>
                    <a:gd name="T29" fmla="*/ 51 h 233"/>
                    <a:gd name="T30" fmla="*/ 46 w 344"/>
                    <a:gd name="T31" fmla="*/ 37 h 233"/>
                    <a:gd name="T32" fmla="*/ 62 w 344"/>
                    <a:gd name="T33" fmla="*/ 26 h 233"/>
                    <a:gd name="T34" fmla="*/ 83 w 344"/>
                    <a:gd name="T35" fmla="*/ 17 h 233"/>
                    <a:gd name="T36" fmla="*/ 104 w 344"/>
                    <a:gd name="T37" fmla="*/ 9 h 233"/>
                    <a:gd name="T38" fmla="*/ 129 w 344"/>
                    <a:gd name="T39" fmla="*/ 3 h 233"/>
                    <a:gd name="T40" fmla="*/ 153 w 344"/>
                    <a:gd name="T41" fmla="*/ 0 h 233"/>
                    <a:gd name="T42" fmla="*/ 178 w 344"/>
                    <a:gd name="T43" fmla="*/ 0 h 233"/>
                    <a:gd name="T44" fmla="*/ 203 w 344"/>
                    <a:gd name="T45" fmla="*/ 3 h 233"/>
                    <a:gd name="T46" fmla="*/ 228 w 344"/>
                    <a:gd name="T47" fmla="*/ 6 h 233"/>
                    <a:gd name="T48" fmla="*/ 253 w 344"/>
                    <a:gd name="T49" fmla="*/ 15 h 233"/>
                    <a:gd name="T50" fmla="*/ 274 w 344"/>
                    <a:gd name="T51" fmla="*/ 23 h 233"/>
                    <a:gd name="T52" fmla="*/ 290 w 344"/>
                    <a:gd name="T53" fmla="*/ 34 h 233"/>
                    <a:gd name="T54" fmla="*/ 307 w 344"/>
                    <a:gd name="T55" fmla="*/ 46 h 233"/>
                    <a:gd name="T56" fmla="*/ 324 w 344"/>
                    <a:gd name="T57" fmla="*/ 60 h 233"/>
                    <a:gd name="T58" fmla="*/ 332 w 344"/>
                    <a:gd name="T59" fmla="*/ 77 h 233"/>
                    <a:gd name="T60" fmla="*/ 340 w 344"/>
                    <a:gd name="T61" fmla="*/ 94 h 233"/>
                    <a:gd name="T62" fmla="*/ 344 w 344"/>
                    <a:gd name="T63" fmla="*/ 111 h 233"/>
                    <a:gd name="T64" fmla="*/ 340 w 344"/>
                    <a:gd name="T65" fmla="*/ 128 h 233"/>
                    <a:gd name="T66" fmla="*/ 336 w 344"/>
                    <a:gd name="T67" fmla="*/ 145 h 233"/>
                    <a:gd name="T68" fmla="*/ 328 w 344"/>
                    <a:gd name="T69" fmla="*/ 162 h 233"/>
                    <a:gd name="T70" fmla="*/ 319 w 344"/>
                    <a:gd name="T71" fmla="*/ 176 h 233"/>
                    <a:gd name="T72" fmla="*/ 303 w 344"/>
                    <a:gd name="T73" fmla="*/ 190 h 233"/>
                    <a:gd name="T74" fmla="*/ 286 w 344"/>
                    <a:gd name="T75" fmla="*/ 202 h 233"/>
                    <a:gd name="T76" fmla="*/ 265 w 344"/>
                    <a:gd name="T77" fmla="*/ 213 h 233"/>
                    <a:gd name="T78" fmla="*/ 245 w 344"/>
                    <a:gd name="T79" fmla="*/ 221 h 233"/>
                    <a:gd name="T80" fmla="*/ 220 w 344"/>
                    <a:gd name="T81" fmla="*/ 227 h 233"/>
                    <a:gd name="T82" fmla="*/ 195 w 344"/>
                    <a:gd name="T83" fmla="*/ 233 h 233"/>
                    <a:gd name="T84" fmla="*/ 170 w 344"/>
                    <a:gd name="T85" fmla="*/ 233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44" h="233">
                      <a:moveTo>
                        <a:pt x="170" y="233"/>
                      </a:moveTo>
                      <a:lnTo>
                        <a:pt x="162" y="233"/>
                      </a:lnTo>
                      <a:lnTo>
                        <a:pt x="153" y="233"/>
                      </a:lnTo>
                      <a:lnTo>
                        <a:pt x="145" y="233"/>
                      </a:lnTo>
                      <a:lnTo>
                        <a:pt x="137" y="230"/>
                      </a:lnTo>
                      <a:lnTo>
                        <a:pt x="129" y="230"/>
                      </a:lnTo>
                      <a:lnTo>
                        <a:pt x="120" y="227"/>
                      </a:lnTo>
                      <a:lnTo>
                        <a:pt x="112" y="227"/>
                      </a:lnTo>
                      <a:lnTo>
                        <a:pt x="104" y="224"/>
                      </a:lnTo>
                      <a:lnTo>
                        <a:pt x="95" y="221"/>
                      </a:lnTo>
                      <a:lnTo>
                        <a:pt x="91" y="219"/>
                      </a:lnTo>
                      <a:lnTo>
                        <a:pt x="83" y="216"/>
                      </a:lnTo>
                      <a:lnTo>
                        <a:pt x="75" y="213"/>
                      </a:lnTo>
                      <a:lnTo>
                        <a:pt x="70" y="210"/>
                      </a:lnTo>
                      <a:lnTo>
                        <a:pt x="62" y="207"/>
                      </a:lnTo>
                      <a:lnTo>
                        <a:pt x="54" y="202"/>
                      </a:lnTo>
                      <a:lnTo>
                        <a:pt x="50" y="199"/>
                      </a:lnTo>
                      <a:lnTo>
                        <a:pt x="46" y="196"/>
                      </a:lnTo>
                      <a:lnTo>
                        <a:pt x="37" y="190"/>
                      </a:lnTo>
                      <a:lnTo>
                        <a:pt x="33" y="187"/>
                      </a:lnTo>
                      <a:lnTo>
                        <a:pt x="29" y="182"/>
                      </a:lnTo>
                      <a:lnTo>
                        <a:pt x="25" y="176"/>
                      </a:lnTo>
                      <a:lnTo>
                        <a:pt x="21" y="173"/>
                      </a:lnTo>
                      <a:lnTo>
                        <a:pt x="16" y="168"/>
                      </a:lnTo>
                      <a:lnTo>
                        <a:pt x="12" y="162"/>
                      </a:lnTo>
                      <a:lnTo>
                        <a:pt x="12" y="156"/>
                      </a:lnTo>
                      <a:lnTo>
                        <a:pt x="8" y="151"/>
                      </a:lnTo>
                      <a:lnTo>
                        <a:pt x="4" y="145"/>
                      </a:lnTo>
                      <a:lnTo>
                        <a:pt x="4" y="139"/>
                      </a:lnTo>
                      <a:lnTo>
                        <a:pt x="0" y="134"/>
                      </a:lnTo>
                      <a:lnTo>
                        <a:pt x="0" y="128"/>
                      </a:lnTo>
                      <a:lnTo>
                        <a:pt x="0" y="122"/>
                      </a:lnTo>
                      <a:lnTo>
                        <a:pt x="0" y="117"/>
                      </a:lnTo>
                      <a:lnTo>
                        <a:pt x="0" y="111"/>
                      </a:lnTo>
                      <a:lnTo>
                        <a:pt x="0" y="105"/>
                      </a:lnTo>
                      <a:lnTo>
                        <a:pt x="0" y="100"/>
                      </a:lnTo>
                      <a:lnTo>
                        <a:pt x="4" y="94"/>
                      </a:lnTo>
                      <a:lnTo>
                        <a:pt x="4" y="88"/>
                      </a:lnTo>
                      <a:lnTo>
                        <a:pt x="8" y="83"/>
                      </a:lnTo>
                      <a:lnTo>
                        <a:pt x="12" y="77"/>
                      </a:lnTo>
                      <a:lnTo>
                        <a:pt x="12" y="71"/>
                      </a:lnTo>
                      <a:lnTo>
                        <a:pt x="16" y="66"/>
                      </a:lnTo>
                      <a:lnTo>
                        <a:pt x="21" y="60"/>
                      </a:lnTo>
                      <a:lnTo>
                        <a:pt x="25" y="57"/>
                      </a:lnTo>
                      <a:lnTo>
                        <a:pt x="29" y="51"/>
                      </a:lnTo>
                      <a:lnTo>
                        <a:pt x="33" y="46"/>
                      </a:lnTo>
                      <a:lnTo>
                        <a:pt x="37" y="43"/>
                      </a:lnTo>
                      <a:lnTo>
                        <a:pt x="46" y="37"/>
                      </a:lnTo>
                      <a:lnTo>
                        <a:pt x="50" y="34"/>
                      </a:lnTo>
                      <a:lnTo>
                        <a:pt x="54" y="32"/>
                      </a:lnTo>
                      <a:lnTo>
                        <a:pt x="62" y="26"/>
                      </a:lnTo>
                      <a:lnTo>
                        <a:pt x="70" y="23"/>
                      </a:lnTo>
                      <a:lnTo>
                        <a:pt x="75" y="20"/>
                      </a:lnTo>
                      <a:lnTo>
                        <a:pt x="83" y="17"/>
                      </a:lnTo>
                      <a:lnTo>
                        <a:pt x="91" y="15"/>
                      </a:lnTo>
                      <a:lnTo>
                        <a:pt x="95" y="12"/>
                      </a:lnTo>
                      <a:lnTo>
                        <a:pt x="104" y="9"/>
                      </a:lnTo>
                      <a:lnTo>
                        <a:pt x="112" y="6"/>
                      </a:lnTo>
                      <a:lnTo>
                        <a:pt x="120" y="6"/>
                      </a:lnTo>
                      <a:lnTo>
                        <a:pt x="129" y="3"/>
                      </a:lnTo>
                      <a:lnTo>
                        <a:pt x="137" y="3"/>
                      </a:lnTo>
                      <a:lnTo>
                        <a:pt x="145" y="0"/>
                      </a:lnTo>
                      <a:lnTo>
                        <a:pt x="153" y="0"/>
                      </a:lnTo>
                      <a:lnTo>
                        <a:pt x="162" y="0"/>
                      </a:lnTo>
                      <a:lnTo>
                        <a:pt x="170" y="0"/>
                      </a:lnTo>
                      <a:lnTo>
                        <a:pt x="178" y="0"/>
                      </a:lnTo>
                      <a:lnTo>
                        <a:pt x="187" y="0"/>
                      </a:lnTo>
                      <a:lnTo>
                        <a:pt x="195" y="0"/>
                      </a:lnTo>
                      <a:lnTo>
                        <a:pt x="203" y="3"/>
                      </a:lnTo>
                      <a:lnTo>
                        <a:pt x="212" y="3"/>
                      </a:lnTo>
                      <a:lnTo>
                        <a:pt x="220" y="6"/>
                      </a:lnTo>
                      <a:lnTo>
                        <a:pt x="228" y="6"/>
                      </a:lnTo>
                      <a:lnTo>
                        <a:pt x="236" y="9"/>
                      </a:lnTo>
                      <a:lnTo>
                        <a:pt x="245" y="12"/>
                      </a:lnTo>
                      <a:lnTo>
                        <a:pt x="253" y="15"/>
                      </a:lnTo>
                      <a:lnTo>
                        <a:pt x="261" y="17"/>
                      </a:lnTo>
                      <a:lnTo>
                        <a:pt x="265" y="20"/>
                      </a:lnTo>
                      <a:lnTo>
                        <a:pt x="274" y="23"/>
                      </a:lnTo>
                      <a:lnTo>
                        <a:pt x="278" y="26"/>
                      </a:lnTo>
                      <a:lnTo>
                        <a:pt x="286" y="32"/>
                      </a:lnTo>
                      <a:lnTo>
                        <a:pt x="290" y="34"/>
                      </a:lnTo>
                      <a:lnTo>
                        <a:pt x="299" y="37"/>
                      </a:lnTo>
                      <a:lnTo>
                        <a:pt x="303" y="43"/>
                      </a:lnTo>
                      <a:lnTo>
                        <a:pt x="307" y="46"/>
                      </a:lnTo>
                      <a:lnTo>
                        <a:pt x="311" y="51"/>
                      </a:lnTo>
                      <a:lnTo>
                        <a:pt x="319" y="57"/>
                      </a:lnTo>
                      <a:lnTo>
                        <a:pt x="324" y="60"/>
                      </a:lnTo>
                      <a:lnTo>
                        <a:pt x="324" y="66"/>
                      </a:lnTo>
                      <a:lnTo>
                        <a:pt x="328" y="71"/>
                      </a:lnTo>
                      <a:lnTo>
                        <a:pt x="332" y="77"/>
                      </a:lnTo>
                      <a:lnTo>
                        <a:pt x="336" y="83"/>
                      </a:lnTo>
                      <a:lnTo>
                        <a:pt x="336" y="88"/>
                      </a:lnTo>
                      <a:lnTo>
                        <a:pt x="340" y="94"/>
                      </a:lnTo>
                      <a:lnTo>
                        <a:pt x="340" y="100"/>
                      </a:lnTo>
                      <a:lnTo>
                        <a:pt x="340" y="105"/>
                      </a:lnTo>
                      <a:lnTo>
                        <a:pt x="344" y="111"/>
                      </a:lnTo>
                      <a:lnTo>
                        <a:pt x="344" y="117"/>
                      </a:lnTo>
                      <a:lnTo>
                        <a:pt x="344" y="122"/>
                      </a:lnTo>
                      <a:lnTo>
                        <a:pt x="340" y="128"/>
                      </a:lnTo>
                      <a:lnTo>
                        <a:pt x="340" y="134"/>
                      </a:lnTo>
                      <a:lnTo>
                        <a:pt x="340" y="139"/>
                      </a:lnTo>
                      <a:lnTo>
                        <a:pt x="336" y="145"/>
                      </a:lnTo>
                      <a:lnTo>
                        <a:pt x="336" y="151"/>
                      </a:lnTo>
                      <a:lnTo>
                        <a:pt x="332" y="156"/>
                      </a:lnTo>
                      <a:lnTo>
                        <a:pt x="328" y="162"/>
                      </a:lnTo>
                      <a:lnTo>
                        <a:pt x="324" y="168"/>
                      </a:lnTo>
                      <a:lnTo>
                        <a:pt x="324" y="173"/>
                      </a:lnTo>
                      <a:lnTo>
                        <a:pt x="319" y="176"/>
                      </a:lnTo>
                      <a:lnTo>
                        <a:pt x="311" y="182"/>
                      </a:lnTo>
                      <a:lnTo>
                        <a:pt x="307" y="187"/>
                      </a:lnTo>
                      <a:lnTo>
                        <a:pt x="303" y="190"/>
                      </a:lnTo>
                      <a:lnTo>
                        <a:pt x="299" y="196"/>
                      </a:lnTo>
                      <a:lnTo>
                        <a:pt x="290" y="199"/>
                      </a:lnTo>
                      <a:lnTo>
                        <a:pt x="286" y="202"/>
                      </a:lnTo>
                      <a:lnTo>
                        <a:pt x="278" y="207"/>
                      </a:lnTo>
                      <a:lnTo>
                        <a:pt x="274" y="210"/>
                      </a:lnTo>
                      <a:lnTo>
                        <a:pt x="265" y="213"/>
                      </a:lnTo>
                      <a:lnTo>
                        <a:pt x="261" y="216"/>
                      </a:lnTo>
                      <a:lnTo>
                        <a:pt x="253" y="219"/>
                      </a:lnTo>
                      <a:lnTo>
                        <a:pt x="245" y="221"/>
                      </a:lnTo>
                      <a:lnTo>
                        <a:pt x="236" y="224"/>
                      </a:lnTo>
                      <a:lnTo>
                        <a:pt x="228" y="227"/>
                      </a:lnTo>
                      <a:lnTo>
                        <a:pt x="220" y="227"/>
                      </a:lnTo>
                      <a:lnTo>
                        <a:pt x="212" y="230"/>
                      </a:lnTo>
                      <a:lnTo>
                        <a:pt x="203" y="230"/>
                      </a:lnTo>
                      <a:lnTo>
                        <a:pt x="195" y="233"/>
                      </a:lnTo>
                      <a:lnTo>
                        <a:pt x="187" y="233"/>
                      </a:lnTo>
                      <a:lnTo>
                        <a:pt x="178" y="233"/>
                      </a:lnTo>
                      <a:lnTo>
                        <a:pt x="170" y="2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 name="Freeform 41">
                  <a:extLst>
                    <a:ext uri="{FF2B5EF4-FFF2-40B4-BE49-F238E27FC236}">
                      <a16:creationId xmlns:a16="http://schemas.microsoft.com/office/drawing/2014/main" id="{3FAEAC8E-EFF7-274C-958F-330A112DACFC}"/>
                    </a:ext>
                  </a:extLst>
                </p:cNvPr>
                <p:cNvSpPr>
                  <a:spLocks/>
                </p:cNvSpPr>
                <p:nvPr/>
              </p:nvSpPr>
              <p:spPr bwMode="auto">
                <a:xfrm>
                  <a:off x="1782" y="2169"/>
                  <a:ext cx="195" cy="133"/>
                </a:xfrm>
                <a:custGeom>
                  <a:avLst/>
                  <a:gdLst>
                    <a:gd name="T0" fmla="*/ 0 w 195"/>
                    <a:gd name="T1" fmla="*/ 8 h 133"/>
                    <a:gd name="T2" fmla="*/ 0 w 195"/>
                    <a:gd name="T3" fmla="*/ 19 h 133"/>
                    <a:gd name="T4" fmla="*/ 4 w 195"/>
                    <a:gd name="T5" fmla="*/ 34 h 133"/>
                    <a:gd name="T6" fmla="*/ 12 w 195"/>
                    <a:gd name="T7" fmla="*/ 45 h 133"/>
                    <a:gd name="T8" fmla="*/ 17 w 195"/>
                    <a:gd name="T9" fmla="*/ 59 h 133"/>
                    <a:gd name="T10" fmla="*/ 29 w 195"/>
                    <a:gd name="T11" fmla="*/ 70 h 133"/>
                    <a:gd name="T12" fmla="*/ 37 w 195"/>
                    <a:gd name="T13" fmla="*/ 79 h 133"/>
                    <a:gd name="T14" fmla="*/ 50 w 195"/>
                    <a:gd name="T15" fmla="*/ 90 h 133"/>
                    <a:gd name="T16" fmla="*/ 62 w 195"/>
                    <a:gd name="T17" fmla="*/ 99 h 133"/>
                    <a:gd name="T18" fmla="*/ 79 w 195"/>
                    <a:gd name="T19" fmla="*/ 107 h 133"/>
                    <a:gd name="T20" fmla="*/ 95 w 195"/>
                    <a:gd name="T21" fmla="*/ 116 h 133"/>
                    <a:gd name="T22" fmla="*/ 112 w 195"/>
                    <a:gd name="T23" fmla="*/ 121 h 133"/>
                    <a:gd name="T24" fmla="*/ 129 w 195"/>
                    <a:gd name="T25" fmla="*/ 124 h 133"/>
                    <a:gd name="T26" fmla="*/ 145 w 195"/>
                    <a:gd name="T27" fmla="*/ 130 h 133"/>
                    <a:gd name="T28" fmla="*/ 166 w 195"/>
                    <a:gd name="T29" fmla="*/ 133 h 133"/>
                    <a:gd name="T30" fmla="*/ 187 w 195"/>
                    <a:gd name="T31" fmla="*/ 133 h 133"/>
                    <a:gd name="T32" fmla="*/ 195 w 195"/>
                    <a:gd name="T33" fmla="*/ 99 h 133"/>
                    <a:gd name="T34" fmla="*/ 183 w 195"/>
                    <a:gd name="T35" fmla="*/ 99 h 133"/>
                    <a:gd name="T36" fmla="*/ 166 w 195"/>
                    <a:gd name="T37" fmla="*/ 96 h 133"/>
                    <a:gd name="T38" fmla="*/ 154 w 195"/>
                    <a:gd name="T39" fmla="*/ 93 h 133"/>
                    <a:gd name="T40" fmla="*/ 141 w 195"/>
                    <a:gd name="T41" fmla="*/ 90 h 133"/>
                    <a:gd name="T42" fmla="*/ 124 w 195"/>
                    <a:gd name="T43" fmla="*/ 87 h 133"/>
                    <a:gd name="T44" fmla="*/ 116 w 195"/>
                    <a:gd name="T45" fmla="*/ 82 h 133"/>
                    <a:gd name="T46" fmla="*/ 104 w 195"/>
                    <a:gd name="T47" fmla="*/ 76 h 133"/>
                    <a:gd name="T48" fmla="*/ 91 w 195"/>
                    <a:gd name="T49" fmla="*/ 70 h 133"/>
                    <a:gd name="T50" fmla="*/ 83 w 195"/>
                    <a:gd name="T51" fmla="*/ 62 h 133"/>
                    <a:gd name="T52" fmla="*/ 75 w 195"/>
                    <a:gd name="T53" fmla="*/ 56 h 133"/>
                    <a:gd name="T54" fmla="*/ 66 w 195"/>
                    <a:gd name="T55" fmla="*/ 48 h 133"/>
                    <a:gd name="T56" fmla="*/ 62 w 195"/>
                    <a:gd name="T57" fmla="*/ 39 h 133"/>
                    <a:gd name="T58" fmla="*/ 58 w 195"/>
                    <a:gd name="T59" fmla="*/ 28 h 133"/>
                    <a:gd name="T60" fmla="*/ 54 w 195"/>
                    <a:gd name="T61" fmla="*/ 19 h 133"/>
                    <a:gd name="T62" fmla="*/ 50 w 195"/>
                    <a:gd name="T63" fmla="*/ 11 h 133"/>
                    <a:gd name="T64" fmla="*/ 50 w 195"/>
                    <a:gd name="T65" fmla="*/ 0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 h="133">
                      <a:moveTo>
                        <a:pt x="0" y="0"/>
                      </a:moveTo>
                      <a:lnTo>
                        <a:pt x="0" y="8"/>
                      </a:lnTo>
                      <a:lnTo>
                        <a:pt x="0" y="14"/>
                      </a:lnTo>
                      <a:lnTo>
                        <a:pt x="0" y="19"/>
                      </a:lnTo>
                      <a:lnTo>
                        <a:pt x="4" y="28"/>
                      </a:lnTo>
                      <a:lnTo>
                        <a:pt x="4" y="34"/>
                      </a:lnTo>
                      <a:lnTo>
                        <a:pt x="8" y="39"/>
                      </a:lnTo>
                      <a:lnTo>
                        <a:pt x="12" y="45"/>
                      </a:lnTo>
                      <a:lnTo>
                        <a:pt x="12" y="53"/>
                      </a:lnTo>
                      <a:lnTo>
                        <a:pt x="17" y="59"/>
                      </a:lnTo>
                      <a:lnTo>
                        <a:pt x="21" y="65"/>
                      </a:lnTo>
                      <a:lnTo>
                        <a:pt x="29" y="70"/>
                      </a:lnTo>
                      <a:lnTo>
                        <a:pt x="33" y="76"/>
                      </a:lnTo>
                      <a:lnTo>
                        <a:pt x="37" y="79"/>
                      </a:lnTo>
                      <a:lnTo>
                        <a:pt x="46" y="85"/>
                      </a:lnTo>
                      <a:lnTo>
                        <a:pt x="50" y="90"/>
                      </a:lnTo>
                      <a:lnTo>
                        <a:pt x="58" y="96"/>
                      </a:lnTo>
                      <a:lnTo>
                        <a:pt x="62" y="99"/>
                      </a:lnTo>
                      <a:lnTo>
                        <a:pt x="71" y="104"/>
                      </a:lnTo>
                      <a:lnTo>
                        <a:pt x="79" y="107"/>
                      </a:lnTo>
                      <a:lnTo>
                        <a:pt x="87" y="110"/>
                      </a:lnTo>
                      <a:lnTo>
                        <a:pt x="95" y="116"/>
                      </a:lnTo>
                      <a:lnTo>
                        <a:pt x="104" y="119"/>
                      </a:lnTo>
                      <a:lnTo>
                        <a:pt x="112" y="121"/>
                      </a:lnTo>
                      <a:lnTo>
                        <a:pt x="120" y="124"/>
                      </a:lnTo>
                      <a:lnTo>
                        <a:pt x="129" y="124"/>
                      </a:lnTo>
                      <a:lnTo>
                        <a:pt x="137" y="127"/>
                      </a:lnTo>
                      <a:lnTo>
                        <a:pt x="145" y="130"/>
                      </a:lnTo>
                      <a:lnTo>
                        <a:pt x="158" y="130"/>
                      </a:lnTo>
                      <a:lnTo>
                        <a:pt x="166" y="133"/>
                      </a:lnTo>
                      <a:lnTo>
                        <a:pt x="174" y="133"/>
                      </a:lnTo>
                      <a:lnTo>
                        <a:pt x="187" y="133"/>
                      </a:lnTo>
                      <a:lnTo>
                        <a:pt x="195" y="133"/>
                      </a:lnTo>
                      <a:lnTo>
                        <a:pt x="195" y="99"/>
                      </a:lnTo>
                      <a:lnTo>
                        <a:pt x="187" y="99"/>
                      </a:lnTo>
                      <a:lnTo>
                        <a:pt x="183" y="99"/>
                      </a:lnTo>
                      <a:lnTo>
                        <a:pt x="174" y="96"/>
                      </a:lnTo>
                      <a:lnTo>
                        <a:pt x="166" y="96"/>
                      </a:lnTo>
                      <a:lnTo>
                        <a:pt x="158" y="96"/>
                      </a:lnTo>
                      <a:lnTo>
                        <a:pt x="154" y="93"/>
                      </a:lnTo>
                      <a:lnTo>
                        <a:pt x="145" y="93"/>
                      </a:lnTo>
                      <a:lnTo>
                        <a:pt x="141" y="90"/>
                      </a:lnTo>
                      <a:lnTo>
                        <a:pt x="133" y="87"/>
                      </a:lnTo>
                      <a:lnTo>
                        <a:pt x="124" y="87"/>
                      </a:lnTo>
                      <a:lnTo>
                        <a:pt x="120" y="85"/>
                      </a:lnTo>
                      <a:lnTo>
                        <a:pt x="116" y="82"/>
                      </a:lnTo>
                      <a:lnTo>
                        <a:pt x="108" y="79"/>
                      </a:lnTo>
                      <a:lnTo>
                        <a:pt x="104" y="76"/>
                      </a:lnTo>
                      <a:lnTo>
                        <a:pt x="100" y="73"/>
                      </a:lnTo>
                      <a:lnTo>
                        <a:pt x="91" y="70"/>
                      </a:lnTo>
                      <a:lnTo>
                        <a:pt x="87" y="65"/>
                      </a:lnTo>
                      <a:lnTo>
                        <a:pt x="83" y="62"/>
                      </a:lnTo>
                      <a:lnTo>
                        <a:pt x="79" y="59"/>
                      </a:lnTo>
                      <a:lnTo>
                        <a:pt x="75" y="56"/>
                      </a:lnTo>
                      <a:lnTo>
                        <a:pt x="71" y="51"/>
                      </a:lnTo>
                      <a:lnTo>
                        <a:pt x="66" y="48"/>
                      </a:lnTo>
                      <a:lnTo>
                        <a:pt x="66" y="42"/>
                      </a:lnTo>
                      <a:lnTo>
                        <a:pt x="62" y="39"/>
                      </a:lnTo>
                      <a:lnTo>
                        <a:pt x="58" y="34"/>
                      </a:lnTo>
                      <a:lnTo>
                        <a:pt x="58" y="28"/>
                      </a:lnTo>
                      <a:lnTo>
                        <a:pt x="54" y="25"/>
                      </a:lnTo>
                      <a:lnTo>
                        <a:pt x="54" y="19"/>
                      </a:lnTo>
                      <a:lnTo>
                        <a:pt x="54" y="14"/>
                      </a:lnTo>
                      <a:lnTo>
                        <a:pt x="50" y="11"/>
                      </a:lnTo>
                      <a:lnTo>
                        <a:pt x="50" y="5"/>
                      </a:lnTo>
                      <a:lnTo>
                        <a:pt x="5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2" name="Freeform 42">
                  <a:extLst>
                    <a:ext uri="{FF2B5EF4-FFF2-40B4-BE49-F238E27FC236}">
                      <a16:creationId xmlns:a16="http://schemas.microsoft.com/office/drawing/2014/main" id="{81A131C5-172A-1749-9CE7-5F5B7F42614F}"/>
                    </a:ext>
                  </a:extLst>
                </p:cNvPr>
                <p:cNvSpPr>
                  <a:spLocks/>
                </p:cNvSpPr>
                <p:nvPr/>
              </p:nvSpPr>
              <p:spPr bwMode="auto">
                <a:xfrm>
                  <a:off x="1782" y="2033"/>
                  <a:ext cx="195" cy="136"/>
                </a:xfrm>
                <a:custGeom>
                  <a:avLst/>
                  <a:gdLst>
                    <a:gd name="T0" fmla="*/ 187 w 195"/>
                    <a:gd name="T1" fmla="*/ 2 h 136"/>
                    <a:gd name="T2" fmla="*/ 166 w 195"/>
                    <a:gd name="T3" fmla="*/ 2 h 136"/>
                    <a:gd name="T4" fmla="*/ 145 w 195"/>
                    <a:gd name="T5" fmla="*/ 5 h 136"/>
                    <a:gd name="T6" fmla="*/ 129 w 195"/>
                    <a:gd name="T7" fmla="*/ 8 h 136"/>
                    <a:gd name="T8" fmla="*/ 112 w 195"/>
                    <a:gd name="T9" fmla="*/ 14 h 136"/>
                    <a:gd name="T10" fmla="*/ 95 w 195"/>
                    <a:gd name="T11" fmla="*/ 19 h 136"/>
                    <a:gd name="T12" fmla="*/ 79 w 195"/>
                    <a:gd name="T13" fmla="*/ 28 h 136"/>
                    <a:gd name="T14" fmla="*/ 62 w 195"/>
                    <a:gd name="T15" fmla="*/ 36 h 136"/>
                    <a:gd name="T16" fmla="*/ 50 w 195"/>
                    <a:gd name="T17" fmla="*/ 45 h 136"/>
                    <a:gd name="T18" fmla="*/ 37 w 195"/>
                    <a:gd name="T19" fmla="*/ 56 h 136"/>
                    <a:gd name="T20" fmla="*/ 29 w 195"/>
                    <a:gd name="T21" fmla="*/ 68 h 136"/>
                    <a:gd name="T22" fmla="*/ 17 w 195"/>
                    <a:gd name="T23" fmla="*/ 79 h 136"/>
                    <a:gd name="T24" fmla="*/ 12 w 195"/>
                    <a:gd name="T25" fmla="*/ 90 h 136"/>
                    <a:gd name="T26" fmla="*/ 4 w 195"/>
                    <a:gd name="T27" fmla="*/ 102 h 136"/>
                    <a:gd name="T28" fmla="*/ 0 w 195"/>
                    <a:gd name="T29" fmla="*/ 116 h 136"/>
                    <a:gd name="T30" fmla="*/ 0 w 195"/>
                    <a:gd name="T31" fmla="*/ 130 h 136"/>
                    <a:gd name="T32" fmla="*/ 50 w 195"/>
                    <a:gd name="T33" fmla="*/ 136 h 136"/>
                    <a:gd name="T34" fmla="*/ 50 w 195"/>
                    <a:gd name="T35" fmla="*/ 127 h 136"/>
                    <a:gd name="T36" fmla="*/ 54 w 195"/>
                    <a:gd name="T37" fmla="*/ 116 h 136"/>
                    <a:gd name="T38" fmla="*/ 58 w 195"/>
                    <a:gd name="T39" fmla="*/ 107 h 136"/>
                    <a:gd name="T40" fmla="*/ 62 w 195"/>
                    <a:gd name="T41" fmla="*/ 99 h 136"/>
                    <a:gd name="T42" fmla="*/ 71 w 195"/>
                    <a:gd name="T43" fmla="*/ 87 h 136"/>
                    <a:gd name="T44" fmla="*/ 75 w 195"/>
                    <a:gd name="T45" fmla="*/ 82 h 136"/>
                    <a:gd name="T46" fmla="*/ 83 w 195"/>
                    <a:gd name="T47" fmla="*/ 73 h 136"/>
                    <a:gd name="T48" fmla="*/ 91 w 195"/>
                    <a:gd name="T49" fmla="*/ 65 h 136"/>
                    <a:gd name="T50" fmla="*/ 104 w 195"/>
                    <a:gd name="T51" fmla="*/ 59 h 136"/>
                    <a:gd name="T52" fmla="*/ 116 w 195"/>
                    <a:gd name="T53" fmla="*/ 53 h 136"/>
                    <a:gd name="T54" fmla="*/ 129 w 195"/>
                    <a:gd name="T55" fmla="*/ 48 h 136"/>
                    <a:gd name="T56" fmla="*/ 141 w 195"/>
                    <a:gd name="T57" fmla="*/ 45 h 136"/>
                    <a:gd name="T58" fmla="*/ 154 w 195"/>
                    <a:gd name="T59" fmla="*/ 42 h 136"/>
                    <a:gd name="T60" fmla="*/ 166 w 195"/>
                    <a:gd name="T61" fmla="*/ 39 h 136"/>
                    <a:gd name="T62" fmla="*/ 183 w 195"/>
                    <a:gd name="T63" fmla="*/ 36 h 136"/>
                    <a:gd name="T64" fmla="*/ 195 w 195"/>
                    <a:gd name="T65" fmla="*/ 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 h="136">
                      <a:moveTo>
                        <a:pt x="195" y="0"/>
                      </a:moveTo>
                      <a:lnTo>
                        <a:pt x="187" y="2"/>
                      </a:lnTo>
                      <a:lnTo>
                        <a:pt x="174" y="2"/>
                      </a:lnTo>
                      <a:lnTo>
                        <a:pt x="166" y="2"/>
                      </a:lnTo>
                      <a:lnTo>
                        <a:pt x="158" y="2"/>
                      </a:lnTo>
                      <a:lnTo>
                        <a:pt x="145" y="5"/>
                      </a:lnTo>
                      <a:lnTo>
                        <a:pt x="137" y="8"/>
                      </a:lnTo>
                      <a:lnTo>
                        <a:pt x="129" y="8"/>
                      </a:lnTo>
                      <a:lnTo>
                        <a:pt x="120" y="11"/>
                      </a:lnTo>
                      <a:lnTo>
                        <a:pt x="112" y="14"/>
                      </a:lnTo>
                      <a:lnTo>
                        <a:pt x="100" y="17"/>
                      </a:lnTo>
                      <a:lnTo>
                        <a:pt x="95" y="19"/>
                      </a:lnTo>
                      <a:lnTo>
                        <a:pt x="87" y="25"/>
                      </a:lnTo>
                      <a:lnTo>
                        <a:pt x="79" y="28"/>
                      </a:lnTo>
                      <a:lnTo>
                        <a:pt x="71" y="31"/>
                      </a:lnTo>
                      <a:lnTo>
                        <a:pt x="62" y="36"/>
                      </a:lnTo>
                      <a:lnTo>
                        <a:pt x="58" y="42"/>
                      </a:lnTo>
                      <a:lnTo>
                        <a:pt x="50" y="45"/>
                      </a:lnTo>
                      <a:lnTo>
                        <a:pt x="46" y="51"/>
                      </a:lnTo>
                      <a:lnTo>
                        <a:pt x="37" y="56"/>
                      </a:lnTo>
                      <a:lnTo>
                        <a:pt x="33" y="62"/>
                      </a:lnTo>
                      <a:lnTo>
                        <a:pt x="29" y="68"/>
                      </a:lnTo>
                      <a:lnTo>
                        <a:pt x="21" y="73"/>
                      </a:lnTo>
                      <a:lnTo>
                        <a:pt x="17" y="79"/>
                      </a:lnTo>
                      <a:lnTo>
                        <a:pt x="12" y="85"/>
                      </a:lnTo>
                      <a:lnTo>
                        <a:pt x="12" y="90"/>
                      </a:lnTo>
                      <a:lnTo>
                        <a:pt x="8" y="96"/>
                      </a:lnTo>
                      <a:lnTo>
                        <a:pt x="4" y="102"/>
                      </a:lnTo>
                      <a:lnTo>
                        <a:pt x="4" y="110"/>
                      </a:lnTo>
                      <a:lnTo>
                        <a:pt x="0" y="116"/>
                      </a:lnTo>
                      <a:lnTo>
                        <a:pt x="0" y="121"/>
                      </a:lnTo>
                      <a:lnTo>
                        <a:pt x="0" y="130"/>
                      </a:lnTo>
                      <a:lnTo>
                        <a:pt x="0" y="136"/>
                      </a:lnTo>
                      <a:lnTo>
                        <a:pt x="50" y="136"/>
                      </a:lnTo>
                      <a:lnTo>
                        <a:pt x="50" y="130"/>
                      </a:lnTo>
                      <a:lnTo>
                        <a:pt x="50" y="127"/>
                      </a:lnTo>
                      <a:lnTo>
                        <a:pt x="54" y="121"/>
                      </a:lnTo>
                      <a:lnTo>
                        <a:pt x="54" y="116"/>
                      </a:lnTo>
                      <a:lnTo>
                        <a:pt x="54" y="110"/>
                      </a:lnTo>
                      <a:lnTo>
                        <a:pt x="58" y="107"/>
                      </a:lnTo>
                      <a:lnTo>
                        <a:pt x="58" y="102"/>
                      </a:lnTo>
                      <a:lnTo>
                        <a:pt x="62" y="99"/>
                      </a:lnTo>
                      <a:lnTo>
                        <a:pt x="66" y="93"/>
                      </a:lnTo>
                      <a:lnTo>
                        <a:pt x="71" y="87"/>
                      </a:lnTo>
                      <a:lnTo>
                        <a:pt x="71" y="85"/>
                      </a:lnTo>
                      <a:lnTo>
                        <a:pt x="75" y="82"/>
                      </a:lnTo>
                      <a:lnTo>
                        <a:pt x="79" y="76"/>
                      </a:lnTo>
                      <a:lnTo>
                        <a:pt x="83" y="73"/>
                      </a:lnTo>
                      <a:lnTo>
                        <a:pt x="87" y="70"/>
                      </a:lnTo>
                      <a:lnTo>
                        <a:pt x="91" y="65"/>
                      </a:lnTo>
                      <a:lnTo>
                        <a:pt x="100" y="62"/>
                      </a:lnTo>
                      <a:lnTo>
                        <a:pt x="104" y="59"/>
                      </a:lnTo>
                      <a:lnTo>
                        <a:pt x="108" y="56"/>
                      </a:lnTo>
                      <a:lnTo>
                        <a:pt x="116" y="53"/>
                      </a:lnTo>
                      <a:lnTo>
                        <a:pt x="120" y="51"/>
                      </a:lnTo>
                      <a:lnTo>
                        <a:pt x="129" y="48"/>
                      </a:lnTo>
                      <a:lnTo>
                        <a:pt x="133" y="48"/>
                      </a:lnTo>
                      <a:lnTo>
                        <a:pt x="141" y="45"/>
                      </a:lnTo>
                      <a:lnTo>
                        <a:pt x="145" y="42"/>
                      </a:lnTo>
                      <a:lnTo>
                        <a:pt x="154" y="42"/>
                      </a:lnTo>
                      <a:lnTo>
                        <a:pt x="158" y="39"/>
                      </a:lnTo>
                      <a:lnTo>
                        <a:pt x="166" y="39"/>
                      </a:lnTo>
                      <a:lnTo>
                        <a:pt x="174" y="36"/>
                      </a:lnTo>
                      <a:lnTo>
                        <a:pt x="183" y="36"/>
                      </a:lnTo>
                      <a:lnTo>
                        <a:pt x="187" y="36"/>
                      </a:lnTo>
                      <a:lnTo>
                        <a:pt x="195" y="36"/>
                      </a:lnTo>
                      <a:lnTo>
                        <a:pt x="1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 name="Freeform 43">
                  <a:extLst>
                    <a:ext uri="{FF2B5EF4-FFF2-40B4-BE49-F238E27FC236}">
                      <a16:creationId xmlns:a16="http://schemas.microsoft.com/office/drawing/2014/main" id="{F0F9F513-C9B6-6646-9165-9807CEA19D73}"/>
                    </a:ext>
                  </a:extLst>
                </p:cNvPr>
                <p:cNvSpPr>
                  <a:spLocks/>
                </p:cNvSpPr>
                <p:nvPr/>
              </p:nvSpPr>
              <p:spPr bwMode="auto">
                <a:xfrm>
                  <a:off x="1977" y="2033"/>
                  <a:ext cx="199" cy="136"/>
                </a:xfrm>
                <a:custGeom>
                  <a:avLst/>
                  <a:gdLst>
                    <a:gd name="T0" fmla="*/ 199 w 199"/>
                    <a:gd name="T1" fmla="*/ 130 h 136"/>
                    <a:gd name="T2" fmla="*/ 195 w 199"/>
                    <a:gd name="T3" fmla="*/ 116 h 136"/>
                    <a:gd name="T4" fmla="*/ 191 w 199"/>
                    <a:gd name="T5" fmla="*/ 102 h 136"/>
                    <a:gd name="T6" fmla="*/ 187 w 199"/>
                    <a:gd name="T7" fmla="*/ 90 h 136"/>
                    <a:gd name="T8" fmla="*/ 179 w 199"/>
                    <a:gd name="T9" fmla="*/ 79 h 136"/>
                    <a:gd name="T10" fmla="*/ 170 w 199"/>
                    <a:gd name="T11" fmla="*/ 65 h 136"/>
                    <a:gd name="T12" fmla="*/ 158 w 199"/>
                    <a:gd name="T13" fmla="*/ 56 h 136"/>
                    <a:gd name="T14" fmla="*/ 145 w 199"/>
                    <a:gd name="T15" fmla="*/ 45 h 136"/>
                    <a:gd name="T16" fmla="*/ 133 w 199"/>
                    <a:gd name="T17" fmla="*/ 36 h 136"/>
                    <a:gd name="T18" fmla="*/ 120 w 199"/>
                    <a:gd name="T19" fmla="*/ 28 h 136"/>
                    <a:gd name="T20" fmla="*/ 104 w 199"/>
                    <a:gd name="T21" fmla="*/ 19 h 136"/>
                    <a:gd name="T22" fmla="*/ 87 w 199"/>
                    <a:gd name="T23" fmla="*/ 14 h 136"/>
                    <a:gd name="T24" fmla="*/ 71 w 199"/>
                    <a:gd name="T25" fmla="*/ 8 h 136"/>
                    <a:gd name="T26" fmla="*/ 50 w 199"/>
                    <a:gd name="T27" fmla="*/ 5 h 136"/>
                    <a:gd name="T28" fmla="*/ 29 w 199"/>
                    <a:gd name="T29" fmla="*/ 2 h 136"/>
                    <a:gd name="T30" fmla="*/ 12 w 199"/>
                    <a:gd name="T31" fmla="*/ 2 h 136"/>
                    <a:gd name="T32" fmla="*/ 0 w 199"/>
                    <a:gd name="T33" fmla="*/ 36 h 136"/>
                    <a:gd name="T34" fmla="*/ 17 w 199"/>
                    <a:gd name="T35" fmla="*/ 36 h 136"/>
                    <a:gd name="T36" fmla="*/ 29 w 199"/>
                    <a:gd name="T37" fmla="*/ 39 h 136"/>
                    <a:gd name="T38" fmla="*/ 46 w 199"/>
                    <a:gd name="T39" fmla="*/ 42 h 136"/>
                    <a:gd name="T40" fmla="*/ 58 w 199"/>
                    <a:gd name="T41" fmla="*/ 45 h 136"/>
                    <a:gd name="T42" fmla="*/ 71 w 199"/>
                    <a:gd name="T43" fmla="*/ 48 h 136"/>
                    <a:gd name="T44" fmla="*/ 83 w 199"/>
                    <a:gd name="T45" fmla="*/ 53 h 136"/>
                    <a:gd name="T46" fmla="*/ 91 w 199"/>
                    <a:gd name="T47" fmla="*/ 59 h 136"/>
                    <a:gd name="T48" fmla="*/ 104 w 199"/>
                    <a:gd name="T49" fmla="*/ 65 h 136"/>
                    <a:gd name="T50" fmla="*/ 112 w 199"/>
                    <a:gd name="T51" fmla="*/ 73 h 136"/>
                    <a:gd name="T52" fmla="*/ 120 w 199"/>
                    <a:gd name="T53" fmla="*/ 82 h 136"/>
                    <a:gd name="T54" fmla="*/ 129 w 199"/>
                    <a:gd name="T55" fmla="*/ 90 h 136"/>
                    <a:gd name="T56" fmla="*/ 137 w 199"/>
                    <a:gd name="T57" fmla="*/ 99 h 136"/>
                    <a:gd name="T58" fmla="*/ 141 w 199"/>
                    <a:gd name="T59" fmla="*/ 107 h 136"/>
                    <a:gd name="T60" fmla="*/ 145 w 199"/>
                    <a:gd name="T61" fmla="*/ 116 h 136"/>
                    <a:gd name="T62" fmla="*/ 145 w 199"/>
                    <a:gd name="T63" fmla="*/ 127 h 136"/>
                    <a:gd name="T64" fmla="*/ 145 w 199"/>
                    <a:gd name="T65" fmla="*/ 136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6">
                      <a:moveTo>
                        <a:pt x="199" y="136"/>
                      </a:moveTo>
                      <a:lnTo>
                        <a:pt x="199" y="130"/>
                      </a:lnTo>
                      <a:lnTo>
                        <a:pt x="199" y="121"/>
                      </a:lnTo>
                      <a:lnTo>
                        <a:pt x="195" y="116"/>
                      </a:lnTo>
                      <a:lnTo>
                        <a:pt x="195" y="110"/>
                      </a:lnTo>
                      <a:lnTo>
                        <a:pt x="191" y="102"/>
                      </a:lnTo>
                      <a:lnTo>
                        <a:pt x="191" y="96"/>
                      </a:lnTo>
                      <a:lnTo>
                        <a:pt x="187" y="90"/>
                      </a:lnTo>
                      <a:lnTo>
                        <a:pt x="183" y="85"/>
                      </a:lnTo>
                      <a:lnTo>
                        <a:pt x="179" y="79"/>
                      </a:lnTo>
                      <a:lnTo>
                        <a:pt x="174" y="70"/>
                      </a:lnTo>
                      <a:lnTo>
                        <a:pt x="170" y="65"/>
                      </a:lnTo>
                      <a:lnTo>
                        <a:pt x="166" y="62"/>
                      </a:lnTo>
                      <a:lnTo>
                        <a:pt x="158" y="56"/>
                      </a:lnTo>
                      <a:lnTo>
                        <a:pt x="154" y="51"/>
                      </a:lnTo>
                      <a:lnTo>
                        <a:pt x="145" y="45"/>
                      </a:lnTo>
                      <a:lnTo>
                        <a:pt x="141" y="39"/>
                      </a:lnTo>
                      <a:lnTo>
                        <a:pt x="133" y="36"/>
                      </a:lnTo>
                      <a:lnTo>
                        <a:pt x="125" y="31"/>
                      </a:lnTo>
                      <a:lnTo>
                        <a:pt x="120" y="28"/>
                      </a:lnTo>
                      <a:lnTo>
                        <a:pt x="112" y="25"/>
                      </a:lnTo>
                      <a:lnTo>
                        <a:pt x="104" y="19"/>
                      </a:lnTo>
                      <a:lnTo>
                        <a:pt x="95" y="17"/>
                      </a:lnTo>
                      <a:lnTo>
                        <a:pt x="87" y="14"/>
                      </a:lnTo>
                      <a:lnTo>
                        <a:pt x="79" y="11"/>
                      </a:lnTo>
                      <a:lnTo>
                        <a:pt x="71" y="8"/>
                      </a:lnTo>
                      <a:lnTo>
                        <a:pt x="58" y="8"/>
                      </a:lnTo>
                      <a:lnTo>
                        <a:pt x="50" y="5"/>
                      </a:lnTo>
                      <a:lnTo>
                        <a:pt x="42" y="2"/>
                      </a:lnTo>
                      <a:lnTo>
                        <a:pt x="29" y="2"/>
                      </a:lnTo>
                      <a:lnTo>
                        <a:pt x="21" y="2"/>
                      </a:lnTo>
                      <a:lnTo>
                        <a:pt x="12" y="2"/>
                      </a:lnTo>
                      <a:lnTo>
                        <a:pt x="0" y="0"/>
                      </a:lnTo>
                      <a:lnTo>
                        <a:pt x="0" y="36"/>
                      </a:lnTo>
                      <a:lnTo>
                        <a:pt x="8" y="36"/>
                      </a:lnTo>
                      <a:lnTo>
                        <a:pt x="17" y="36"/>
                      </a:lnTo>
                      <a:lnTo>
                        <a:pt x="25" y="36"/>
                      </a:lnTo>
                      <a:lnTo>
                        <a:pt x="29" y="39"/>
                      </a:lnTo>
                      <a:lnTo>
                        <a:pt x="37" y="39"/>
                      </a:lnTo>
                      <a:lnTo>
                        <a:pt x="46" y="42"/>
                      </a:lnTo>
                      <a:lnTo>
                        <a:pt x="50" y="42"/>
                      </a:lnTo>
                      <a:lnTo>
                        <a:pt x="58" y="45"/>
                      </a:lnTo>
                      <a:lnTo>
                        <a:pt x="62" y="48"/>
                      </a:lnTo>
                      <a:lnTo>
                        <a:pt x="71" y="48"/>
                      </a:lnTo>
                      <a:lnTo>
                        <a:pt x="75" y="51"/>
                      </a:lnTo>
                      <a:lnTo>
                        <a:pt x="83" y="53"/>
                      </a:lnTo>
                      <a:lnTo>
                        <a:pt x="87" y="56"/>
                      </a:lnTo>
                      <a:lnTo>
                        <a:pt x="91" y="59"/>
                      </a:lnTo>
                      <a:lnTo>
                        <a:pt x="100" y="62"/>
                      </a:lnTo>
                      <a:lnTo>
                        <a:pt x="104" y="65"/>
                      </a:lnTo>
                      <a:lnTo>
                        <a:pt x="108" y="70"/>
                      </a:lnTo>
                      <a:lnTo>
                        <a:pt x="112" y="73"/>
                      </a:lnTo>
                      <a:lnTo>
                        <a:pt x="116" y="76"/>
                      </a:lnTo>
                      <a:lnTo>
                        <a:pt x="120" y="82"/>
                      </a:lnTo>
                      <a:lnTo>
                        <a:pt x="125" y="85"/>
                      </a:lnTo>
                      <a:lnTo>
                        <a:pt x="129" y="90"/>
                      </a:lnTo>
                      <a:lnTo>
                        <a:pt x="133" y="93"/>
                      </a:lnTo>
                      <a:lnTo>
                        <a:pt x="137" y="99"/>
                      </a:lnTo>
                      <a:lnTo>
                        <a:pt x="137" y="102"/>
                      </a:lnTo>
                      <a:lnTo>
                        <a:pt x="141" y="107"/>
                      </a:lnTo>
                      <a:lnTo>
                        <a:pt x="141" y="110"/>
                      </a:lnTo>
                      <a:lnTo>
                        <a:pt x="145" y="116"/>
                      </a:lnTo>
                      <a:lnTo>
                        <a:pt x="145" y="121"/>
                      </a:lnTo>
                      <a:lnTo>
                        <a:pt x="145" y="127"/>
                      </a:lnTo>
                      <a:lnTo>
                        <a:pt x="145" y="130"/>
                      </a:lnTo>
                      <a:lnTo>
                        <a:pt x="145" y="136"/>
                      </a:lnTo>
                      <a:lnTo>
                        <a:pt x="199" y="1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4" name="Freeform 44">
                  <a:extLst>
                    <a:ext uri="{FF2B5EF4-FFF2-40B4-BE49-F238E27FC236}">
                      <a16:creationId xmlns:a16="http://schemas.microsoft.com/office/drawing/2014/main" id="{F58B5F0A-2BD1-8949-87F4-A63B5CD44430}"/>
                    </a:ext>
                  </a:extLst>
                </p:cNvPr>
                <p:cNvSpPr>
                  <a:spLocks/>
                </p:cNvSpPr>
                <p:nvPr/>
              </p:nvSpPr>
              <p:spPr bwMode="auto">
                <a:xfrm>
                  <a:off x="1977" y="2169"/>
                  <a:ext cx="199" cy="133"/>
                </a:xfrm>
                <a:custGeom>
                  <a:avLst/>
                  <a:gdLst>
                    <a:gd name="T0" fmla="*/ 12 w 199"/>
                    <a:gd name="T1" fmla="*/ 133 h 133"/>
                    <a:gd name="T2" fmla="*/ 29 w 199"/>
                    <a:gd name="T3" fmla="*/ 133 h 133"/>
                    <a:gd name="T4" fmla="*/ 50 w 199"/>
                    <a:gd name="T5" fmla="*/ 130 h 133"/>
                    <a:gd name="T6" fmla="*/ 71 w 199"/>
                    <a:gd name="T7" fmla="*/ 124 h 133"/>
                    <a:gd name="T8" fmla="*/ 87 w 199"/>
                    <a:gd name="T9" fmla="*/ 121 h 133"/>
                    <a:gd name="T10" fmla="*/ 104 w 199"/>
                    <a:gd name="T11" fmla="*/ 116 h 133"/>
                    <a:gd name="T12" fmla="*/ 120 w 199"/>
                    <a:gd name="T13" fmla="*/ 107 h 133"/>
                    <a:gd name="T14" fmla="*/ 133 w 199"/>
                    <a:gd name="T15" fmla="*/ 99 h 133"/>
                    <a:gd name="T16" fmla="*/ 145 w 199"/>
                    <a:gd name="T17" fmla="*/ 90 h 133"/>
                    <a:gd name="T18" fmla="*/ 158 w 199"/>
                    <a:gd name="T19" fmla="*/ 79 h 133"/>
                    <a:gd name="T20" fmla="*/ 170 w 199"/>
                    <a:gd name="T21" fmla="*/ 70 h 133"/>
                    <a:gd name="T22" fmla="*/ 179 w 199"/>
                    <a:gd name="T23" fmla="*/ 59 h 133"/>
                    <a:gd name="T24" fmla="*/ 187 w 199"/>
                    <a:gd name="T25" fmla="*/ 45 h 133"/>
                    <a:gd name="T26" fmla="*/ 191 w 199"/>
                    <a:gd name="T27" fmla="*/ 34 h 133"/>
                    <a:gd name="T28" fmla="*/ 195 w 199"/>
                    <a:gd name="T29" fmla="*/ 19 h 133"/>
                    <a:gd name="T30" fmla="*/ 199 w 199"/>
                    <a:gd name="T31" fmla="*/ 8 h 133"/>
                    <a:gd name="T32" fmla="*/ 145 w 199"/>
                    <a:gd name="T33" fmla="*/ 0 h 133"/>
                    <a:gd name="T34" fmla="*/ 145 w 199"/>
                    <a:gd name="T35" fmla="*/ 11 h 133"/>
                    <a:gd name="T36" fmla="*/ 145 w 199"/>
                    <a:gd name="T37" fmla="*/ 19 h 133"/>
                    <a:gd name="T38" fmla="*/ 141 w 199"/>
                    <a:gd name="T39" fmla="*/ 28 h 133"/>
                    <a:gd name="T40" fmla="*/ 137 w 199"/>
                    <a:gd name="T41" fmla="*/ 39 h 133"/>
                    <a:gd name="T42" fmla="*/ 129 w 199"/>
                    <a:gd name="T43" fmla="*/ 48 h 133"/>
                    <a:gd name="T44" fmla="*/ 120 w 199"/>
                    <a:gd name="T45" fmla="*/ 53 h 133"/>
                    <a:gd name="T46" fmla="*/ 112 w 199"/>
                    <a:gd name="T47" fmla="*/ 62 h 133"/>
                    <a:gd name="T48" fmla="*/ 104 w 199"/>
                    <a:gd name="T49" fmla="*/ 70 h 133"/>
                    <a:gd name="T50" fmla="*/ 95 w 199"/>
                    <a:gd name="T51" fmla="*/ 76 h 133"/>
                    <a:gd name="T52" fmla="*/ 83 w 199"/>
                    <a:gd name="T53" fmla="*/ 82 h 133"/>
                    <a:gd name="T54" fmla="*/ 71 w 199"/>
                    <a:gd name="T55" fmla="*/ 87 h 133"/>
                    <a:gd name="T56" fmla="*/ 58 w 199"/>
                    <a:gd name="T57" fmla="*/ 90 h 133"/>
                    <a:gd name="T58" fmla="*/ 46 w 199"/>
                    <a:gd name="T59" fmla="*/ 93 h 133"/>
                    <a:gd name="T60" fmla="*/ 29 w 199"/>
                    <a:gd name="T61" fmla="*/ 96 h 133"/>
                    <a:gd name="T62" fmla="*/ 17 w 199"/>
                    <a:gd name="T63" fmla="*/ 99 h 133"/>
                    <a:gd name="T64" fmla="*/ 0 w 199"/>
                    <a:gd name="T65" fmla="*/ 99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9" h="133">
                      <a:moveTo>
                        <a:pt x="0" y="133"/>
                      </a:moveTo>
                      <a:lnTo>
                        <a:pt x="12" y="133"/>
                      </a:lnTo>
                      <a:lnTo>
                        <a:pt x="21" y="133"/>
                      </a:lnTo>
                      <a:lnTo>
                        <a:pt x="29" y="133"/>
                      </a:lnTo>
                      <a:lnTo>
                        <a:pt x="42" y="130"/>
                      </a:lnTo>
                      <a:lnTo>
                        <a:pt x="50" y="130"/>
                      </a:lnTo>
                      <a:lnTo>
                        <a:pt x="58" y="127"/>
                      </a:lnTo>
                      <a:lnTo>
                        <a:pt x="71" y="124"/>
                      </a:lnTo>
                      <a:lnTo>
                        <a:pt x="79" y="124"/>
                      </a:lnTo>
                      <a:lnTo>
                        <a:pt x="87" y="121"/>
                      </a:lnTo>
                      <a:lnTo>
                        <a:pt x="95" y="119"/>
                      </a:lnTo>
                      <a:lnTo>
                        <a:pt x="104" y="116"/>
                      </a:lnTo>
                      <a:lnTo>
                        <a:pt x="112" y="110"/>
                      </a:lnTo>
                      <a:lnTo>
                        <a:pt x="120" y="107"/>
                      </a:lnTo>
                      <a:lnTo>
                        <a:pt x="125" y="104"/>
                      </a:lnTo>
                      <a:lnTo>
                        <a:pt x="133" y="99"/>
                      </a:lnTo>
                      <a:lnTo>
                        <a:pt x="141" y="96"/>
                      </a:lnTo>
                      <a:lnTo>
                        <a:pt x="145" y="90"/>
                      </a:lnTo>
                      <a:lnTo>
                        <a:pt x="154" y="85"/>
                      </a:lnTo>
                      <a:lnTo>
                        <a:pt x="158" y="79"/>
                      </a:lnTo>
                      <a:lnTo>
                        <a:pt x="166" y="76"/>
                      </a:lnTo>
                      <a:lnTo>
                        <a:pt x="170" y="70"/>
                      </a:lnTo>
                      <a:lnTo>
                        <a:pt x="174" y="65"/>
                      </a:lnTo>
                      <a:lnTo>
                        <a:pt x="179" y="59"/>
                      </a:lnTo>
                      <a:lnTo>
                        <a:pt x="183" y="53"/>
                      </a:lnTo>
                      <a:lnTo>
                        <a:pt x="187" y="45"/>
                      </a:lnTo>
                      <a:lnTo>
                        <a:pt x="191" y="39"/>
                      </a:lnTo>
                      <a:lnTo>
                        <a:pt x="191" y="34"/>
                      </a:lnTo>
                      <a:lnTo>
                        <a:pt x="195" y="28"/>
                      </a:lnTo>
                      <a:lnTo>
                        <a:pt x="195" y="19"/>
                      </a:lnTo>
                      <a:lnTo>
                        <a:pt x="199" y="14"/>
                      </a:lnTo>
                      <a:lnTo>
                        <a:pt x="199" y="8"/>
                      </a:lnTo>
                      <a:lnTo>
                        <a:pt x="199" y="0"/>
                      </a:lnTo>
                      <a:lnTo>
                        <a:pt x="145" y="0"/>
                      </a:lnTo>
                      <a:lnTo>
                        <a:pt x="145" y="5"/>
                      </a:lnTo>
                      <a:lnTo>
                        <a:pt x="145" y="11"/>
                      </a:lnTo>
                      <a:lnTo>
                        <a:pt x="145" y="14"/>
                      </a:lnTo>
                      <a:lnTo>
                        <a:pt x="145" y="19"/>
                      </a:lnTo>
                      <a:lnTo>
                        <a:pt x="141" y="25"/>
                      </a:lnTo>
                      <a:lnTo>
                        <a:pt x="141" y="28"/>
                      </a:lnTo>
                      <a:lnTo>
                        <a:pt x="137" y="34"/>
                      </a:lnTo>
                      <a:lnTo>
                        <a:pt x="137" y="39"/>
                      </a:lnTo>
                      <a:lnTo>
                        <a:pt x="133" y="42"/>
                      </a:lnTo>
                      <a:lnTo>
                        <a:pt x="129" y="48"/>
                      </a:lnTo>
                      <a:lnTo>
                        <a:pt x="125" y="51"/>
                      </a:lnTo>
                      <a:lnTo>
                        <a:pt x="120" y="53"/>
                      </a:lnTo>
                      <a:lnTo>
                        <a:pt x="116" y="59"/>
                      </a:lnTo>
                      <a:lnTo>
                        <a:pt x="112" y="62"/>
                      </a:lnTo>
                      <a:lnTo>
                        <a:pt x="108" y="65"/>
                      </a:lnTo>
                      <a:lnTo>
                        <a:pt x="104" y="70"/>
                      </a:lnTo>
                      <a:lnTo>
                        <a:pt x="100" y="73"/>
                      </a:lnTo>
                      <a:lnTo>
                        <a:pt x="95" y="76"/>
                      </a:lnTo>
                      <a:lnTo>
                        <a:pt x="87" y="79"/>
                      </a:lnTo>
                      <a:lnTo>
                        <a:pt x="83" y="82"/>
                      </a:lnTo>
                      <a:lnTo>
                        <a:pt x="75" y="85"/>
                      </a:lnTo>
                      <a:lnTo>
                        <a:pt x="71" y="87"/>
                      </a:lnTo>
                      <a:lnTo>
                        <a:pt x="62" y="87"/>
                      </a:lnTo>
                      <a:lnTo>
                        <a:pt x="58" y="90"/>
                      </a:lnTo>
                      <a:lnTo>
                        <a:pt x="50" y="93"/>
                      </a:lnTo>
                      <a:lnTo>
                        <a:pt x="46" y="93"/>
                      </a:lnTo>
                      <a:lnTo>
                        <a:pt x="37" y="96"/>
                      </a:lnTo>
                      <a:lnTo>
                        <a:pt x="29" y="96"/>
                      </a:lnTo>
                      <a:lnTo>
                        <a:pt x="25" y="96"/>
                      </a:lnTo>
                      <a:lnTo>
                        <a:pt x="17" y="99"/>
                      </a:lnTo>
                      <a:lnTo>
                        <a:pt x="8" y="99"/>
                      </a:lnTo>
                      <a:lnTo>
                        <a:pt x="0" y="99"/>
                      </a:lnTo>
                      <a:lnTo>
                        <a:pt x="0"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 name="Oval 45">
                  <a:extLst>
                    <a:ext uri="{FF2B5EF4-FFF2-40B4-BE49-F238E27FC236}">
                      <a16:creationId xmlns:a16="http://schemas.microsoft.com/office/drawing/2014/main" id="{52DF882F-1706-B34B-95AD-5D5EEB7735C9}"/>
                    </a:ext>
                  </a:extLst>
                </p:cNvPr>
                <p:cNvSpPr>
                  <a:spLocks noChangeArrowheads="1"/>
                </p:cNvSpPr>
                <p:nvPr/>
              </p:nvSpPr>
              <p:spPr bwMode="auto">
                <a:xfrm>
                  <a:off x="1968" y="2160"/>
                  <a:ext cx="48" cy="48"/>
                </a:xfrm>
                <a:prstGeom prst="ellipse">
                  <a:avLst/>
                </a:prstGeom>
                <a:solidFill>
                  <a:schemeClr val="bg2"/>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sp>
              <p:nvSpPr>
                <p:cNvPr id="166" name="Oval 46">
                  <a:extLst>
                    <a:ext uri="{FF2B5EF4-FFF2-40B4-BE49-F238E27FC236}">
                      <a16:creationId xmlns:a16="http://schemas.microsoft.com/office/drawing/2014/main" id="{251052D8-4362-7943-A231-21B023CBAE2D}"/>
                    </a:ext>
                  </a:extLst>
                </p:cNvPr>
                <p:cNvSpPr>
                  <a:spLocks noChangeArrowheads="1"/>
                </p:cNvSpPr>
                <p:nvPr/>
              </p:nvSpPr>
              <p:spPr bwMode="auto">
                <a:xfrm>
                  <a:off x="1296" y="2160"/>
                  <a:ext cx="48" cy="48"/>
                </a:xfrm>
                <a:prstGeom prst="ellipse">
                  <a:avLst/>
                </a:prstGeom>
                <a:solidFill>
                  <a:schemeClr val="bg2"/>
                </a:soli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grpSp>
          <p:grpSp>
            <p:nvGrpSpPr>
              <p:cNvPr id="109" name="Group 47">
                <a:extLst>
                  <a:ext uri="{FF2B5EF4-FFF2-40B4-BE49-F238E27FC236}">
                    <a16:creationId xmlns:a16="http://schemas.microsoft.com/office/drawing/2014/main" id="{04BE2CF9-4B71-6D47-B48B-8112DB3DF8AC}"/>
                  </a:ext>
                </a:extLst>
              </p:cNvPr>
              <p:cNvGrpSpPr>
                <a:grpSpLocks/>
              </p:cNvGrpSpPr>
              <p:nvPr/>
            </p:nvGrpSpPr>
            <p:grpSpPr bwMode="auto">
              <a:xfrm>
                <a:off x="2072" y="2497"/>
                <a:ext cx="384" cy="287"/>
                <a:chOff x="1056" y="576"/>
                <a:chExt cx="3312" cy="2477"/>
              </a:xfrm>
            </p:grpSpPr>
            <p:sp>
              <p:nvSpPr>
                <p:cNvPr id="125" name="Freeform 48">
                  <a:extLst>
                    <a:ext uri="{FF2B5EF4-FFF2-40B4-BE49-F238E27FC236}">
                      <a16:creationId xmlns:a16="http://schemas.microsoft.com/office/drawing/2014/main" id="{BF65609D-A2B7-E644-9C56-1C40707B4953}"/>
                    </a:ext>
                  </a:extLst>
                </p:cNvPr>
                <p:cNvSpPr>
                  <a:spLocks/>
                </p:cNvSpPr>
                <p:nvPr/>
              </p:nvSpPr>
              <p:spPr bwMode="auto">
                <a:xfrm>
                  <a:off x="1056" y="576"/>
                  <a:ext cx="3312" cy="2477"/>
                </a:xfrm>
                <a:custGeom>
                  <a:avLst/>
                  <a:gdLst>
                    <a:gd name="T0" fmla="*/ 5520 w 1905"/>
                    <a:gd name="T1" fmla="*/ 3809 h 1995"/>
                    <a:gd name="T2" fmla="*/ 6254 w 1905"/>
                    <a:gd name="T3" fmla="*/ 3757 h 1995"/>
                    <a:gd name="T4" fmla="*/ 6953 w 1905"/>
                    <a:gd name="T5" fmla="*/ 3669 h 1995"/>
                    <a:gd name="T6" fmla="*/ 7599 w 1905"/>
                    <a:gd name="T7" fmla="*/ 3542 h 1995"/>
                    <a:gd name="T8" fmla="*/ 8192 w 1905"/>
                    <a:gd name="T9" fmla="*/ 3383 h 1995"/>
                    <a:gd name="T10" fmla="*/ 8709 w 1905"/>
                    <a:gd name="T11" fmla="*/ 3195 h 1995"/>
                    <a:gd name="T12" fmla="*/ 9155 w 1905"/>
                    <a:gd name="T13" fmla="*/ 2979 h 1995"/>
                    <a:gd name="T14" fmla="*/ 9519 w 1905"/>
                    <a:gd name="T15" fmla="*/ 2739 h 1995"/>
                    <a:gd name="T16" fmla="*/ 9785 w 1905"/>
                    <a:gd name="T17" fmla="*/ 2478 h 1995"/>
                    <a:gd name="T18" fmla="*/ 9953 w 1905"/>
                    <a:gd name="T19" fmla="*/ 2201 h 1995"/>
                    <a:gd name="T20" fmla="*/ 10011 w 1905"/>
                    <a:gd name="T21" fmla="*/ 1912 h 1995"/>
                    <a:gd name="T22" fmla="*/ 9953 w 1905"/>
                    <a:gd name="T23" fmla="*/ 1619 h 1995"/>
                    <a:gd name="T24" fmla="*/ 9785 w 1905"/>
                    <a:gd name="T25" fmla="*/ 1341 h 1995"/>
                    <a:gd name="T26" fmla="*/ 9519 w 1905"/>
                    <a:gd name="T27" fmla="*/ 1083 h 1995"/>
                    <a:gd name="T28" fmla="*/ 9155 w 1905"/>
                    <a:gd name="T29" fmla="*/ 842 h 1995"/>
                    <a:gd name="T30" fmla="*/ 8709 w 1905"/>
                    <a:gd name="T31" fmla="*/ 626 h 1995"/>
                    <a:gd name="T32" fmla="*/ 8192 w 1905"/>
                    <a:gd name="T33" fmla="*/ 436 h 1995"/>
                    <a:gd name="T34" fmla="*/ 7599 w 1905"/>
                    <a:gd name="T35" fmla="*/ 276 h 1995"/>
                    <a:gd name="T36" fmla="*/ 6953 w 1905"/>
                    <a:gd name="T37" fmla="*/ 151 h 1995"/>
                    <a:gd name="T38" fmla="*/ 6254 w 1905"/>
                    <a:gd name="T39" fmla="*/ 62 h 1995"/>
                    <a:gd name="T40" fmla="*/ 5520 w 1905"/>
                    <a:gd name="T41" fmla="*/ 9 h 1995"/>
                    <a:gd name="T42" fmla="*/ 4746 w 1905"/>
                    <a:gd name="T43" fmla="*/ 1 h 1995"/>
                    <a:gd name="T44" fmla="*/ 3999 w 1905"/>
                    <a:gd name="T45" fmla="*/ 38 h 1995"/>
                    <a:gd name="T46" fmla="*/ 3286 w 1905"/>
                    <a:gd name="T47" fmla="*/ 117 h 1995"/>
                    <a:gd name="T48" fmla="*/ 2624 w 1905"/>
                    <a:gd name="T49" fmla="*/ 231 h 1995"/>
                    <a:gd name="T50" fmla="*/ 2006 w 1905"/>
                    <a:gd name="T51" fmla="*/ 381 h 1995"/>
                    <a:gd name="T52" fmla="*/ 1466 w 1905"/>
                    <a:gd name="T53" fmla="*/ 560 h 1995"/>
                    <a:gd name="T54" fmla="*/ 998 w 1905"/>
                    <a:gd name="T55" fmla="*/ 766 h 1995"/>
                    <a:gd name="T56" fmla="*/ 605 w 1905"/>
                    <a:gd name="T57" fmla="*/ 999 h 1995"/>
                    <a:gd name="T58" fmla="*/ 306 w 1905"/>
                    <a:gd name="T59" fmla="*/ 1253 h 1995"/>
                    <a:gd name="T60" fmla="*/ 99 w 1905"/>
                    <a:gd name="T61" fmla="*/ 1526 h 1995"/>
                    <a:gd name="T62" fmla="*/ 5 w 1905"/>
                    <a:gd name="T63" fmla="*/ 1813 h 1995"/>
                    <a:gd name="T64" fmla="*/ 28 w 1905"/>
                    <a:gd name="T65" fmla="*/ 2107 h 1995"/>
                    <a:gd name="T66" fmla="*/ 156 w 1905"/>
                    <a:gd name="T67" fmla="*/ 2389 h 1995"/>
                    <a:gd name="T68" fmla="*/ 393 w 1905"/>
                    <a:gd name="T69" fmla="*/ 2653 h 1995"/>
                    <a:gd name="T70" fmla="*/ 725 w 1905"/>
                    <a:gd name="T71" fmla="*/ 2902 h 1995"/>
                    <a:gd name="T72" fmla="*/ 1146 w 1905"/>
                    <a:gd name="T73" fmla="*/ 3123 h 1995"/>
                    <a:gd name="T74" fmla="*/ 1638 w 1905"/>
                    <a:gd name="T75" fmla="*/ 3323 h 1995"/>
                    <a:gd name="T76" fmla="*/ 2206 w 1905"/>
                    <a:gd name="T77" fmla="*/ 3493 h 1995"/>
                    <a:gd name="T78" fmla="*/ 2839 w 1905"/>
                    <a:gd name="T79" fmla="*/ 3630 h 1995"/>
                    <a:gd name="T80" fmla="*/ 3515 w 1905"/>
                    <a:gd name="T81" fmla="*/ 3732 h 1995"/>
                    <a:gd name="T82" fmla="*/ 4247 w 1905"/>
                    <a:gd name="T83" fmla="*/ 3796 h 1995"/>
                    <a:gd name="T84" fmla="*/ 5009 w 1905"/>
                    <a:gd name="T85" fmla="*/ 3818 h 19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05" h="1995">
                      <a:moveTo>
                        <a:pt x="953" y="1995"/>
                      </a:moveTo>
                      <a:lnTo>
                        <a:pt x="1002" y="1994"/>
                      </a:lnTo>
                      <a:lnTo>
                        <a:pt x="1050" y="1990"/>
                      </a:lnTo>
                      <a:lnTo>
                        <a:pt x="1097" y="1983"/>
                      </a:lnTo>
                      <a:lnTo>
                        <a:pt x="1144" y="1975"/>
                      </a:lnTo>
                      <a:lnTo>
                        <a:pt x="1190" y="1963"/>
                      </a:lnTo>
                      <a:lnTo>
                        <a:pt x="1236" y="1950"/>
                      </a:lnTo>
                      <a:lnTo>
                        <a:pt x="1280" y="1935"/>
                      </a:lnTo>
                      <a:lnTo>
                        <a:pt x="1323" y="1917"/>
                      </a:lnTo>
                      <a:lnTo>
                        <a:pt x="1365" y="1897"/>
                      </a:lnTo>
                      <a:lnTo>
                        <a:pt x="1406" y="1875"/>
                      </a:lnTo>
                      <a:lnTo>
                        <a:pt x="1446" y="1851"/>
                      </a:lnTo>
                      <a:lnTo>
                        <a:pt x="1485" y="1825"/>
                      </a:lnTo>
                      <a:lnTo>
                        <a:pt x="1523" y="1797"/>
                      </a:lnTo>
                      <a:lnTo>
                        <a:pt x="1559" y="1768"/>
                      </a:lnTo>
                      <a:lnTo>
                        <a:pt x="1593" y="1736"/>
                      </a:lnTo>
                      <a:lnTo>
                        <a:pt x="1626" y="1703"/>
                      </a:lnTo>
                      <a:lnTo>
                        <a:pt x="1657" y="1669"/>
                      </a:lnTo>
                      <a:lnTo>
                        <a:pt x="1687" y="1632"/>
                      </a:lnTo>
                      <a:lnTo>
                        <a:pt x="1715" y="1595"/>
                      </a:lnTo>
                      <a:lnTo>
                        <a:pt x="1742" y="1556"/>
                      </a:lnTo>
                      <a:lnTo>
                        <a:pt x="1767" y="1516"/>
                      </a:lnTo>
                      <a:lnTo>
                        <a:pt x="1790" y="1474"/>
                      </a:lnTo>
                      <a:lnTo>
                        <a:pt x="1811" y="1431"/>
                      </a:lnTo>
                      <a:lnTo>
                        <a:pt x="1830" y="1386"/>
                      </a:lnTo>
                      <a:lnTo>
                        <a:pt x="1847" y="1341"/>
                      </a:lnTo>
                      <a:lnTo>
                        <a:pt x="1862" y="1295"/>
                      </a:lnTo>
                      <a:lnTo>
                        <a:pt x="1875" y="1248"/>
                      </a:lnTo>
                      <a:lnTo>
                        <a:pt x="1886" y="1199"/>
                      </a:lnTo>
                      <a:lnTo>
                        <a:pt x="1894" y="1150"/>
                      </a:lnTo>
                      <a:lnTo>
                        <a:pt x="1900" y="1101"/>
                      </a:lnTo>
                      <a:lnTo>
                        <a:pt x="1904" y="1050"/>
                      </a:lnTo>
                      <a:lnTo>
                        <a:pt x="1905" y="999"/>
                      </a:lnTo>
                      <a:lnTo>
                        <a:pt x="1904" y="947"/>
                      </a:lnTo>
                      <a:lnTo>
                        <a:pt x="1900" y="897"/>
                      </a:lnTo>
                      <a:lnTo>
                        <a:pt x="1894" y="846"/>
                      </a:lnTo>
                      <a:lnTo>
                        <a:pt x="1886" y="797"/>
                      </a:lnTo>
                      <a:lnTo>
                        <a:pt x="1875" y="748"/>
                      </a:lnTo>
                      <a:lnTo>
                        <a:pt x="1862" y="701"/>
                      </a:lnTo>
                      <a:lnTo>
                        <a:pt x="1847" y="655"/>
                      </a:lnTo>
                      <a:lnTo>
                        <a:pt x="1830" y="610"/>
                      </a:lnTo>
                      <a:lnTo>
                        <a:pt x="1811" y="565"/>
                      </a:lnTo>
                      <a:lnTo>
                        <a:pt x="1790" y="522"/>
                      </a:lnTo>
                      <a:lnTo>
                        <a:pt x="1767" y="480"/>
                      </a:lnTo>
                      <a:lnTo>
                        <a:pt x="1742" y="440"/>
                      </a:lnTo>
                      <a:lnTo>
                        <a:pt x="1715" y="400"/>
                      </a:lnTo>
                      <a:lnTo>
                        <a:pt x="1687" y="364"/>
                      </a:lnTo>
                      <a:lnTo>
                        <a:pt x="1657" y="327"/>
                      </a:lnTo>
                      <a:lnTo>
                        <a:pt x="1626" y="292"/>
                      </a:lnTo>
                      <a:lnTo>
                        <a:pt x="1593" y="260"/>
                      </a:lnTo>
                      <a:lnTo>
                        <a:pt x="1559" y="228"/>
                      </a:lnTo>
                      <a:lnTo>
                        <a:pt x="1523" y="199"/>
                      </a:lnTo>
                      <a:lnTo>
                        <a:pt x="1485" y="170"/>
                      </a:lnTo>
                      <a:lnTo>
                        <a:pt x="1446" y="144"/>
                      </a:lnTo>
                      <a:lnTo>
                        <a:pt x="1406" y="121"/>
                      </a:lnTo>
                      <a:lnTo>
                        <a:pt x="1365" y="99"/>
                      </a:lnTo>
                      <a:lnTo>
                        <a:pt x="1323" y="79"/>
                      </a:lnTo>
                      <a:lnTo>
                        <a:pt x="1280" y="61"/>
                      </a:lnTo>
                      <a:lnTo>
                        <a:pt x="1236" y="45"/>
                      </a:lnTo>
                      <a:lnTo>
                        <a:pt x="1190" y="32"/>
                      </a:lnTo>
                      <a:lnTo>
                        <a:pt x="1144" y="20"/>
                      </a:lnTo>
                      <a:lnTo>
                        <a:pt x="1097" y="12"/>
                      </a:lnTo>
                      <a:lnTo>
                        <a:pt x="1050" y="5"/>
                      </a:lnTo>
                      <a:lnTo>
                        <a:pt x="1002" y="1"/>
                      </a:lnTo>
                      <a:lnTo>
                        <a:pt x="953" y="0"/>
                      </a:lnTo>
                      <a:lnTo>
                        <a:pt x="903" y="1"/>
                      </a:lnTo>
                      <a:lnTo>
                        <a:pt x="855" y="5"/>
                      </a:lnTo>
                      <a:lnTo>
                        <a:pt x="808" y="12"/>
                      </a:lnTo>
                      <a:lnTo>
                        <a:pt x="761" y="20"/>
                      </a:lnTo>
                      <a:lnTo>
                        <a:pt x="715" y="32"/>
                      </a:lnTo>
                      <a:lnTo>
                        <a:pt x="669" y="45"/>
                      </a:lnTo>
                      <a:lnTo>
                        <a:pt x="625" y="61"/>
                      </a:lnTo>
                      <a:lnTo>
                        <a:pt x="582" y="79"/>
                      </a:lnTo>
                      <a:lnTo>
                        <a:pt x="540" y="99"/>
                      </a:lnTo>
                      <a:lnTo>
                        <a:pt x="499" y="121"/>
                      </a:lnTo>
                      <a:lnTo>
                        <a:pt x="459" y="144"/>
                      </a:lnTo>
                      <a:lnTo>
                        <a:pt x="420" y="170"/>
                      </a:lnTo>
                      <a:lnTo>
                        <a:pt x="382" y="199"/>
                      </a:lnTo>
                      <a:lnTo>
                        <a:pt x="346" y="228"/>
                      </a:lnTo>
                      <a:lnTo>
                        <a:pt x="312" y="260"/>
                      </a:lnTo>
                      <a:lnTo>
                        <a:pt x="279" y="292"/>
                      </a:lnTo>
                      <a:lnTo>
                        <a:pt x="248" y="327"/>
                      </a:lnTo>
                      <a:lnTo>
                        <a:pt x="218" y="364"/>
                      </a:lnTo>
                      <a:lnTo>
                        <a:pt x="190" y="400"/>
                      </a:lnTo>
                      <a:lnTo>
                        <a:pt x="163" y="440"/>
                      </a:lnTo>
                      <a:lnTo>
                        <a:pt x="138" y="480"/>
                      </a:lnTo>
                      <a:lnTo>
                        <a:pt x="115" y="522"/>
                      </a:lnTo>
                      <a:lnTo>
                        <a:pt x="94" y="565"/>
                      </a:lnTo>
                      <a:lnTo>
                        <a:pt x="75" y="610"/>
                      </a:lnTo>
                      <a:lnTo>
                        <a:pt x="58" y="655"/>
                      </a:lnTo>
                      <a:lnTo>
                        <a:pt x="43" y="701"/>
                      </a:lnTo>
                      <a:lnTo>
                        <a:pt x="30" y="748"/>
                      </a:lnTo>
                      <a:lnTo>
                        <a:pt x="19" y="797"/>
                      </a:lnTo>
                      <a:lnTo>
                        <a:pt x="11" y="846"/>
                      </a:lnTo>
                      <a:lnTo>
                        <a:pt x="5" y="897"/>
                      </a:lnTo>
                      <a:lnTo>
                        <a:pt x="1" y="947"/>
                      </a:lnTo>
                      <a:lnTo>
                        <a:pt x="0" y="999"/>
                      </a:lnTo>
                      <a:lnTo>
                        <a:pt x="1" y="1050"/>
                      </a:lnTo>
                      <a:lnTo>
                        <a:pt x="5" y="1101"/>
                      </a:lnTo>
                      <a:lnTo>
                        <a:pt x="11" y="1150"/>
                      </a:lnTo>
                      <a:lnTo>
                        <a:pt x="19" y="1199"/>
                      </a:lnTo>
                      <a:lnTo>
                        <a:pt x="30" y="1248"/>
                      </a:lnTo>
                      <a:lnTo>
                        <a:pt x="43" y="1295"/>
                      </a:lnTo>
                      <a:lnTo>
                        <a:pt x="58" y="1341"/>
                      </a:lnTo>
                      <a:lnTo>
                        <a:pt x="75" y="1386"/>
                      </a:lnTo>
                      <a:lnTo>
                        <a:pt x="94" y="1431"/>
                      </a:lnTo>
                      <a:lnTo>
                        <a:pt x="115" y="1474"/>
                      </a:lnTo>
                      <a:lnTo>
                        <a:pt x="138" y="1516"/>
                      </a:lnTo>
                      <a:lnTo>
                        <a:pt x="163" y="1556"/>
                      </a:lnTo>
                      <a:lnTo>
                        <a:pt x="190" y="1595"/>
                      </a:lnTo>
                      <a:lnTo>
                        <a:pt x="218" y="1632"/>
                      </a:lnTo>
                      <a:lnTo>
                        <a:pt x="248" y="1669"/>
                      </a:lnTo>
                      <a:lnTo>
                        <a:pt x="279" y="1703"/>
                      </a:lnTo>
                      <a:lnTo>
                        <a:pt x="312" y="1736"/>
                      </a:lnTo>
                      <a:lnTo>
                        <a:pt x="346" y="1768"/>
                      </a:lnTo>
                      <a:lnTo>
                        <a:pt x="382" y="1797"/>
                      </a:lnTo>
                      <a:lnTo>
                        <a:pt x="420" y="1825"/>
                      </a:lnTo>
                      <a:lnTo>
                        <a:pt x="459" y="1851"/>
                      </a:lnTo>
                      <a:lnTo>
                        <a:pt x="499" y="1875"/>
                      </a:lnTo>
                      <a:lnTo>
                        <a:pt x="540" y="1897"/>
                      </a:lnTo>
                      <a:lnTo>
                        <a:pt x="582" y="1917"/>
                      </a:lnTo>
                      <a:lnTo>
                        <a:pt x="625" y="1935"/>
                      </a:lnTo>
                      <a:lnTo>
                        <a:pt x="669" y="1950"/>
                      </a:lnTo>
                      <a:lnTo>
                        <a:pt x="715" y="1963"/>
                      </a:lnTo>
                      <a:lnTo>
                        <a:pt x="761" y="1975"/>
                      </a:lnTo>
                      <a:lnTo>
                        <a:pt x="808" y="1983"/>
                      </a:lnTo>
                      <a:lnTo>
                        <a:pt x="855" y="1990"/>
                      </a:lnTo>
                      <a:lnTo>
                        <a:pt x="903" y="1994"/>
                      </a:lnTo>
                      <a:lnTo>
                        <a:pt x="953" y="19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49">
                  <a:extLst>
                    <a:ext uri="{FF2B5EF4-FFF2-40B4-BE49-F238E27FC236}">
                      <a16:creationId xmlns:a16="http://schemas.microsoft.com/office/drawing/2014/main" id="{31C431DC-98D4-5D46-8E88-7002FDEEE718}"/>
                    </a:ext>
                  </a:extLst>
                </p:cNvPr>
                <p:cNvSpPr>
                  <a:spLocks/>
                </p:cNvSpPr>
                <p:nvPr/>
              </p:nvSpPr>
              <p:spPr bwMode="auto">
                <a:xfrm>
                  <a:off x="1152" y="646"/>
                  <a:ext cx="3129" cy="2337"/>
                </a:xfrm>
                <a:custGeom>
                  <a:avLst/>
                  <a:gdLst>
                    <a:gd name="T0" fmla="*/ 5210 w 1800"/>
                    <a:gd name="T1" fmla="*/ 3591 h 1883"/>
                    <a:gd name="T2" fmla="*/ 5905 w 1800"/>
                    <a:gd name="T3" fmla="*/ 3545 h 1883"/>
                    <a:gd name="T4" fmla="*/ 6566 w 1800"/>
                    <a:gd name="T5" fmla="*/ 3460 h 1883"/>
                    <a:gd name="T6" fmla="*/ 7178 w 1800"/>
                    <a:gd name="T7" fmla="*/ 3341 h 1883"/>
                    <a:gd name="T8" fmla="*/ 7732 w 1800"/>
                    <a:gd name="T9" fmla="*/ 3190 h 1883"/>
                    <a:gd name="T10" fmla="*/ 8226 w 1800"/>
                    <a:gd name="T11" fmla="*/ 3011 h 1883"/>
                    <a:gd name="T12" fmla="*/ 8645 w 1800"/>
                    <a:gd name="T13" fmla="*/ 2809 h 1883"/>
                    <a:gd name="T14" fmla="*/ 8984 w 1800"/>
                    <a:gd name="T15" fmla="*/ 2580 h 1883"/>
                    <a:gd name="T16" fmla="*/ 9244 w 1800"/>
                    <a:gd name="T17" fmla="*/ 2337 h 1883"/>
                    <a:gd name="T18" fmla="*/ 9404 w 1800"/>
                    <a:gd name="T19" fmla="*/ 2076 h 1883"/>
                    <a:gd name="T20" fmla="*/ 9455 w 1800"/>
                    <a:gd name="T21" fmla="*/ 1802 h 1883"/>
                    <a:gd name="T22" fmla="*/ 9404 w 1800"/>
                    <a:gd name="T23" fmla="*/ 1528 h 1883"/>
                    <a:gd name="T24" fmla="*/ 9244 w 1800"/>
                    <a:gd name="T25" fmla="*/ 1266 h 1883"/>
                    <a:gd name="T26" fmla="*/ 8984 w 1800"/>
                    <a:gd name="T27" fmla="*/ 1021 h 1883"/>
                    <a:gd name="T28" fmla="*/ 8645 w 1800"/>
                    <a:gd name="T29" fmla="*/ 794 h 1883"/>
                    <a:gd name="T30" fmla="*/ 8226 w 1800"/>
                    <a:gd name="T31" fmla="*/ 592 h 1883"/>
                    <a:gd name="T32" fmla="*/ 7732 w 1800"/>
                    <a:gd name="T33" fmla="*/ 411 h 1883"/>
                    <a:gd name="T34" fmla="*/ 7178 w 1800"/>
                    <a:gd name="T35" fmla="*/ 261 h 1883"/>
                    <a:gd name="T36" fmla="*/ 6566 w 1800"/>
                    <a:gd name="T37" fmla="*/ 141 h 1883"/>
                    <a:gd name="T38" fmla="*/ 5905 w 1800"/>
                    <a:gd name="T39" fmla="*/ 56 h 1883"/>
                    <a:gd name="T40" fmla="*/ 5210 w 1800"/>
                    <a:gd name="T41" fmla="*/ 9 h 1883"/>
                    <a:gd name="T42" fmla="*/ 4481 w 1800"/>
                    <a:gd name="T43" fmla="*/ 1 h 1883"/>
                    <a:gd name="T44" fmla="*/ 3770 w 1800"/>
                    <a:gd name="T45" fmla="*/ 37 h 1883"/>
                    <a:gd name="T46" fmla="*/ 3101 w 1800"/>
                    <a:gd name="T47" fmla="*/ 108 h 1883"/>
                    <a:gd name="T48" fmla="*/ 2475 w 1800"/>
                    <a:gd name="T49" fmla="*/ 216 h 1883"/>
                    <a:gd name="T50" fmla="*/ 1900 w 1800"/>
                    <a:gd name="T51" fmla="*/ 357 h 1883"/>
                    <a:gd name="T52" fmla="*/ 1380 w 1800"/>
                    <a:gd name="T53" fmla="*/ 529 h 1883"/>
                    <a:gd name="T54" fmla="*/ 940 w 1800"/>
                    <a:gd name="T55" fmla="*/ 722 h 1883"/>
                    <a:gd name="T56" fmla="*/ 572 w 1800"/>
                    <a:gd name="T57" fmla="*/ 944 h 1883"/>
                    <a:gd name="T58" fmla="*/ 283 w 1800"/>
                    <a:gd name="T59" fmla="*/ 1183 h 1883"/>
                    <a:gd name="T60" fmla="*/ 94 w 1800"/>
                    <a:gd name="T61" fmla="*/ 1437 h 1883"/>
                    <a:gd name="T62" fmla="*/ 5 w 1800"/>
                    <a:gd name="T63" fmla="*/ 1710 h 1883"/>
                    <a:gd name="T64" fmla="*/ 28 w 1800"/>
                    <a:gd name="T65" fmla="*/ 1987 h 1883"/>
                    <a:gd name="T66" fmla="*/ 148 w 1800"/>
                    <a:gd name="T67" fmla="*/ 2251 h 1883"/>
                    <a:gd name="T68" fmla="*/ 369 w 1800"/>
                    <a:gd name="T69" fmla="*/ 2503 h 1883"/>
                    <a:gd name="T70" fmla="*/ 688 w 1800"/>
                    <a:gd name="T71" fmla="*/ 2734 h 1883"/>
                    <a:gd name="T72" fmla="*/ 1081 w 1800"/>
                    <a:gd name="T73" fmla="*/ 2948 h 1883"/>
                    <a:gd name="T74" fmla="*/ 1544 w 1800"/>
                    <a:gd name="T75" fmla="*/ 3133 h 1883"/>
                    <a:gd name="T76" fmla="*/ 2084 w 1800"/>
                    <a:gd name="T77" fmla="*/ 3291 h 1883"/>
                    <a:gd name="T78" fmla="*/ 2674 w 1800"/>
                    <a:gd name="T79" fmla="*/ 3424 h 1883"/>
                    <a:gd name="T80" fmla="*/ 3324 w 1800"/>
                    <a:gd name="T81" fmla="*/ 3520 h 1883"/>
                    <a:gd name="T82" fmla="*/ 4007 w 1800"/>
                    <a:gd name="T83" fmla="*/ 3582 h 1883"/>
                    <a:gd name="T84" fmla="*/ 4728 w 1800"/>
                    <a:gd name="T85" fmla="*/ 3599 h 18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00" h="1883">
                      <a:moveTo>
                        <a:pt x="900" y="1883"/>
                      </a:moveTo>
                      <a:lnTo>
                        <a:pt x="946" y="1882"/>
                      </a:lnTo>
                      <a:lnTo>
                        <a:pt x="992" y="1878"/>
                      </a:lnTo>
                      <a:lnTo>
                        <a:pt x="1037" y="1873"/>
                      </a:lnTo>
                      <a:lnTo>
                        <a:pt x="1081" y="1864"/>
                      </a:lnTo>
                      <a:lnTo>
                        <a:pt x="1124" y="1854"/>
                      </a:lnTo>
                      <a:lnTo>
                        <a:pt x="1167" y="1841"/>
                      </a:lnTo>
                      <a:lnTo>
                        <a:pt x="1209" y="1827"/>
                      </a:lnTo>
                      <a:lnTo>
                        <a:pt x="1250" y="1810"/>
                      </a:lnTo>
                      <a:lnTo>
                        <a:pt x="1290" y="1791"/>
                      </a:lnTo>
                      <a:lnTo>
                        <a:pt x="1328" y="1770"/>
                      </a:lnTo>
                      <a:lnTo>
                        <a:pt x="1366" y="1748"/>
                      </a:lnTo>
                      <a:lnTo>
                        <a:pt x="1402" y="1722"/>
                      </a:lnTo>
                      <a:lnTo>
                        <a:pt x="1438" y="1696"/>
                      </a:lnTo>
                      <a:lnTo>
                        <a:pt x="1472" y="1669"/>
                      </a:lnTo>
                      <a:lnTo>
                        <a:pt x="1505" y="1639"/>
                      </a:lnTo>
                      <a:lnTo>
                        <a:pt x="1536" y="1608"/>
                      </a:lnTo>
                      <a:lnTo>
                        <a:pt x="1566" y="1575"/>
                      </a:lnTo>
                      <a:lnTo>
                        <a:pt x="1594" y="1542"/>
                      </a:lnTo>
                      <a:lnTo>
                        <a:pt x="1621" y="1506"/>
                      </a:lnTo>
                      <a:lnTo>
                        <a:pt x="1646" y="1469"/>
                      </a:lnTo>
                      <a:lnTo>
                        <a:pt x="1669" y="1430"/>
                      </a:lnTo>
                      <a:lnTo>
                        <a:pt x="1691" y="1391"/>
                      </a:lnTo>
                      <a:lnTo>
                        <a:pt x="1710" y="1350"/>
                      </a:lnTo>
                      <a:lnTo>
                        <a:pt x="1729" y="1309"/>
                      </a:lnTo>
                      <a:lnTo>
                        <a:pt x="1746" y="1266"/>
                      </a:lnTo>
                      <a:lnTo>
                        <a:pt x="1760" y="1222"/>
                      </a:lnTo>
                      <a:lnTo>
                        <a:pt x="1772" y="1178"/>
                      </a:lnTo>
                      <a:lnTo>
                        <a:pt x="1782" y="1133"/>
                      </a:lnTo>
                      <a:lnTo>
                        <a:pt x="1790" y="1086"/>
                      </a:lnTo>
                      <a:lnTo>
                        <a:pt x="1795" y="1039"/>
                      </a:lnTo>
                      <a:lnTo>
                        <a:pt x="1799" y="991"/>
                      </a:lnTo>
                      <a:lnTo>
                        <a:pt x="1800" y="943"/>
                      </a:lnTo>
                      <a:lnTo>
                        <a:pt x="1799" y="894"/>
                      </a:lnTo>
                      <a:lnTo>
                        <a:pt x="1795" y="846"/>
                      </a:lnTo>
                      <a:lnTo>
                        <a:pt x="1790" y="799"/>
                      </a:lnTo>
                      <a:lnTo>
                        <a:pt x="1782" y="752"/>
                      </a:lnTo>
                      <a:lnTo>
                        <a:pt x="1772" y="707"/>
                      </a:lnTo>
                      <a:lnTo>
                        <a:pt x="1760" y="662"/>
                      </a:lnTo>
                      <a:lnTo>
                        <a:pt x="1746" y="619"/>
                      </a:lnTo>
                      <a:lnTo>
                        <a:pt x="1729" y="576"/>
                      </a:lnTo>
                      <a:lnTo>
                        <a:pt x="1710" y="534"/>
                      </a:lnTo>
                      <a:lnTo>
                        <a:pt x="1691" y="494"/>
                      </a:lnTo>
                      <a:lnTo>
                        <a:pt x="1669" y="454"/>
                      </a:lnTo>
                      <a:lnTo>
                        <a:pt x="1646" y="416"/>
                      </a:lnTo>
                      <a:lnTo>
                        <a:pt x="1621" y="378"/>
                      </a:lnTo>
                      <a:lnTo>
                        <a:pt x="1594" y="343"/>
                      </a:lnTo>
                      <a:lnTo>
                        <a:pt x="1566" y="309"/>
                      </a:lnTo>
                      <a:lnTo>
                        <a:pt x="1536" y="276"/>
                      </a:lnTo>
                      <a:lnTo>
                        <a:pt x="1505" y="245"/>
                      </a:lnTo>
                      <a:lnTo>
                        <a:pt x="1472" y="215"/>
                      </a:lnTo>
                      <a:lnTo>
                        <a:pt x="1438" y="187"/>
                      </a:lnTo>
                      <a:lnTo>
                        <a:pt x="1402" y="161"/>
                      </a:lnTo>
                      <a:lnTo>
                        <a:pt x="1366" y="136"/>
                      </a:lnTo>
                      <a:lnTo>
                        <a:pt x="1328" y="113"/>
                      </a:lnTo>
                      <a:lnTo>
                        <a:pt x="1290" y="93"/>
                      </a:lnTo>
                      <a:lnTo>
                        <a:pt x="1250" y="74"/>
                      </a:lnTo>
                      <a:lnTo>
                        <a:pt x="1209" y="56"/>
                      </a:lnTo>
                      <a:lnTo>
                        <a:pt x="1167" y="42"/>
                      </a:lnTo>
                      <a:lnTo>
                        <a:pt x="1124" y="29"/>
                      </a:lnTo>
                      <a:lnTo>
                        <a:pt x="1081" y="19"/>
                      </a:lnTo>
                      <a:lnTo>
                        <a:pt x="1037" y="10"/>
                      </a:lnTo>
                      <a:lnTo>
                        <a:pt x="992" y="5"/>
                      </a:lnTo>
                      <a:lnTo>
                        <a:pt x="946" y="1"/>
                      </a:lnTo>
                      <a:lnTo>
                        <a:pt x="900" y="0"/>
                      </a:lnTo>
                      <a:lnTo>
                        <a:pt x="853" y="1"/>
                      </a:lnTo>
                      <a:lnTo>
                        <a:pt x="807" y="5"/>
                      </a:lnTo>
                      <a:lnTo>
                        <a:pt x="763" y="10"/>
                      </a:lnTo>
                      <a:lnTo>
                        <a:pt x="718" y="19"/>
                      </a:lnTo>
                      <a:lnTo>
                        <a:pt x="675" y="29"/>
                      </a:lnTo>
                      <a:lnTo>
                        <a:pt x="633" y="42"/>
                      </a:lnTo>
                      <a:lnTo>
                        <a:pt x="590" y="56"/>
                      </a:lnTo>
                      <a:lnTo>
                        <a:pt x="549" y="74"/>
                      </a:lnTo>
                      <a:lnTo>
                        <a:pt x="509" y="93"/>
                      </a:lnTo>
                      <a:lnTo>
                        <a:pt x="471" y="113"/>
                      </a:lnTo>
                      <a:lnTo>
                        <a:pt x="433" y="136"/>
                      </a:lnTo>
                      <a:lnTo>
                        <a:pt x="397" y="161"/>
                      </a:lnTo>
                      <a:lnTo>
                        <a:pt x="362" y="187"/>
                      </a:lnTo>
                      <a:lnTo>
                        <a:pt x="327" y="215"/>
                      </a:lnTo>
                      <a:lnTo>
                        <a:pt x="294" y="245"/>
                      </a:lnTo>
                      <a:lnTo>
                        <a:pt x="263" y="276"/>
                      </a:lnTo>
                      <a:lnTo>
                        <a:pt x="234" y="309"/>
                      </a:lnTo>
                      <a:lnTo>
                        <a:pt x="206" y="343"/>
                      </a:lnTo>
                      <a:lnTo>
                        <a:pt x="179" y="378"/>
                      </a:lnTo>
                      <a:lnTo>
                        <a:pt x="154" y="416"/>
                      </a:lnTo>
                      <a:lnTo>
                        <a:pt x="131" y="454"/>
                      </a:lnTo>
                      <a:lnTo>
                        <a:pt x="109" y="494"/>
                      </a:lnTo>
                      <a:lnTo>
                        <a:pt x="89" y="534"/>
                      </a:lnTo>
                      <a:lnTo>
                        <a:pt x="70" y="576"/>
                      </a:lnTo>
                      <a:lnTo>
                        <a:pt x="54" y="619"/>
                      </a:lnTo>
                      <a:lnTo>
                        <a:pt x="40" y="662"/>
                      </a:lnTo>
                      <a:lnTo>
                        <a:pt x="28" y="707"/>
                      </a:lnTo>
                      <a:lnTo>
                        <a:pt x="18" y="752"/>
                      </a:lnTo>
                      <a:lnTo>
                        <a:pt x="10" y="799"/>
                      </a:lnTo>
                      <a:lnTo>
                        <a:pt x="5" y="846"/>
                      </a:lnTo>
                      <a:lnTo>
                        <a:pt x="1" y="894"/>
                      </a:lnTo>
                      <a:lnTo>
                        <a:pt x="0" y="943"/>
                      </a:lnTo>
                      <a:lnTo>
                        <a:pt x="1" y="991"/>
                      </a:lnTo>
                      <a:lnTo>
                        <a:pt x="5" y="1039"/>
                      </a:lnTo>
                      <a:lnTo>
                        <a:pt x="10" y="1086"/>
                      </a:lnTo>
                      <a:lnTo>
                        <a:pt x="18" y="1133"/>
                      </a:lnTo>
                      <a:lnTo>
                        <a:pt x="28" y="1178"/>
                      </a:lnTo>
                      <a:lnTo>
                        <a:pt x="40" y="1222"/>
                      </a:lnTo>
                      <a:lnTo>
                        <a:pt x="54" y="1266"/>
                      </a:lnTo>
                      <a:lnTo>
                        <a:pt x="70" y="1309"/>
                      </a:lnTo>
                      <a:lnTo>
                        <a:pt x="89" y="1350"/>
                      </a:lnTo>
                      <a:lnTo>
                        <a:pt x="109" y="1391"/>
                      </a:lnTo>
                      <a:lnTo>
                        <a:pt x="131" y="1430"/>
                      </a:lnTo>
                      <a:lnTo>
                        <a:pt x="154" y="1469"/>
                      </a:lnTo>
                      <a:lnTo>
                        <a:pt x="179" y="1506"/>
                      </a:lnTo>
                      <a:lnTo>
                        <a:pt x="206" y="1542"/>
                      </a:lnTo>
                      <a:lnTo>
                        <a:pt x="234" y="1575"/>
                      </a:lnTo>
                      <a:lnTo>
                        <a:pt x="263" y="1608"/>
                      </a:lnTo>
                      <a:lnTo>
                        <a:pt x="294" y="1639"/>
                      </a:lnTo>
                      <a:lnTo>
                        <a:pt x="327" y="1669"/>
                      </a:lnTo>
                      <a:lnTo>
                        <a:pt x="362" y="1696"/>
                      </a:lnTo>
                      <a:lnTo>
                        <a:pt x="397" y="1722"/>
                      </a:lnTo>
                      <a:lnTo>
                        <a:pt x="433" y="1748"/>
                      </a:lnTo>
                      <a:lnTo>
                        <a:pt x="471" y="1770"/>
                      </a:lnTo>
                      <a:lnTo>
                        <a:pt x="509" y="1791"/>
                      </a:lnTo>
                      <a:lnTo>
                        <a:pt x="549" y="1810"/>
                      </a:lnTo>
                      <a:lnTo>
                        <a:pt x="590" y="1827"/>
                      </a:lnTo>
                      <a:lnTo>
                        <a:pt x="633" y="1841"/>
                      </a:lnTo>
                      <a:lnTo>
                        <a:pt x="675" y="1854"/>
                      </a:lnTo>
                      <a:lnTo>
                        <a:pt x="718" y="1864"/>
                      </a:lnTo>
                      <a:lnTo>
                        <a:pt x="763" y="1873"/>
                      </a:lnTo>
                      <a:lnTo>
                        <a:pt x="807" y="1878"/>
                      </a:lnTo>
                      <a:lnTo>
                        <a:pt x="853" y="1882"/>
                      </a:lnTo>
                      <a:lnTo>
                        <a:pt x="900" y="188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50">
                  <a:extLst>
                    <a:ext uri="{FF2B5EF4-FFF2-40B4-BE49-F238E27FC236}">
                      <a16:creationId xmlns:a16="http://schemas.microsoft.com/office/drawing/2014/main" id="{AF4DAE4A-4E6C-7F4B-A858-48BE49F39E8F}"/>
                    </a:ext>
                  </a:extLst>
                </p:cNvPr>
                <p:cNvSpPr>
                  <a:spLocks/>
                </p:cNvSpPr>
                <p:nvPr/>
              </p:nvSpPr>
              <p:spPr bwMode="auto">
                <a:xfrm>
                  <a:off x="3334" y="1506"/>
                  <a:ext cx="260" cy="339"/>
                </a:xfrm>
                <a:custGeom>
                  <a:avLst/>
                  <a:gdLst>
                    <a:gd name="T0" fmla="*/ 372 w 153"/>
                    <a:gd name="T1" fmla="*/ 508 h 277"/>
                    <a:gd name="T2" fmla="*/ 450 w 153"/>
                    <a:gd name="T3" fmla="*/ 502 h 277"/>
                    <a:gd name="T4" fmla="*/ 520 w 153"/>
                    <a:gd name="T5" fmla="*/ 488 h 277"/>
                    <a:gd name="T6" fmla="*/ 583 w 153"/>
                    <a:gd name="T7" fmla="*/ 464 h 277"/>
                    <a:gd name="T8" fmla="*/ 644 w 153"/>
                    <a:gd name="T9" fmla="*/ 433 h 277"/>
                    <a:gd name="T10" fmla="*/ 687 w 153"/>
                    <a:gd name="T11" fmla="*/ 395 h 277"/>
                    <a:gd name="T12" fmla="*/ 722 w 153"/>
                    <a:gd name="T13" fmla="*/ 352 h 277"/>
                    <a:gd name="T14" fmla="*/ 743 w 153"/>
                    <a:gd name="T15" fmla="*/ 304 h 277"/>
                    <a:gd name="T16" fmla="*/ 751 w 153"/>
                    <a:gd name="T17" fmla="*/ 253 h 277"/>
                    <a:gd name="T18" fmla="*/ 743 w 153"/>
                    <a:gd name="T19" fmla="*/ 203 h 277"/>
                    <a:gd name="T20" fmla="*/ 722 w 153"/>
                    <a:gd name="T21" fmla="*/ 154 h 277"/>
                    <a:gd name="T22" fmla="*/ 687 w 153"/>
                    <a:gd name="T23" fmla="*/ 113 h 277"/>
                    <a:gd name="T24" fmla="*/ 644 w 153"/>
                    <a:gd name="T25" fmla="*/ 73 h 277"/>
                    <a:gd name="T26" fmla="*/ 583 w 153"/>
                    <a:gd name="T27" fmla="*/ 43 h 277"/>
                    <a:gd name="T28" fmla="*/ 520 w 153"/>
                    <a:gd name="T29" fmla="*/ 20 h 277"/>
                    <a:gd name="T30" fmla="*/ 450 w 153"/>
                    <a:gd name="T31" fmla="*/ 7 h 277"/>
                    <a:gd name="T32" fmla="*/ 372 w 153"/>
                    <a:gd name="T33" fmla="*/ 0 h 277"/>
                    <a:gd name="T34" fmla="*/ 301 w 153"/>
                    <a:gd name="T35" fmla="*/ 7 h 277"/>
                    <a:gd name="T36" fmla="*/ 226 w 153"/>
                    <a:gd name="T37" fmla="*/ 20 h 277"/>
                    <a:gd name="T38" fmla="*/ 161 w 153"/>
                    <a:gd name="T39" fmla="*/ 43 h 277"/>
                    <a:gd name="T40" fmla="*/ 107 w 153"/>
                    <a:gd name="T41" fmla="*/ 73 h 277"/>
                    <a:gd name="T42" fmla="*/ 63 w 153"/>
                    <a:gd name="T43" fmla="*/ 113 h 277"/>
                    <a:gd name="T44" fmla="*/ 29 w 153"/>
                    <a:gd name="T45" fmla="*/ 154 h 277"/>
                    <a:gd name="T46" fmla="*/ 8 w 153"/>
                    <a:gd name="T47" fmla="*/ 203 h 277"/>
                    <a:gd name="T48" fmla="*/ 0 w 153"/>
                    <a:gd name="T49" fmla="*/ 253 h 277"/>
                    <a:gd name="T50" fmla="*/ 8 w 153"/>
                    <a:gd name="T51" fmla="*/ 304 h 277"/>
                    <a:gd name="T52" fmla="*/ 29 w 153"/>
                    <a:gd name="T53" fmla="*/ 352 h 277"/>
                    <a:gd name="T54" fmla="*/ 63 w 153"/>
                    <a:gd name="T55" fmla="*/ 395 h 277"/>
                    <a:gd name="T56" fmla="*/ 107 w 153"/>
                    <a:gd name="T57" fmla="*/ 433 h 277"/>
                    <a:gd name="T58" fmla="*/ 161 w 153"/>
                    <a:gd name="T59" fmla="*/ 464 h 277"/>
                    <a:gd name="T60" fmla="*/ 226 w 153"/>
                    <a:gd name="T61" fmla="*/ 488 h 277"/>
                    <a:gd name="T62" fmla="*/ 301 w 153"/>
                    <a:gd name="T63" fmla="*/ 502 h 277"/>
                    <a:gd name="T64" fmla="*/ 372 w 153"/>
                    <a:gd name="T65" fmla="*/ 508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6" y="277"/>
                      </a:moveTo>
                      <a:lnTo>
                        <a:pt x="92" y="274"/>
                      </a:lnTo>
                      <a:lnTo>
                        <a:pt x="106" y="266"/>
                      </a:lnTo>
                      <a:lnTo>
                        <a:pt x="119" y="253"/>
                      </a:lnTo>
                      <a:lnTo>
                        <a:pt x="131" y="236"/>
                      </a:lnTo>
                      <a:lnTo>
                        <a:pt x="140" y="216"/>
                      </a:lnTo>
                      <a:lnTo>
                        <a:pt x="147" y="192"/>
                      </a:lnTo>
                      <a:lnTo>
                        <a:pt x="151" y="166"/>
                      </a:lnTo>
                      <a:lnTo>
                        <a:pt x="153" y="138"/>
                      </a:lnTo>
                      <a:lnTo>
                        <a:pt x="151" y="111"/>
                      </a:lnTo>
                      <a:lnTo>
                        <a:pt x="147" y="84"/>
                      </a:lnTo>
                      <a:lnTo>
                        <a:pt x="140" y="61"/>
                      </a:lnTo>
                      <a:lnTo>
                        <a:pt x="131" y="40"/>
                      </a:lnTo>
                      <a:lnTo>
                        <a:pt x="119" y="24"/>
                      </a:lnTo>
                      <a:lnTo>
                        <a:pt x="106" y="11"/>
                      </a:lnTo>
                      <a:lnTo>
                        <a:pt x="92" y="4"/>
                      </a:lnTo>
                      <a:lnTo>
                        <a:pt x="76" y="0"/>
                      </a:lnTo>
                      <a:lnTo>
                        <a:pt x="61" y="4"/>
                      </a:lnTo>
                      <a:lnTo>
                        <a:pt x="46" y="11"/>
                      </a:lnTo>
                      <a:lnTo>
                        <a:pt x="33" y="24"/>
                      </a:lnTo>
                      <a:lnTo>
                        <a:pt x="22" y="40"/>
                      </a:lnTo>
                      <a:lnTo>
                        <a:pt x="13" y="61"/>
                      </a:lnTo>
                      <a:lnTo>
                        <a:pt x="6" y="84"/>
                      </a:lnTo>
                      <a:lnTo>
                        <a:pt x="2" y="111"/>
                      </a:lnTo>
                      <a:lnTo>
                        <a:pt x="0" y="138"/>
                      </a:lnTo>
                      <a:lnTo>
                        <a:pt x="2" y="166"/>
                      </a:lnTo>
                      <a:lnTo>
                        <a:pt x="6" y="192"/>
                      </a:lnTo>
                      <a:lnTo>
                        <a:pt x="13" y="216"/>
                      </a:lnTo>
                      <a:lnTo>
                        <a:pt x="22" y="236"/>
                      </a:lnTo>
                      <a:lnTo>
                        <a:pt x="33" y="253"/>
                      </a:lnTo>
                      <a:lnTo>
                        <a:pt x="46" y="266"/>
                      </a:lnTo>
                      <a:lnTo>
                        <a:pt x="61" y="274"/>
                      </a:lnTo>
                      <a:lnTo>
                        <a:pt x="76"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51">
                  <a:extLst>
                    <a:ext uri="{FF2B5EF4-FFF2-40B4-BE49-F238E27FC236}">
                      <a16:creationId xmlns:a16="http://schemas.microsoft.com/office/drawing/2014/main" id="{170A5F0A-45AA-264F-AFF6-96CA9B9E1C4E}"/>
                    </a:ext>
                  </a:extLst>
                </p:cNvPr>
                <p:cNvSpPr>
                  <a:spLocks/>
                </p:cNvSpPr>
                <p:nvPr/>
              </p:nvSpPr>
              <p:spPr bwMode="auto">
                <a:xfrm>
                  <a:off x="3368" y="1567"/>
                  <a:ext cx="139" cy="174"/>
                </a:xfrm>
                <a:custGeom>
                  <a:avLst/>
                  <a:gdLst>
                    <a:gd name="T0" fmla="*/ 202 w 81"/>
                    <a:gd name="T1" fmla="*/ 247 h 146"/>
                    <a:gd name="T2" fmla="*/ 242 w 81"/>
                    <a:gd name="T3" fmla="*/ 246 h 146"/>
                    <a:gd name="T4" fmla="*/ 283 w 81"/>
                    <a:gd name="T5" fmla="*/ 237 h 146"/>
                    <a:gd name="T6" fmla="*/ 317 w 81"/>
                    <a:gd name="T7" fmla="*/ 225 h 146"/>
                    <a:gd name="T8" fmla="*/ 347 w 81"/>
                    <a:gd name="T9" fmla="*/ 212 h 146"/>
                    <a:gd name="T10" fmla="*/ 374 w 81"/>
                    <a:gd name="T11" fmla="*/ 192 h 146"/>
                    <a:gd name="T12" fmla="*/ 395 w 81"/>
                    <a:gd name="T13" fmla="*/ 170 h 146"/>
                    <a:gd name="T14" fmla="*/ 403 w 81"/>
                    <a:gd name="T15" fmla="*/ 148 h 146"/>
                    <a:gd name="T16" fmla="*/ 410 w 81"/>
                    <a:gd name="T17" fmla="*/ 122 h 146"/>
                    <a:gd name="T18" fmla="*/ 403 w 81"/>
                    <a:gd name="T19" fmla="*/ 97 h 146"/>
                    <a:gd name="T20" fmla="*/ 395 w 81"/>
                    <a:gd name="T21" fmla="*/ 74 h 146"/>
                    <a:gd name="T22" fmla="*/ 374 w 81"/>
                    <a:gd name="T23" fmla="*/ 52 h 146"/>
                    <a:gd name="T24" fmla="*/ 347 w 81"/>
                    <a:gd name="T25" fmla="*/ 36 h 146"/>
                    <a:gd name="T26" fmla="*/ 317 w 81"/>
                    <a:gd name="T27" fmla="*/ 20 h 146"/>
                    <a:gd name="T28" fmla="*/ 283 w 81"/>
                    <a:gd name="T29" fmla="*/ 8 h 146"/>
                    <a:gd name="T30" fmla="*/ 242 w 81"/>
                    <a:gd name="T31" fmla="*/ 1 h 146"/>
                    <a:gd name="T32" fmla="*/ 202 w 81"/>
                    <a:gd name="T33" fmla="*/ 0 h 146"/>
                    <a:gd name="T34" fmla="*/ 161 w 81"/>
                    <a:gd name="T35" fmla="*/ 1 h 146"/>
                    <a:gd name="T36" fmla="*/ 120 w 81"/>
                    <a:gd name="T37" fmla="*/ 8 h 146"/>
                    <a:gd name="T38" fmla="*/ 91 w 81"/>
                    <a:gd name="T39" fmla="*/ 20 h 146"/>
                    <a:gd name="T40" fmla="*/ 62 w 81"/>
                    <a:gd name="T41" fmla="*/ 36 h 146"/>
                    <a:gd name="T42" fmla="*/ 36 w 81"/>
                    <a:gd name="T43" fmla="*/ 52 h 146"/>
                    <a:gd name="T44" fmla="*/ 15 w 81"/>
                    <a:gd name="T45" fmla="*/ 74 h 146"/>
                    <a:gd name="T46" fmla="*/ 5 w 81"/>
                    <a:gd name="T47" fmla="*/ 97 h 146"/>
                    <a:gd name="T48" fmla="*/ 0 w 81"/>
                    <a:gd name="T49" fmla="*/ 122 h 146"/>
                    <a:gd name="T50" fmla="*/ 5 w 81"/>
                    <a:gd name="T51" fmla="*/ 148 h 146"/>
                    <a:gd name="T52" fmla="*/ 15 w 81"/>
                    <a:gd name="T53" fmla="*/ 170 h 146"/>
                    <a:gd name="T54" fmla="*/ 36 w 81"/>
                    <a:gd name="T55" fmla="*/ 192 h 146"/>
                    <a:gd name="T56" fmla="*/ 62 w 81"/>
                    <a:gd name="T57" fmla="*/ 212 h 146"/>
                    <a:gd name="T58" fmla="*/ 91 w 81"/>
                    <a:gd name="T59" fmla="*/ 225 h 146"/>
                    <a:gd name="T60" fmla="*/ 120 w 81"/>
                    <a:gd name="T61" fmla="*/ 237 h 146"/>
                    <a:gd name="T62" fmla="*/ 161 w 81"/>
                    <a:gd name="T63" fmla="*/ 246 h 146"/>
                    <a:gd name="T64" fmla="*/ 202 w 81"/>
                    <a:gd name="T65" fmla="*/ 2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1" h="146">
                      <a:moveTo>
                        <a:pt x="40" y="146"/>
                      </a:moveTo>
                      <a:lnTo>
                        <a:pt x="48" y="145"/>
                      </a:lnTo>
                      <a:lnTo>
                        <a:pt x="56" y="140"/>
                      </a:lnTo>
                      <a:lnTo>
                        <a:pt x="63" y="133"/>
                      </a:lnTo>
                      <a:lnTo>
                        <a:pt x="69" y="125"/>
                      </a:lnTo>
                      <a:lnTo>
                        <a:pt x="74" y="113"/>
                      </a:lnTo>
                      <a:lnTo>
                        <a:pt x="78" y="101"/>
                      </a:lnTo>
                      <a:lnTo>
                        <a:pt x="80" y="87"/>
                      </a:lnTo>
                      <a:lnTo>
                        <a:pt x="81" y="72"/>
                      </a:lnTo>
                      <a:lnTo>
                        <a:pt x="80" y="57"/>
                      </a:lnTo>
                      <a:lnTo>
                        <a:pt x="78" y="44"/>
                      </a:lnTo>
                      <a:lnTo>
                        <a:pt x="74" y="31"/>
                      </a:lnTo>
                      <a:lnTo>
                        <a:pt x="69" y="21"/>
                      </a:lnTo>
                      <a:lnTo>
                        <a:pt x="63" y="12"/>
                      </a:lnTo>
                      <a:lnTo>
                        <a:pt x="56" y="5"/>
                      </a:lnTo>
                      <a:lnTo>
                        <a:pt x="48" y="1"/>
                      </a:lnTo>
                      <a:lnTo>
                        <a:pt x="40" y="0"/>
                      </a:lnTo>
                      <a:lnTo>
                        <a:pt x="32" y="1"/>
                      </a:lnTo>
                      <a:lnTo>
                        <a:pt x="24"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4" y="140"/>
                      </a:lnTo>
                      <a:lnTo>
                        <a:pt x="32" y="145"/>
                      </a:lnTo>
                      <a:lnTo>
                        <a:pt x="40"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52">
                  <a:extLst>
                    <a:ext uri="{FF2B5EF4-FFF2-40B4-BE49-F238E27FC236}">
                      <a16:creationId xmlns:a16="http://schemas.microsoft.com/office/drawing/2014/main" id="{B8E30C42-4EEB-174F-8047-219EE108C1AD}"/>
                    </a:ext>
                  </a:extLst>
                </p:cNvPr>
                <p:cNvSpPr>
                  <a:spLocks/>
                </p:cNvSpPr>
                <p:nvPr/>
              </p:nvSpPr>
              <p:spPr bwMode="auto">
                <a:xfrm>
                  <a:off x="1838" y="1506"/>
                  <a:ext cx="261" cy="339"/>
                </a:xfrm>
                <a:custGeom>
                  <a:avLst/>
                  <a:gdLst>
                    <a:gd name="T0" fmla="*/ 380 w 153"/>
                    <a:gd name="T1" fmla="*/ 508 h 277"/>
                    <a:gd name="T2" fmla="*/ 457 w 153"/>
                    <a:gd name="T3" fmla="*/ 502 h 277"/>
                    <a:gd name="T4" fmla="*/ 532 w 153"/>
                    <a:gd name="T5" fmla="*/ 488 h 277"/>
                    <a:gd name="T6" fmla="*/ 597 w 153"/>
                    <a:gd name="T7" fmla="*/ 464 h 277"/>
                    <a:gd name="T8" fmla="*/ 648 w 153"/>
                    <a:gd name="T9" fmla="*/ 433 h 277"/>
                    <a:gd name="T10" fmla="*/ 696 w 153"/>
                    <a:gd name="T11" fmla="*/ 395 h 277"/>
                    <a:gd name="T12" fmla="*/ 730 w 153"/>
                    <a:gd name="T13" fmla="*/ 352 h 277"/>
                    <a:gd name="T14" fmla="*/ 751 w 153"/>
                    <a:gd name="T15" fmla="*/ 304 h 277"/>
                    <a:gd name="T16" fmla="*/ 759 w 153"/>
                    <a:gd name="T17" fmla="*/ 253 h 277"/>
                    <a:gd name="T18" fmla="*/ 751 w 153"/>
                    <a:gd name="T19" fmla="*/ 203 h 277"/>
                    <a:gd name="T20" fmla="*/ 730 w 153"/>
                    <a:gd name="T21" fmla="*/ 154 h 277"/>
                    <a:gd name="T22" fmla="*/ 696 w 153"/>
                    <a:gd name="T23" fmla="*/ 113 h 277"/>
                    <a:gd name="T24" fmla="*/ 648 w 153"/>
                    <a:gd name="T25" fmla="*/ 73 h 277"/>
                    <a:gd name="T26" fmla="*/ 597 w 153"/>
                    <a:gd name="T27" fmla="*/ 43 h 277"/>
                    <a:gd name="T28" fmla="*/ 532 w 153"/>
                    <a:gd name="T29" fmla="*/ 20 h 277"/>
                    <a:gd name="T30" fmla="*/ 457 w 153"/>
                    <a:gd name="T31" fmla="*/ 7 h 277"/>
                    <a:gd name="T32" fmla="*/ 380 w 153"/>
                    <a:gd name="T33" fmla="*/ 0 h 277"/>
                    <a:gd name="T34" fmla="*/ 302 w 153"/>
                    <a:gd name="T35" fmla="*/ 7 h 277"/>
                    <a:gd name="T36" fmla="*/ 232 w 153"/>
                    <a:gd name="T37" fmla="*/ 20 h 277"/>
                    <a:gd name="T38" fmla="*/ 169 w 153"/>
                    <a:gd name="T39" fmla="*/ 43 h 277"/>
                    <a:gd name="T40" fmla="*/ 111 w 153"/>
                    <a:gd name="T41" fmla="*/ 73 h 277"/>
                    <a:gd name="T42" fmla="*/ 65 w 153"/>
                    <a:gd name="T43" fmla="*/ 113 h 277"/>
                    <a:gd name="T44" fmla="*/ 29 w 153"/>
                    <a:gd name="T45" fmla="*/ 154 h 277"/>
                    <a:gd name="T46" fmla="*/ 9 w 153"/>
                    <a:gd name="T47" fmla="*/ 203 h 277"/>
                    <a:gd name="T48" fmla="*/ 0 w 153"/>
                    <a:gd name="T49" fmla="*/ 253 h 277"/>
                    <a:gd name="T50" fmla="*/ 9 w 153"/>
                    <a:gd name="T51" fmla="*/ 304 h 277"/>
                    <a:gd name="T52" fmla="*/ 29 w 153"/>
                    <a:gd name="T53" fmla="*/ 352 h 277"/>
                    <a:gd name="T54" fmla="*/ 65 w 153"/>
                    <a:gd name="T55" fmla="*/ 395 h 277"/>
                    <a:gd name="T56" fmla="*/ 111 w 153"/>
                    <a:gd name="T57" fmla="*/ 433 h 277"/>
                    <a:gd name="T58" fmla="*/ 169 w 153"/>
                    <a:gd name="T59" fmla="*/ 464 h 277"/>
                    <a:gd name="T60" fmla="*/ 232 w 153"/>
                    <a:gd name="T61" fmla="*/ 488 h 277"/>
                    <a:gd name="T62" fmla="*/ 302 w 153"/>
                    <a:gd name="T63" fmla="*/ 502 h 277"/>
                    <a:gd name="T64" fmla="*/ 380 w 153"/>
                    <a:gd name="T65" fmla="*/ 508 h 2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277">
                      <a:moveTo>
                        <a:pt x="77" y="277"/>
                      </a:moveTo>
                      <a:lnTo>
                        <a:pt x="92" y="274"/>
                      </a:lnTo>
                      <a:lnTo>
                        <a:pt x="107" y="266"/>
                      </a:lnTo>
                      <a:lnTo>
                        <a:pt x="120" y="253"/>
                      </a:lnTo>
                      <a:lnTo>
                        <a:pt x="131" y="236"/>
                      </a:lnTo>
                      <a:lnTo>
                        <a:pt x="140" y="216"/>
                      </a:lnTo>
                      <a:lnTo>
                        <a:pt x="147" y="192"/>
                      </a:lnTo>
                      <a:lnTo>
                        <a:pt x="151" y="166"/>
                      </a:lnTo>
                      <a:lnTo>
                        <a:pt x="153" y="138"/>
                      </a:lnTo>
                      <a:lnTo>
                        <a:pt x="151" y="111"/>
                      </a:lnTo>
                      <a:lnTo>
                        <a:pt x="147" y="84"/>
                      </a:lnTo>
                      <a:lnTo>
                        <a:pt x="140" y="61"/>
                      </a:lnTo>
                      <a:lnTo>
                        <a:pt x="131" y="40"/>
                      </a:lnTo>
                      <a:lnTo>
                        <a:pt x="120" y="24"/>
                      </a:lnTo>
                      <a:lnTo>
                        <a:pt x="107" y="11"/>
                      </a:lnTo>
                      <a:lnTo>
                        <a:pt x="92" y="4"/>
                      </a:lnTo>
                      <a:lnTo>
                        <a:pt x="77" y="0"/>
                      </a:lnTo>
                      <a:lnTo>
                        <a:pt x="61" y="4"/>
                      </a:lnTo>
                      <a:lnTo>
                        <a:pt x="47" y="11"/>
                      </a:lnTo>
                      <a:lnTo>
                        <a:pt x="34" y="24"/>
                      </a:lnTo>
                      <a:lnTo>
                        <a:pt x="22" y="40"/>
                      </a:lnTo>
                      <a:lnTo>
                        <a:pt x="13" y="61"/>
                      </a:lnTo>
                      <a:lnTo>
                        <a:pt x="6" y="84"/>
                      </a:lnTo>
                      <a:lnTo>
                        <a:pt x="2" y="111"/>
                      </a:lnTo>
                      <a:lnTo>
                        <a:pt x="0" y="138"/>
                      </a:lnTo>
                      <a:lnTo>
                        <a:pt x="2" y="166"/>
                      </a:lnTo>
                      <a:lnTo>
                        <a:pt x="6" y="192"/>
                      </a:lnTo>
                      <a:lnTo>
                        <a:pt x="13" y="216"/>
                      </a:lnTo>
                      <a:lnTo>
                        <a:pt x="22" y="236"/>
                      </a:lnTo>
                      <a:lnTo>
                        <a:pt x="34" y="253"/>
                      </a:lnTo>
                      <a:lnTo>
                        <a:pt x="47" y="266"/>
                      </a:lnTo>
                      <a:lnTo>
                        <a:pt x="61" y="274"/>
                      </a:lnTo>
                      <a:lnTo>
                        <a:pt x="77" y="2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53">
                  <a:extLst>
                    <a:ext uri="{FF2B5EF4-FFF2-40B4-BE49-F238E27FC236}">
                      <a16:creationId xmlns:a16="http://schemas.microsoft.com/office/drawing/2014/main" id="{54F0A4AD-F97F-5849-9FDE-2A7AEA1B09F2}"/>
                    </a:ext>
                  </a:extLst>
                </p:cNvPr>
                <p:cNvSpPr>
                  <a:spLocks/>
                </p:cNvSpPr>
                <p:nvPr/>
              </p:nvSpPr>
              <p:spPr bwMode="auto">
                <a:xfrm>
                  <a:off x="1882" y="1567"/>
                  <a:ext cx="139" cy="174"/>
                </a:xfrm>
                <a:custGeom>
                  <a:avLst/>
                  <a:gdLst>
                    <a:gd name="T0" fmla="*/ 202 w 82"/>
                    <a:gd name="T1" fmla="*/ 247 h 146"/>
                    <a:gd name="T2" fmla="*/ 239 w 82"/>
                    <a:gd name="T3" fmla="*/ 246 h 146"/>
                    <a:gd name="T4" fmla="*/ 278 w 82"/>
                    <a:gd name="T5" fmla="*/ 237 h 146"/>
                    <a:gd name="T6" fmla="*/ 310 w 82"/>
                    <a:gd name="T7" fmla="*/ 225 h 146"/>
                    <a:gd name="T8" fmla="*/ 342 w 82"/>
                    <a:gd name="T9" fmla="*/ 212 h 146"/>
                    <a:gd name="T10" fmla="*/ 364 w 82"/>
                    <a:gd name="T11" fmla="*/ 192 h 146"/>
                    <a:gd name="T12" fmla="*/ 385 w 82"/>
                    <a:gd name="T13" fmla="*/ 170 h 146"/>
                    <a:gd name="T14" fmla="*/ 393 w 82"/>
                    <a:gd name="T15" fmla="*/ 148 h 146"/>
                    <a:gd name="T16" fmla="*/ 400 w 82"/>
                    <a:gd name="T17" fmla="*/ 122 h 146"/>
                    <a:gd name="T18" fmla="*/ 393 w 82"/>
                    <a:gd name="T19" fmla="*/ 97 h 146"/>
                    <a:gd name="T20" fmla="*/ 385 w 82"/>
                    <a:gd name="T21" fmla="*/ 74 h 146"/>
                    <a:gd name="T22" fmla="*/ 364 w 82"/>
                    <a:gd name="T23" fmla="*/ 52 h 146"/>
                    <a:gd name="T24" fmla="*/ 342 w 82"/>
                    <a:gd name="T25" fmla="*/ 36 h 146"/>
                    <a:gd name="T26" fmla="*/ 310 w 82"/>
                    <a:gd name="T27" fmla="*/ 20 h 146"/>
                    <a:gd name="T28" fmla="*/ 278 w 82"/>
                    <a:gd name="T29" fmla="*/ 8 h 146"/>
                    <a:gd name="T30" fmla="*/ 239 w 82"/>
                    <a:gd name="T31" fmla="*/ 1 h 146"/>
                    <a:gd name="T32" fmla="*/ 202 w 82"/>
                    <a:gd name="T33" fmla="*/ 0 h 146"/>
                    <a:gd name="T34" fmla="*/ 161 w 82"/>
                    <a:gd name="T35" fmla="*/ 1 h 146"/>
                    <a:gd name="T36" fmla="*/ 120 w 82"/>
                    <a:gd name="T37" fmla="*/ 8 h 146"/>
                    <a:gd name="T38" fmla="*/ 90 w 82"/>
                    <a:gd name="T39" fmla="*/ 20 h 146"/>
                    <a:gd name="T40" fmla="*/ 58 w 82"/>
                    <a:gd name="T41" fmla="*/ 36 h 146"/>
                    <a:gd name="T42" fmla="*/ 34 w 82"/>
                    <a:gd name="T43" fmla="*/ 52 h 146"/>
                    <a:gd name="T44" fmla="*/ 14 w 82"/>
                    <a:gd name="T45" fmla="*/ 74 h 146"/>
                    <a:gd name="T46" fmla="*/ 5 w 82"/>
                    <a:gd name="T47" fmla="*/ 97 h 146"/>
                    <a:gd name="T48" fmla="*/ 0 w 82"/>
                    <a:gd name="T49" fmla="*/ 122 h 146"/>
                    <a:gd name="T50" fmla="*/ 5 w 82"/>
                    <a:gd name="T51" fmla="*/ 148 h 146"/>
                    <a:gd name="T52" fmla="*/ 14 w 82"/>
                    <a:gd name="T53" fmla="*/ 170 h 146"/>
                    <a:gd name="T54" fmla="*/ 34 w 82"/>
                    <a:gd name="T55" fmla="*/ 192 h 146"/>
                    <a:gd name="T56" fmla="*/ 58 w 82"/>
                    <a:gd name="T57" fmla="*/ 212 h 146"/>
                    <a:gd name="T58" fmla="*/ 90 w 82"/>
                    <a:gd name="T59" fmla="*/ 225 h 146"/>
                    <a:gd name="T60" fmla="*/ 120 w 82"/>
                    <a:gd name="T61" fmla="*/ 237 h 146"/>
                    <a:gd name="T62" fmla="*/ 161 w 82"/>
                    <a:gd name="T63" fmla="*/ 246 h 146"/>
                    <a:gd name="T64" fmla="*/ 202 w 82"/>
                    <a:gd name="T65" fmla="*/ 247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2" h="146">
                      <a:moveTo>
                        <a:pt x="41" y="146"/>
                      </a:moveTo>
                      <a:lnTo>
                        <a:pt x="49" y="145"/>
                      </a:lnTo>
                      <a:lnTo>
                        <a:pt x="57" y="140"/>
                      </a:lnTo>
                      <a:lnTo>
                        <a:pt x="64" y="133"/>
                      </a:lnTo>
                      <a:lnTo>
                        <a:pt x="70" y="125"/>
                      </a:lnTo>
                      <a:lnTo>
                        <a:pt x="75" y="113"/>
                      </a:lnTo>
                      <a:lnTo>
                        <a:pt x="79" y="101"/>
                      </a:lnTo>
                      <a:lnTo>
                        <a:pt x="81" y="87"/>
                      </a:lnTo>
                      <a:lnTo>
                        <a:pt x="82" y="72"/>
                      </a:lnTo>
                      <a:lnTo>
                        <a:pt x="81" y="57"/>
                      </a:lnTo>
                      <a:lnTo>
                        <a:pt x="79" y="44"/>
                      </a:lnTo>
                      <a:lnTo>
                        <a:pt x="75" y="31"/>
                      </a:lnTo>
                      <a:lnTo>
                        <a:pt x="70" y="21"/>
                      </a:lnTo>
                      <a:lnTo>
                        <a:pt x="64" y="12"/>
                      </a:lnTo>
                      <a:lnTo>
                        <a:pt x="57" y="5"/>
                      </a:lnTo>
                      <a:lnTo>
                        <a:pt x="49" y="1"/>
                      </a:lnTo>
                      <a:lnTo>
                        <a:pt x="41" y="0"/>
                      </a:lnTo>
                      <a:lnTo>
                        <a:pt x="33" y="1"/>
                      </a:lnTo>
                      <a:lnTo>
                        <a:pt x="25" y="5"/>
                      </a:lnTo>
                      <a:lnTo>
                        <a:pt x="18" y="12"/>
                      </a:lnTo>
                      <a:lnTo>
                        <a:pt x="12" y="21"/>
                      </a:lnTo>
                      <a:lnTo>
                        <a:pt x="7" y="31"/>
                      </a:lnTo>
                      <a:lnTo>
                        <a:pt x="3" y="44"/>
                      </a:lnTo>
                      <a:lnTo>
                        <a:pt x="1" y="57"/>
                      </a:lnTo>
                      <a:lnTo>
                        <a:pt x="0" y="72"/>
                      </a:lnTo>
                      <a:lnTo>
                        <a:pt x="1" y="87"/>
                      </a:lnTo>
                      <a:lnTo>
                        <a:pt x="3" y="101"/>
                      </a:lnTo>
                      <a:lnTo>
                        <a:pt x="7" y="113"/>
                      </a:lnTo>
                      <a:lnTo>
                        <a:pt x="12" y="125"/>
                      </a:lnTo>
                      <a:lnTo>
                        <a:pt x="18" y="133"/>
                      </a:lnTo>
                      <a:lnTo>
                        <a:pt x="25" y="140"/>
                      </a:lnTo>
                      <a:lnTo>
                        <a:pt x="33" y="145"/>
                      </a:lnTo>
                      <a:lnTo>
                        <a:pt x="41" y="1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54">
                  <a:extLst>
                    <a:ext uri="{FF2B5EF4-FFF2-40B4-BE49-F238E27FC236}">
                      <a16:creationId xmlns:a16="http://schemas.microsoft.com/office/drawing/2014/main" id="{1573F757-5507-FF47-8FA0-6C83AEBBAC3F}"/>
                    </a:ext>
                  </a:extLst>
                </p:cNvPr>
                <p:cNvSpPr>
                  <a:spLocks/>
                </p:cNvSpPr>
                <p:nvPr/>
              </p:nvSpPr>
              <p:spPr bwMode="auto">
                <a:xfrm>
                  <a:off x="3177" y="1350"/>
                  <a:ext cx="504" cy="243"/>
                </a:xfrm>
                <a:custGeom>
                  <a:avLst/>
                  <a:gdLst>
                    <a:gd name="T0" fmla="*/ 65 w 286"/>
                    <a:gd name="T1" fmla="*/ 279 h 194"/>
                    <a:gd name="T2" fmla="*/ 99 w 286"/>
                    <a:gd name="T3" fmla="*/ 279 h 194"/>
                    <a:gd name="T4" fmla="*/ 130 w 286"/>
                    <a:gd name="T5" fmla="*/ 274 h 194"/>
                    <a:gd name="T6" fmla="*/ 152 w 286"/>
                    <a:gd name="T7" fmla="*/ 267 h 194"/>
                    <a:gd name="T8" fmla="*/ 171 w 286"/>
                    <a:gd name="T9" fmla="*/ 257 h 194"/>
                    <a:gd name="T10" fmla="*/ 215 w 286"/>
                    <a:gd name="T11" fmla="*/ 217 h 194"/>
                    <a:gd name="T12" fmla="*/ 268 w 286"/>
                    <a:gd name="T13" fmla="*/ 180 h 194"/>
                    <a:gd name="T14" fmla="*/ 338 w 286"/>
                    <a:gd name="T15" fmla="*/ 154 h 194"/>
                    <a:gd name="T16" fmla="*/ 416 w 286"/>
                    <a:gd name="T17" fmla="*/ 133 h 194"/>
                    <a:gd name="T18" fmla="*/ 497 w 286"/>
                    <a:gd name="T19" fmla="*/ 118 h 194"/>
                    <a:gd name="T20" fmla="*/ 587 w 286"/>
                    <a:gd name="T21" fmla="*/ 110 h 194"/>
                    <a:gd name="T22" fmla="*/ 673 w 286"/>
                    <a:gd name="T23" fmla="*/ 106 h 194"/>
                    <a:gd name="T24" fmla="*/ 754 w 286"/>
                    <a:gd name="T25" fmla="*/ 106 h 194"/>
                    <a:gd name="T26" fmla="*/ 863 w 286"/>
                    <a:gd name="T27" fmla="*/ 111 h 194"/>
                    <a:gd name="T28" fmla="*/ 969 w 286"/>
                    <a:gd name="T29" fmla="*/ 125 h 194"/>
                    <a:gd name="T30" fmla="*/ 1068 w 286"/>
                    <a:gd name="T31" fmla="*/ 145 h 194"/>
                    <a:gd name="T32" fmla="*/ 1165 w 286"/>
                    <a:gd name="T33" fmla="*/ 172 h 194"/>
                    <a:gd name="T34" fmla="*/ 1242 w 286"/>
                    <a:gd name="T35" fmla="*/ 207 h 194"/>
                    <a:gd name="T36" fmla="*/ 1313 w 286"/>
                    <a:gd name="T37" fmla="*/ 248 h 194"/>
                    <a:gd name="T38" fmla="*/ 1364 w 286"/>
                    <a:gd name="T39" fmla="*/ 297 h 194"/>
                    <a:gd name="T40" fmla="*/ 1390 w 286"/>
                    <a:gd name="T41" fmla="*/ 352 h 194"/>
                    <a:gd name="T42" fmla="*/ 1401 w 286"/>
                    <a:gd name="T43" fmla="*/ 365 h 194"/>
                    <a:gd name="T44" fmla="*/ 1422 w 286"/>
                    <a:gd name="T45" fmla="*/ 375 h 194"/>
                    <a:gd name="T46" fmla="*/ 1450 w 286"/>
                    <a:gd name="T47" fmla="*/ 380 h 194"/>
                    <a:gd name="T48" fmla="*/ 1484 w 286"/>
                    <a:gd name="T49" fmla="*/ 381 h 194"/>
                    <a:gd name="T50" fmla="*/ 1521 w 286"/>
                    <a:gd name="T51" fmla="*/ 377 h 194"/>
                    <a:gd name="T52" fmla="*/ 1544 w 286"/>
                    <a:gd name="T53" fmla="*/ 367 h 194"/>
                    <a:gd name="T54" fmla="*/ 1560 w 286"/>
                    <a:gd name="T55" fmla="*/ 358 h 194"/>
                    <a:gd name="T56" fmla="*/ 1565 w 286"/>
                    <a:gd name="T57" fmla="*/ 346 h 194"/>
                    <a:gd name="T58" fmla="*/ 1528 w 286"/>
                    <a:gd name="T59" fmla="*/ 274 h 194"/>
                    <a:gd name="T60" fmla="*/ 1463 w 286"/>
                    <a:gd name="T61" fmla="*/ 210 h 194"/>
                    <a:gd name="T62" fmla="*/ 1373 w 286"/>
                    <a:gd name="T63" fmla="*/ 155 h 194"/>
                    <a:gd name="T64" fmla="*/ 1276 w 286"/>
                    <a:gd name="T65" fmla="*/ 104 h 194"/>
                    <a:gd name="T66" fmla="*/ 1156 w 286"/>
                    <a:gd name="T67" fmla="*/ 64 h 194"/>
                    <a:gd name="T68" fmla="*/ 1027 w 286"/>
                    <a:gd name="T69" fmla="*/ 31 h 194"/>
                    <a:gd name="T70" fmla="*/ 904 w 286"/>
                    <a:gd name="T71" fmla="*/ 13 h 194"/>
                    <a:gd name="T72" fmla="*/ 770 w 286"/>
                    <a:gd name="T73" fmla="*/ 0 h 194"/>
                    <a:gd name="T74" fmla="*/ 633 w 286"/>
                    <a:gd name="T75" fmla="*/ 1 h 194"/>
                    <a:gd name="T76" fmla="*/ 509 w 286"/>
                    <a:gd name="T77" fmla="*/ 16 h 194"/>
                    <a:gd name="T78" fmla="*/ 395 w 286"/>
                    <a:gd name="T79" fmla="*/ 36 h 194"/>
                    <a:gd name="T80" fmla="*/ 285 w 286"/>
                    <a:gd name="T81" fmla="*/ 68 h 194"/>
                    <a:gd name="T82" fmla="*/ 192 w 286"/>
                    <a:gd name="T83" fmla="*/ 104 h 194"/>
                    <a:gd name="T84" fmla="*/ 115 w 286"/>
                    <a:gd name="T85" fmla="*/ 145 h 194"/>
                    <a:gd name="T86" fmla="*/ 49 w 286"/>
                    <a:gd name="T87" fmla="*/ 192 h 194"/>
                    <a:gd name="T88" fmla="*/ 0 w 286"/>
                    <a:gd name="T89" fmla="*/ 240 h 194"/>
                    <a:gd name="T90" fmla="*/ 0 w 286"/>
                    <a:gd name="T91" fmla="*/ 240 h 194"/>
                    <a:gd name="T92" fmla="*/ 0 w 286"/>
                    <a:gd name="T93" fmla="*/ 251 h 194"/>
                    <a:gd name="T94" fmla="*/ 12 w 286"/>
                    <a:gd name="T95" fmla="*/ 263 h 194"/>
                    <a:gd name="T96" fmla="*/ 37 w 286"/>
                    <a:gd name="T97" fmla="*/ 273 h 194"/>
                    <a:gd name="T98" fmla="*/ 65 w 286"/>
                    <a:gd name="T99" fmla="*/ 279 h 1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 h="194">
                      <a:moveTo>
                        <a:pt x="12" y="142"/>
                      </a:moveTo>
                      <a:lnTo>
                        <a:pt x="18" y="142"/>
                      </a:lnTo>
                      <a:lnTo>
                        <a:pt x="24" y="140"/>
                      </a:lnTo>
                      <a:lnTo>
                        <a:pt x="28" y="136"/>
                      </a:lnTo>
                      <a:lnTo>
                        <a:pt x="31" y="131"/>
                      </a:lnTo>
                      <a:lnTo>
                        <a:pt x="39" y="110"/>
                      </a:lnTo>
                      <a:lnTo>
                        <a:pt x="49" y="92"/>
                      </a:lnTo>
                      <a:lnTo>
                        <a:pt x="62" y="78"/>
                      </a:lnTo>
                      <a:lnTo>
                        <a:pt x="76" y="68"/>
                      </a:lnTo>
                      <a:lnTo>
                        <a:pt x="91" y="60"/>
                      </a:lnTo>
                      <a:lnTo>
                        <a:pt x="107" y="56"/>
                      </a:lnTo>
                      <a:lnTo>
                        <a:pt x="123" y="54"/>
                      </a:lnTo>
                      <a:lnTo>
                        <a:pt x="138" y="54"/>
                      </a:lnTo>
                      <a:lnTo>
                        <a:pt x="158" y="57"/>
                      </a:lnTo>
                      <a:lnTo>
                        <a:pt x="177" y="64"/>
                      </a:lnTo>
                      <a:lnTo>
                        <a:pt x="195" y="74"/>
                      </a:lnTo>
                      <a:lnTo>
                        <a:pt x="213" y="87"/>
                      </a:lnTo>
                      <a:lnTo>
                        <a:pt x="227" y="105"/>
                      </a:lnTo>
                      <a:lnTo>
                        <a:pt x="240" y="126"/>
                      </a:lnTo>
                      <a:lnTo>
                        <a:pt x="249" y="151"/>
                      </a:lnTo>
                      <a:lnTo>
                        <a:pt x="254" y="179"/>
                      </a:lnTo>
                      <a:lnTo>
                        <a:pt x="256" y="185"/>
                      </a:lnTo>
                      <a:lnTo>
                        <a:pt x="260" y="191"/>
                      </a:lnTo>
                      <a:lnTo>
                        <a:pt x="265" y="193"/>
                      </a:lnTo>
                      <a:lnTo>
                        <a:pt x="271" y="194"/>
                      </a:lnTo>
                      <a:lnTo>
                        <a:pt x="278" y="192"/>
                      </a:lnTo>
                      <a:lnTo>
                        <a:pt x="282" y="187"/>
                      </a:lnTo>
                      <a:lnTo>
                        <a:pt x="285" y="182"/>
                      </a:lnTo>
                      <a:lnTo>
                        <a:pt x="286" y="176"/>
                      </a:lnTo>
                      <a:lnTo>
                        <a:pt x="279" y="140"/>
                      </a:lnTo>
                      <a:lnTo>
                        <a:pt x="267" y="107"/>
                      </a:lnTo>
                      <a:lnTo>
                        <a:pt x="251" y="79"/>
                      </a:lnTo>
                      <a:lnTo>
                        <a:pt x="233" y="53"/>
                      </a:lnTo>
                      <a:lnTo>
                        <a:pt x="211" y="33"/>
                      </a:lnTo>
                      <a:lnTo>
                        <a:pt x="188" y="16"/>
                      </a:lnTo>
                      <a:lnTo>
                        <a:pt x="165" y="6"/>
                      </a:lnTo>
                      <a:lnTo>
                        <a:pt x="141" y="0"/>
                      </a:lnTo>
                      <a:lnTo>
                        <a:pt x="116" y="1"/>
                      </a:lnTo>
                      <a:lnTo>
                        <a:pt x="93" y="8"/>
                      </a:lnTo>
                      <a:lnTo>
                        <a:pt x="72" y="18"/>
                      </a:lnTo>
                      <a:lnTo>
                        <a:pt x="52" y="34"/>
                      </a:lnTo>
                      <a:lnTo>
                        <a:pt x="35" y="53"/>
                      </a:lnTo>
                      <a:lnTo>
                        <a:pt x="21" y="74"/>
                      </a:lnTo>
                      <a:lnTo>
                        <a:pt x="9" y="97"/>
                      </a:lnTo>
                      <a:lnTo>
                        <a:pt x="0" y="122"/>
                      </a:lnTo>
                      <a:lnTo>
                        <a:pt x="0" y="128"/>
                      </a:lnTo>
                      <a:lnTo>
                        <a:pt x="2" y="134"/>
                      </a:lnTo>
                      <a:lnTo>
                        <a:pt x="7" y="139"/>
                      </a:lnTo>
                      <a:lnTo>
                        <a:pt x="12"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55">
                  <a:extLst>
                    <a:ext uri="{FF2B5EF4-FFF2-40B4-BE49-F238E27FC236}">
                      <a16:creationId xmlns:a16="http://schemas.microsoft.com/office/drawing/2014/main" id="{A0BBD943-2D78-BE44-9390-0BBBF5E2141F}"/>
                    </a:ext>
                  </a:extLst>
                </p:cNvPr>
                <p:cNvSpPr>
                  <a:spLocks/>
                </p:cNvSpPr>
                <p:nvPr/>
              </p:nvSpPr>
              <p:spPr bwMode="auto">
                <a:xfrm rot="10800000">
                  <a:off x="3255" y="924"/>
                  <a:ext cx="513" cy="182"/>
                </a:xfrm>
                <a:custGeom>
                  <a:avLst/>
                  <a:gdLst>
                    <a:gd name="T0" fmla="*/ 94 w 296"/>
                    <a:gd name="T1" fmla="*/ 246 h 147"/>
                    <a:gd name="T2" fmla="*/ 135 w 296"/>
                    <a:gd name="T3" fmla="*/ 245 h 147"/>
                    <a:gd name="T4" fmla="*/ 165 w 296"/>
                    <a:gd name="T5" fmla="*/ 238 h 147"/>
                    <a:gd name="T6" fmla="*/ 192 w 296"/>
                    <a:gd name="T7" fmla="*/ 225 h 147"/>
                    <a:gd name="T8" fmla="*/ 205 w 296"/>
                    <a:gd name="T9" fmla="*/ 210 h 147"/>
                    <a:gd name="T10" fmla="*/ 220 w 296"/>
                    <a:gd name="T11" fmla="*/ 181 h 147"/>
                    <a:gd name="T12" fmla="*/ 243 w 296"/>
                    <a:gd name="T13" fmla="*/ 156 h 147"/>
                    <a:gd name="T14" fmla="*/ 286 w 296"/>
                    <a:gd name="T15" fmla="*/ 134 h 147"/>
                    <a:gd name="T16" fmla="*/ 340 w 296"/>
                    <a:gd name="T17" fmla="*/ 116 h 147"/>
                    <a:gd name="T18" fmla="*/ 400 w 296"/>
                    <a:gd name="T19" fmla="*/ 102 h 147"/>
                    <a:gd name="T20" fmla="*/ 463 w 296"/>
                    <a:gd name="T21" fmla="*/ 89 h 147"/>
                    <a:gd name="T22" fmla="*/ 532 w 296"/>
                    <a:gd name="T23" fmla="*/ 82 h 147"/>
                    <a:gd name="T24" fmla="*/ 603 w 296"/>
                    <a:gd name="T25" fmla="*/ 78 h 147"/>
                    <a:gd name="T26" fmla="*/ 712 w 296"/>
                    <a:gd name="T27" fmla="*/ 77 h 147"/>
                    <a:gd name="T28" fmla="*/ 828 w 296"/>
                    <a:gd name="T29" fmla="*/ 82 h 147"/>
                    <a:gd name="T30" fmla="*/ 938 w 296"/>
                    <a:gd name="T31" fmla="*/ 94 h 147"/>
                    <a:gd name="T32" fmla="*/ 1042 w 296"/>
                    <a:gd name="T33" fmla="*/ 111 h 147"/>
                    <a:gd name="T34" fmla="*/ 1142 w 296"/>
                    <a:gd name="T35" fmla="*/ 135 h 147"/>
                    <a:gd name="T36" fmla="*/ 1229 w 296"/>
                    <a:gd name="T37" fmla="*/ 167 h 147"/>
                    <a:gd name="T38" fmla="*/ 1298 w 296"/>
                    <a:gd name="T39" fmla="*/ 206 h 147"/>
                    <a:gd name="T40" fmla="*/ 1343 w 296"/>
                    <a:gd name="T41" fmla="*/ 250 h 147"/>
                    <a:gd name="T42" fmla="*/ 1357 w 296"/>
                    <a:gd name="T43" fmla="*/ 264 h 147"/>
                    <a:gd name="T44" fmla="*/ 1390 w 296"/>
                    <a:gd name="T45" fmla="*/ 272 h 147"/>
                    <a:gd name="T46" fmla="*/ 1426 w 296"/>
                    <a:gd name="T47" fmla="*/ 279 h 147"/>
                    <a:gd name="T48" fmla="*/ 1468 w 296"/>
                    <a:gd name="T49" fmla="*/ 277 h 147"/>
                    <a:gd name="T50" fmla="*/ 1504 w 296"/>
                    <a:gd name="T51" fmla="*/ 270 h 147"/>
                    <a:gd name="T52" fmla="*/ 1525 w 296"/>
                    <a:gd name="T53" fmla="*/ 258 h 147"/>
                    <a:gd name="T54" fmla="*/ 1541 w 296"/>
                    <a:gd name="T55" fmla="*/ 245 h 147"/>
                    <a:gd name="T56" fmla="*/ 1536 w 296"/>
                    <a:gd name="T57" fmla="*/ 230 h 147"/>
                    <a:gd name="T58" fmla="*/ 1511 w 296"/>
                    <a:gd name="T59" fmla="*/ 199 h 147"/>
                    <a:gd name="T60" fmla="*/ 1471 w 296"/>
                    <a:gd name="T61" fmla="*/ 168 h 147"/>
                    <a:gd name="T62" fmla="*/ 1433 w 296"/>
                    <a:gd name="T63" fmla="*/ 142 h 147"/>
                    <a:gd name="T64" fmla="*/ 1385 w 296"/>
                    <a:gd name="T65" fmla="*/ 120 h 147"/>
                    <a:gd name="T66" fmla="*/ 1334 w 296"/>
                    <a:gd name="T67" fmla="*/ 97 h 147"/>
                    <a:gd name="T68" fmla="*/ 1277 w 296"/>
                    <a:gd name="T69" fmla="*/ 78 h 147"/>
                    <a:gd name="T70" fmla="*/ 1220 w 296"/>
                    <a:gd name="T71" fmla="*/ 62 h 147"/>
                    <a:gd name="T72" fmla="*/ 1144 w 296"/>
                    <a:gd name="T73" fmla="*/ 46 h 147"/>
                    <a:gd name="T74" fmla="*/ 1078 w 296"/>
                    <a:gd name="T75" fmla="*/ 33 h 147"/>
                    <a:gd name="T76" fmla="*/ 1009 w 296"/>
                    <a:gd name="T77" fmla="*/ 21 h 147"/>
                    <a:gd name="T78" fmla="*/ 943 w 296"/>
                    <a:gd name="T79" fmla="*/ 14 h 147"/>
                    <a:gd name="T80" fmla="*/ 868 w 296"/>
                    <a:gd name="T81" fmla="*/ 6 h 147"/>
                    <a:gd name="T82" fmla="*/ 795 w 296"/>
                    <a:gd name="T83" fmla="*/ 1 h 147"/>
                    <a:gd name="T84" fmla="*/ 724 w 296"/>
                    <a:gd name="T85" fmla="*/ 0 h 147"/>
                    <a:gd name="T86" fmla="*/ 652 w 296"/>
                    <a:gd name="T87" fmla="*/ 0 h 147"/>
                    <a:gd name="T88" fmla="*/ 582 w 296"/>
                    <a:gd name="T89" fmla="*/ 1 h 147"/>
                    <a:gd name="T90" fmla="*/ 463 w 296"/>
                    <a:gd name="T91" fmla="*/ 9 h 147"/>
                    <a:gd name="T92" fmla="*/ 355 w 296"/>
                    <a:gd name="T93" fmla="*/ 24 h 147"/>
                    <a:gd name="T94" fmla="*/ 255 w 296"/>
                    <a:gd name="T95" fmla="*/ 43 h 147"/>
                    <a:gd name="T96" fmla="*/ 177 w 296"/>
                    <a:gd name="T97" fmla="*/ 66 h 147"/>
                    <a:gd name="T98" fmla="*/ 106 w 296"/>
                    <a:gd name="T99" fmla="*/ 97 h 147"/>
                    <a:gd name="T100" fmla="*/ 50 w 296"/>
                    <a:gd name="T101" fmla="*/ 129 h 147"/>
                    <a:gd name="T102" fmla="*/ 16 w 296"/>
                    <a:gd name="T103" fmla="*/ 167 h 147"/>
                    <a:gd name="T104" fmla="*/ 0 w 296"/>
                    <a:gd name="T105" fmla="*/ 207 h 147"/>
                    <a:gd name="T106" fmla="*/ 5 w 296"/>
                    <a:gd name="T107" fmla="*/ 220 h 147"/>
                    <a:gd name="T108" fmla="*/ 28 w 296"/>
                    <a:gd name="T109" fmla="*/ 236 h 147"/>
                    <a:gd name="T110" fmla="*/ 57 w 296"/>
                    <a:gd name="T111" fmla="*/ 243 h 147"/>
                    <a:gd name="T112" fmla="*/ 94 w 296"/>
                    <a:gd name="T113" fmla="*/ 246 h 1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6" h="147">
                      <a:moveTo>
                        <a:pt x="18" y="130"/>
                      </a:moveTo>
                      <a:lnTo>
                        <a:pt x="26" y="129"/>
                      </a:lnTo>
                      <a:lnTo>
                        <a:pt x="32" y="125"/>
                      </a:lnTo>
                      <a:lnTo>
                        <a:pt x="37" y="119"/>
                      </a:lnTo>
                      <a:lnTo>
                        <a:pt x="39" y="111"/>
                      </a:lnTo>
                      <a:lnTo>
                        <a:pt x="42" y="95"/>
                      </a:lnTo>
                      <a:lnTo>
                        <a:pt x="47" y="82"/>
                      </a:lnTo>
                      <a:lnTo>
                        <a:pt x="55" y="70"/>
                      </a:lnTo>
                      <a:lnTo>
                        <a:pt x="65" y="61"/>
                      </a:lnTo>
                      <a:lnTo>
                        <a:pt x="77" y="53"/>
                      </a:lnTo>
                      <a:lnTo>
                        <a:pt x="89" y="47"/>
                      </a:lnTo>
                      <a:lnTo>
                        <a:pt x="102" y="43"/>
                      </a:lnTo>
                      <a:lnTo>
                        <a:pt x="116" y="41"/>
                      </a:lnTo>
                      <a:lnTo>
                        <a:pt x="137" y="40"/>
                      </a:lnTo>
                      <a:lnTo>
                        <a:pt x="159" y="43"/>
                      </a:lnTo>
                      <a:lnTo>
                        <a:pt x="180" y="49"/>
                      </a:lnTo>
                      <a:lnTo>
                        <a:pt x="200" y="59"/>
                      </a:lnTo>
                      <a:lnTo>
                        <a:pt x="219" y="71"/>
                      </a:lnTo>
                      <a:lnTo>
                        <a:pt x="236" y="88"/>
                      </a:lnTo>
                      <a:lnTo>
                        <a:pt x="249" y="108"/>
                      </a:lnTo>
                      <a:lnTo>
                        <a:pt x="258" y="132"/>
                      </a:lnTo>
                      <a:lnTo>
                        <a:pt x="261" y="139"/>
                      </a:lnTo>
                      <a:lnTo>
                        <a:pt x="267" y="144"/>
                      </a:lnTo>
                      <a:lnTo>
                        <a:pt x="274" y="147"/>
                      </a:lnTo>
                      <a:lnTo>
                        <a:pt x="282" y="146"/>
                      </a:lnTo>
                      <a:lnTo>
                        <a:pt x="289" y="142"/>
                      </a:lnTo>
                      <a:lnTo>
                        <a:pt x="293" y="136"/>
                      </a:lnTo>
                      <a:lnTo>
                        <a:pt x="296" y="129"/>
                      </a:lnTo>
                      <a:lnTo>
                        <a:pt x="295" y="121"/>
                      </a:lnTo>
                      <a:lnTo>
                        <a:pt x="290" y="105"/>
                      </a:lnTo>
                      <a:lnTo>
                        <a:pt x="283" y="89"/>
                      </a:lnTo>
                      <a:lnTo>
                        <a:pt x="275" y="75"/>
                      </a:lnTo>
                      <a:lnTo>
                        <a:pt x="266" y="63"/>
                      </a:lnTo>
                      <a:lnTo>
                        <a:pt x="256" y="51"/>
                      </a:lnTo>
                      <a:lnTo>
                        <a:pt x="245" y="41"/>
                      </a:lnTo>
                      <a:lnTo>
                        <a:pt x="234" y="32"/>
                      </a:lnTo>
                      <a:lnTo>
                        <a:pt x="220" y="24"/>
                      </a:lnTo>
                      <a:lnTo>
                        <a:pt x="207" y="18"/>
                      </a:lnTo>
                      <a:lnTo>
                        <a:pt x="194" y="11"/>
                      </a:lnTo>
                      <a:lnTo>
                        <a:pt x="181" y="7"/>
                      </a:lnTo>
                      <a:lnTo>
                        <a:pt x="167" y="3"/>
                      </a:lnTo>
                      <a:lnTo>
                        <a:pt x="153" y="1"/>
                      </a:lnTo>
                      <a:lnTo>
                        <a:pt x="139" y="0"/>
                      </a:lnTo>
                      <a:lnTo>
                        <a:pt x="125" y="0"/>
                      </a:lnTo>
                      <a:lnTo>
                        <a:pt x="112" y="1"/>
                      </a:lnTo>
                      <a:lnTo>
                        <a:pt x="89" y="5"/>
                      </a:lnTo>
                      <a:lnTo>
                        <a:pt x="68" y="12"/>
                      </a:lnTo>
                      <a:lnTo>
                        <a:pt x="49" y="23"/>
                      </a:lnTo>
                      <a:lnTo>
                        <a:pt x="34" y="35"/>
                      </a:lnTo>
                      <a:lnTo>
                        <a:pt x="20" y="51"/>
                      </a:lnTo>
                      <a:lnTo>
                        <a:pt x="10" y="68"/>
                      </a:lnTo>
                      <a:lnTo>
                        <a:pt x="3" y="88"/>
                      </a:lnTo>
                      <a:lnTo>
                        <a:pt x="0" y="109"/>
                      </a:lnTo>
                      <a:lnTo>
                        <a:pt x="1" y="116"/>
                      </a:lnTo>
                      <a:lnTo>
                        <a:pt x="5" y="124"/>
                      </a:lnTo>
                      <a:lnTo>
                        <a:pt x="11" y="128"/>
                      </a:lnTo>
                      <a:lnTo>
                        <a:pt x="18"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56">
                  <a:extLst>
                    <a:ext uri="{FF2B5EF4-FFF2-40B4-BE49-F238E27FC236}">
                      <a16:creationId xmlns:a16="http://schemas.microsoft.com/office/drawing/2014/main" id="{A6B794C8-0827-4248-B695-2AECE8972AE9}"/>
                    </a:ext>
                  </a:extLst>
                </p:cNvPr>
                <p:cNvSpPr>
                  <a:spLocks/>
                </p:cNvSpPr>
                <p:nvPr/>
              </p:nvSpPr>
              <p:spPr bwMode="auto">
                <a:xfrm rot="10326064">
                  <a:off x="1699" y="941"/>
                  <a:ext cx="513" cy="191"/>
                </a:xfrm>
                <a:custGeom>
                  <a:avLst/>
                  <a:gdLst>
                    <a:gd name="T0" fmla="*/ 64 w 295"/>
                    <a:gd name="T1" fmla="*/ 263 h 153"/>
                    <a:gd name="T2" fmla="*/ 106 w 295"/>
                    <a:gd name="T3" fmla="*/ 266 h 153"/>
                    <a:gd name="T4" fmla="*/ 143 w 295"/>
                    <a:gd name="T5" fmla="*/ 263 h 153"/>
                    <a:gd name="T6" fmla="*/ 172 w 295"/>
                    <a:gd name="T7" fmla="*/ 256 h 153"/>
                    <a:gd name="T8" fmla="*/ 200 w 295"/>
                    <a:gd name="T9" fmla="*/ 241 h 153"/>
                    <a:gd name="T10" fmla="*/ 200 w 295"/>
                    <a:gd name="T11" fmla="*/ 241 h 153"/>
                    <a:gd name="T12" fmla="*/ 250 w 295"/>
                    <a:gd name="T13" fmla="*/ 205 h 153"/>
                    <a:gd name="T14" fmla="*/ 320 w 295"/>
                    <a:gd name="T15" fmla="*/ 171 h 153"/>
                    <a:gd name="T16" fmla="*/ 405 w 295"/>
                    <a:gd name="T17" fmla="*/ 142 h 153"/>
                    <a:gd name="T18" fmla="*/ 504 w 295"/>
                    <a:gd name="T19" fmla="*/ 117 h 153"/>
                    <a:gd name="T20" fmla="*/ 610 w 295"/>
                    <a:gd name="T21" fmla="*/ 100 h 153"/>
                    <a:gd name="T22" fmla="*/ 725 w 295"/>
                    <a:gd name="T23" fmla="*/ 87 h 153"/>
                    <a:gd name="T24" fmla="*/ 835 w 295"/>
                    <a:gd name="T25" fmla="*/ 80 h 153"/>
                    <a:gd name="T26" fmla="*/ 953 w 295"/>
                    <a:gd name="T27" fmla="*/ 81 h 153"/>
                    <a:gd name="T28" fmla="*/ 1036 w 295"/>
                    <a:gd name="T29" fmla="*/ 89 h 153"/>
                    <a:gd name="T30" fmla="*/ 1109 w 295"/>
                    <a:gd name="T31" fmla="*/ 101 h 153"/>
                    <a:gd name="T32" fmla="*/ 1174 w 295"/>
                    <a:gd name="T33" fmla="*/ 117 h 153"/>
                    <a:gd name="T34" fmla="*/ 1231 w 295"/>
                    <a:gd name="T35" fmla="*/ 139 h 153"/>
                    <a:gd name="T36" fmla="*/ 1273 w 295"/>
                    <a:gd name="T37" fmla="*/ 164 h 153"/>
                    <a:gd name="T38" fmla="*/ 1309 w 295"/>
                    <a:gd name="T39" fmla="*/ 193 h 153"/>
                    <a:gd name="T40" fmla="*/ 1337 w 295"/>
                    <a:gd name="T41" fmla="*/ 226 h 153"/>
                    <a:gd name="T42" fmla="*/ 1351 w 295"/>
                    <a:gd name="T43" fmla="*/ 263 h 153"/>
                    <a:gd name="T44" fmla="*/ 1362 w 295"/>
                    <a:gd name="T45" fmla="*/ 276 h 153"/>
                    <a:gd name="T46" fmla="*/ 1388 w 295"/>
                    <a:gd name="T47" fmla="*/ 290 h 153"/>
                    <a:gd name="T48" fmla="*/ 1421 w 295"/>
                    <a:gd name="T49" fmla="*/ 296 h 153"/>
                    <a:gd name="T50" fmla="*/ 1461 w 295"/>
                    <a:gd name="T51" fmla="*/ 297 h 153"/>
                    <a:gd name="T52" fmla="*/ 1501 w 295"/>
                    <a:gd name="T53" fmla="*/ 295 h 153"/>
                    <a:gd name="T54" fmla="*/ 1530 w 295"/>
                    <a:gd name="T55" fmla="*/ 282 h 153"/>
                    <a:gd name="T56" fmla="*/ 1546 w 295"/>
                    <a:gd name="T57" fmla="*/ 268 h 153"/>
                    <a:gd name="T58" fmla="*/ 1551 w 295"/>
                    <a:gd name="T59" fmla="*/ 256 h 153"/>
                    <a:gd name="T60" fmla="*/ 1530 w 295"/>
                    <a:gd name="T61" fmla="*/ 205 h 153"/>
                    <a:gd name="T62" fmla="*/ 1494 w 295"/>
                    <a:gd name="T63" fmla="*/ 159 h 153"/>
                    <a:gd name="T64" fmla="*/ 1440 w 295"/>
                    <a:gd name="T65" fmla="*/ 119 h 153"/>
                    <a:gd name="T66" fmla="*/ 1372 w 295"/>
                    <a:gd name="T67" fmla="*/ 84 h 153"/>
                    <a:gd name="T68" fmla="*/ 1294 w 295"/>
                    <a:gd name="T69" fmla="*/ 56 h 153"/>
                    <a:gd name="T70" fmla="*/ 1198 w 295"/>
                    <a:gd name="T71" fmla="*/ 31 h 153"/>
                    <a:gd name="T72" fmla="*/ 1096 w 295"/>
                    <a:gd name="T73" fmla="*/ 15 h 153"/>
                    <a:gd name="T74" fmla="*/ 977 w 295"/>
                    <a:gd name="T75" fmla="*/ 2 h 153"/>
                    <a:gd name="T76" fmla="*/ 904 w 295"/>
                    <a:gd name="T77" fmla="*/ 1 h 153"/>
                    <a:gd name="T78" fmla="*/ 831 w 295"/>
                    <a:gd name="T79" fmla="*/ 0 h 153"/>
                    <a:gd name="T80" fmla="*/ 756 w 295"/>
                    <a:gd name="T81" fmla="*/ 1 h 153"/>
                    <a:gd name="T82" fmla="*/ 683 w 295"/>
                    <a:gd name="T83" fmla="*/ 9 h 153"/>
                    <a:gd name="T84" fmla="*/ 610 w 295"/>
                    <a:gd name="T85" fmla="*/ 15 h 153"/>
                    <a:gd name="T86" fmla="*/ 541 w 295"/>
                    <a:gd name="T87" fmla="*/ 24 h 153"/>
                    <a:gd name="T88" fmla="*/ 470 w 295"/>
                    <a:gd name="T89" fmla="*/ 34 h 153"/>
                    <a:gd name="T90" fmla="*/ 405 w 295"/>
                    <a:gd name="T91" fmla="*/ 49 h 153"/>
                    <a:gd name="T92" fmla="*/ 343 w 295"/>
                    <a:gd name="T93" fmla="*/ 64 h 153"/>
                    <a:gd name="T94" fmla="*/ 278 w 295"/>
                    <a:gd name="T95" fmla="*/ 80 h 153"/>
                    <a:gd name="T96" fmla="*/ 221 w 295"/>
                    <a:gd name="T97" fmla="*/ 100 h 153"/>
                    <a:gd name="T98" fmla="*/ 163 w 295"/>
                    <a:gd name="T99" fmla="*/ 117 h 153"/>
                    <a:gd name="T100" fmla="*/ 115 w 295"/>
                    <a:gd name="T101" fmla="*/ 140 h 153"/>
                    <a:gd name="T102" fmla="*/ 73 w 295"/>
                    <a:gd name="T103" fmla="*/ 162 h 153"/>
                    <a:gd name="T104" fmla="*/ 37 w 295"/>
                    <a:gd name="T105" fmla="*/ 187 h 153"/>
                    <a:gd name="T106" fmla="*/ 5 w 295"/>
                    <a:gd name="T107" fmla="*/ 212 h 153"/>
                    <a:gd name="T108" fmla="*/ 0 w 295"/>
                    <a:gd name="T109" fmla="*/ 227 h 153"/>
                    <a:gd name="T110" fmla="*/ 5 w 295"/>
                    <a:gd name="T111" fmla="*/ 241 h 153"/>
                    <a:gd name="T112" fmla="*/ 30 w 295"/>
                    <a:gd name="T113" fmla="*/ 256 h 153"/>
                    <a:gd name="T114" fmla="*/ 64 w 295"/>
                    <a:gd name="T115" fmla="*/ 263 h 1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95" h="153">
                      <a:moveTo>
                        <a:pt x="12" y="135"/>
                      </a:moveTo>
                      <a:lnTo>
                        <a:pt x="20" y="137"/>
                      </a:lnTo>
                      <a:lnTo>
                        <a:pt x="27" y="135"/>
                      </a:lnTo>
                      <a:lnTo>
                        <a:pt x="33" y="131"/>
                      </a:lnTo>
                      <a:lnTo>
                        <a:pt x="38" y="124"/>
                      </a:lnTo>
                      <a:lnTo>
                        <a:pt x="48" y="105"/>
                      </a:lnTo>
                      <a:lnTo>
                        <a:pt x="61" y="88"/>
                      </a:lnTo>
                      <a:lnTo>
                        <a:pt x="77" y="73"/>
                      </a:lnTo>
                      <a:lnTo>
                        <a:pt x="96" y="60"/>
                      </a:lnTo>
                      <a:lnTo>
                        <a:pt x="116" y="51"/>
                      </a:lnTo>
                      <a:lnTo>
                        <a:pt x="138" y="45"/>
                      </a:lnTo>
                      <a:lnTo>
                        <a:pt x="159" y="41"/>
                      </a:lnTo>
                      <a:lnTo>
                        <a:pt x="181" y="42"/>
                      </a:lnTo>
                      <a:lnTo>
                        <a:pt x="197" y="46"/>
                      </a:lnTo>
                      <a:lnTo>
                        <a:pt x="211" y="52"/>
                      </a:lnTo>
                      <a:lnTo>
                        <a:pt x="223" y="60"/>
                      </a:lnTo>
                      <a:lnTo>
                        <a:pt x="234" y="71"/>
                      </a:lnTo>
                      <a:lnTo>
                        <a:pt x="242" y="84"/>
                      </a:lnTo>
                      <a:lnTo>
                        <a:pt x="249" y="99"/>
                      </a:lnTo>
                      <a:lnTo>
                        <a:pt x="254" y="116"/>
                      </a:lnTo>
                      <a:lnTo>
                        <a:pt x="257" y="135"/>
                      </a:lnTo>
                      <a:lnTo>
                        <a:pt x="259" y="142"/>
                      </a:lnTo>
                      <a:lnTo>
                        <a:pt x="264" y="149"/>
                      </a:lnTo>
                      <a:lnTo>
                        <a:pt x="270" y="152"/>
                      </a:lnTo>
                      <a:lnTo>
                        <a:pt x="278" y="153"/>
                      </a:lnTo>
                      <a:lnTo>
                        <a:pt x="285" y="151"/>
                      </a:lnTo>
                      <a:lnTo>
                        <a:pt x="291" y="145"/>
                      </a:lnTo>
                      <a:lnTo>
                        <a:pt x="294" y="138"/>
                      </a:lnTo>
                      <a:lnTo>
                        <a:pt x="295" y="131"/>
                      </a:lnTo>
                      <a:lnTo>
                        <a:pt x="291" y="105"/>
                      </a:lnTo>
                      <a:lnTo>
                        <a:pt x="284" y="82"/>
                      </a:lnTo>
                      <a:lnTo>
                        <a:pt x="274" y="61"/>
                      </a:lnTo>
                      <a:lnTo>
                        <a:pt x="261" y="43"/>
                      </a:lnTo>
                      <a:lnTo>
                        <a:pt x="246" y="29"/>
                      </a:lnTo>
                      <a:lnTo>
                        <a:pt x="228" y="16"/>
                      </a:lnTo>
                      <a:lnTo>
                        <a:pt x="208" y="8"/>
                      </a:lnTo>
                      <a:lnTo>
                        <a:pt x="186" y="2"/>
                      </a:lnTo>
                      <a:lnTo>
                        <a:pt x="172" y="1"/>
                      </a:lnTo>
                      <a:lnTo>
                        <a:pt x="158" y="0"/>
                      </a:lnTo>
                      <a:lnTo>
                        <a:pt x="144" y="1"/>
                      </a:lnTo>
                      <a:lnTo>
                        <a:pt x="130" y="5"/>
                      </a:lnTo>
                      <a:lnTo>
                        <a:pt x="116" y="8"/>
                      </a:lnTo>
                      <a:lnTo>
                        <a:pt x="103" y="12"/>
                      </a:lnTo>
                      <a:lnTo>
                        <a:pt x="89" y="18"/>
                      </a:lnTo>
                      <a:lnTo>
                        <a:pt x="77" y="25"/>
                      </a:lnTo>
                      <a:lnTo>
                        <a:pt x="65" y="33"/>
                      </a:lnTo>
                      <a:lnTo>
                        <a:pt x="53" y="41"/>
                      </a:lnTo>
                      <a:lnTo>
                        <a:pt x="42" y="51"/>
                      </a:lnTo>
                      <a:lnTo>
                        <a:pt x="31" y="60"/>
                      </a:lnTo>
                      <a:lnTo>
                        <a:pt x="22" y="72"/>
                      </a:lnTo>
                      <a:lnTo>
                        <a:pt x="14" y="83"/>
                      </a:lnTo>
                      <a:lnTo>
                        <a:pt x="7" y="96"/>
                      </a:lnTo>
                      <a:lnTo>
                        <a:pt x="1" y="109"/>
                      </a:lnTo>
                      <a:lnTo>
                        <a:pt x="0" y="117"/>
                      </a:lnTo>
                      <a:lnTo>
                        <a:pt x="1" y="124"/>
                      </a:lnTo>
                      <a:lnTo>
                        <a:pt x="6" y="131"/>
                      </a:lnTo>
                      <a:lnTo>
                        <a:pt x="12"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57">
                  <a:extLst>
                    <a:ext uri="{FF2B5EF4-FFF2-40B4-BE49-F238E27FC236}">
                      <a16:creationId xmlns:a16="http://schemas.microsoft.com/office/drawing/2014/main" id="{E290233B-C08A-724B-984D-8519A6FC6B81}"/>
                    </a:ext>
                  </a:extLst>
                </p:cNvPr>
                <p:cNvSpPr>
                  <a:spLocks/>
                </p:cNvSpPr>
                <p:nvPr/>
              </p:nvSpPr>
              <p:spPr bwMode="auto">
                <a:xfrm>
                  <a:off x="1638" y="1350"/>
                  <a:ext cx="487" cy="260"/>
                </a:xfrm>
                <a:custGeom>
                  <a:avLst/>
                  <a:gdLst>
                    <a:gd name="T0" fmla="*/ 78 w 280"/>
                    <a:gd name="T1" fmla="*/ 414 h 206"/>
                    <a:gd name="T2" fmla="*/ 111 w 280"/>
                    <a:gd name="T3" fmla="*/ 413 h 206"/>
                    <a:gd name="T4" fmla="*/ 136 w 280"/>
                    <a:gd name="T5" fmla="*/ 405 h 206"/>
                    <a:gd name="T6" fmla="*/ 157 w 280"/>
                    <a:gd name="T7" fmla="*/ 394 h 206"/>
                    <a:gd name="T8" fmla="*/ 163 w 280"/>
                    <a:gd name="T9" fmla="*/ 382 h 206"/>
                    <a:gd name="T10" fmla="*/ 179 w 280"/>
                    <a:gd name="T11" fmla="*/ 322 h 206"/>
                    <a:gd name="T12" fmla="*/ 221 w 280"/>
                    <a:gd name="T13" fmla="*/ 271 h 206"/>
                    <a:gd name="T14" fmla="*/ 284 w 280"/>
                    <a:gd name="T15" fmla="*/ 225 h 206"/>
                    <a:gd name="T16" fmla="*/ 369 w 280"/>
                    <a:gd name="T17" fmla="*/ 187 h 206"/>
                    <a:gd name="T18" fmla="*/ 470 w 280"/>
                    <a:gd name="T19" fmla="*/ 154 h 206"/>
                    <a:gd name="T20" fmla="*/ 577 w 280"/>
                    <a:gd name="T21" fmla="*/ 133 h 206"/>
                    <a:gd name="T22" fmla="*/ 696 w 280"/>
                    <a:gd name="T23" fmla="*/ 115 h 206"/>
                    <a:gd name="T24" fmla="*/ 817 w 280"/>
                    <a:gd name="T25" fmla="*/ 109 h 206"/>
                    <a:gd name="T26" fmla="*/ 899 w 280"/>
                    <a:gd name="T27" fmla="*/ 109 h 206"/>
                    <a:gd name="T28" fmla="*/ 983 w 280"/>
                    <a:gd name="T29" fmla="*/ 115 h 206"/>
                    <a:gd name="T30" fmla="*/ 1061 w 280"/>
                    <a:gd name="T31" fmla="*/ 124 h 206"/>
                    <a:gd name="T32" fmla="*/ 1137 w 280"/>
                    <a:gd name="T33" fmla="*/ 144 h 206"/>
                    <a:gd name="T34" fmla="*/ 1200 w 280"/>
                    <a:gd name="T35" fmla="*/ 164 h 206"/>
                    <a:gd name="T36" fmla="*/ 1252 w 280"/>
                    <a:gd name="T37" fmla="*/ 198 h 206"/>
                    <a:gd name="T38" fmla="*/ 1294 w 280"/>
                    <a:gd name="T39" fmla="*/ 236 h 206"/>
                    <a:gd name="T40" fmla="*/ 1317 w 280"/>
                    <a:gd name="T41" fmla="*/ 281 h 206"/>
                    <a:gd name="T42" fmla="*/ 1322 w 280"/>
                    <a:gd name="T43" fmla="*/ 297 h 206"/>
                    <a:gd name="T44" fmla="*/ 1343 w 280"/>
                    <a:gd name="T45" fmla="*/ 304 h 206"/>
                    <a:gd name="T46" fmla="*/ 1374 w 280"/>
                    <a:gd name="T47" fmla="*/ 309 h 206"/>
                    <a:gd name="T48" fmla="*/ 1404 w 280"/>
                    <a:gd name="T49" fmla="*/ 312 h 206"/>
                    <a:gd name="T50" fmla="*/ 1437 w 280"/>
                    <a:gd name="T51" fmla="*/ 308 h 206"/>
                    <a:gd name="T52" fmla="*/ 1458 w 280"/>
                    <a:gd name="T53" fmla="*/ 299 h 206"/>
                    <a:gd name="T54" fmla="*/ 1473 w 280"/>
                    <a:gd name="T55" fmla="*/ 287 h 206"/>
                    <a:gd name="T56" fmla="*/ 1473 w 280"/>
                    <a:gd name="T57" fmla="*/ 275 h 206"/>
                    <a:gd name="T58" fmla="*/ 1445 w 280"/>
                    <a:gd name="T59" fmla="*/ 221 h 206"/>
                    <a:gd name="T60" fmla="*/ 1404 w 280"/>
                    <a:gd name="T61" fmla="*/ 168 h 206"/>
                    <a:gd name="T62" fmla="*/ 1346 w 280"/>
                    <a:gd name="T63" fmla="*/ 121 h 206"/>
                    <a:gd name="T64" fmla="*/ 1268 w 280"/>
                    <a:gd name="T65" fmla="*/ 78 h 206"/>
                    <a:gd name="T66" fmla="*/ 1174 w 280"/>
                    <a:gd name="T67" fmla="*/ 47 h 206"/>
                    <a:gd name="T68" fmla="*/ 1061 w 280"/>
                    <a:gd name="T69" fmla="*/ 20 h 206"/>
                    <a:gd name="T70" fmla="*/ 941 w 280"/>
                    <a:gd name="T71" fmla="*/ 6 h 206"/>
                    <a:gd name="T72" fmla="*/ 811 w 280"/>
                    <a:gd name="T73" fmla="*/ 0 h 206"/>
                    <a:gd name="T74" fmla="*/ 663 w 280"/>
                    <a:gd name="T75" fmla="*/ 13 h 206"/>
                    <a:gd name="T76" fmla="*/ 515 w 280"/>
                    <a:gd name="T77" fmla="*/ 34 h 206"/>
                    <a:gd name="T78" fmla="*/ 372 w 280"/>
                    <a:gd name="T79" fmla="*/ 71 h 206"/>
                    <a:gd name="T80" fmla="*/ 250 w 280"/>
                    <a:gd name="T81" fmla="*/ 116 h 206"/>
                    <a:gd name="T82" fmla="*/ 148 w 280"/>
                    <a:gd name="T83" fmla="*/ 175 h 206"/>
                    <a:gd name="T84" fmla="*/ 70 w 280"/>
                    <a:gd name="T85" fmla="*/ 237 h 206"/>
                    <a:gd name="T86" fmla="*/ 16 w 280"/>
                    <a:gd name="T87" fmla="*/ 308 h 206"/>
                    <a:gd name="T88" fmla="*/ 0 w 280"/>
                    <a:gd name="T89" fmla="*/ 382 h 206"/>
                    <a:gd name="T90" fmla="*/ 5 w 280"/>
                    <a:gd name="T91" fmla="*/ 394 h 206"/>
                    <a:gd name="T92" fmla="*/ 28 w 280"/>
                    <a:gd name="T93" fmla="*/ 405 h 206"/>
                    <a:gd name="T94" fmla="*/ 49 w 280"/>
                    <a:gd name="T95" fmla="*/ 413 h 206"/>
                    <a:gd name="T96" fmla="*/ 78 w 280"/>
                    <a:gd name="T97" fmla="*/ 414 h 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 h="206">
                      <a:moveTo>
                        <a:pt x="15" y="206"/>
                      </a:moveTo>
                      <a:lnTo>
                        <a:pt x="21" y="205"/>
                      </a:lnTo>
                      <a:lnTo>
                        <a:pt x="26" y="201"/>
                      </a:lnTo>
                      <a:lnTo>
                        <a:pt x="30" y="196"/>
                      </a:lnTo>
                      <a:lnTo>
                        <a:pt x="31" y="190"/>
                      </a:lnTo>
                      <a:lnTo>
                        <a:pt x="34" y="160"/>
                      </a:lnTo>
                      <a:lnTo>
                        <a:pt x="42" y="135"/>
                      </a:lnTo>
                      <a:lnTo>
                        <a:pt x="54" y="112"/>
                      </a:lnTo>
                      <a:lnTo>
                        <a:pt x="70" y="93"/>
                      </a:lnTo>
                      <a:lnTo>
                        <a:pt x="89" y="77"/>
                      </a:lnTo>
                      <a:lnTo>
                        <a:pt x="110" y="66"/>
                      </a:lnTo>
                      <a:lnTo>
                        <a:pt x="132" y="57"/>
                      </a:lnTo>
                      <a:lnTo>
                        <a:pt x="155" y="54"/>
                      </a:lnTo>
                      <a:lnTo>
                        <a:pt x="171" y="54"/>
                      </a:lnTo>
                      <a:lnTo>
                        <a:pt x="187" y="57"/>
                      </a:lnTo>
                      <a:lnTo>
                        <a:pt x="202" y="62"/>
                      </a:lnTo>
                      <a:lnTo>
                        <a:pt x="216" y="71"/>
                      </a:lnTo>
                      <a:lnTo>
                        <a:pt x="228" y="82"/>
                      </a:lnTo>
                      <a:lnTo>
                        <a:pt x="238" y="98"/>
                      </a:lnTo>
                      <a:lnTo>
                        <a:pt x="246" y="117"/>
                      </a:lnTo>
                      <a:lnTo>
                        <a:pt x="250" y="140"/>
                      </a:lnTo>
                      <a:lnTo>
                        <a:pt x="251" y="147"/>
                      </a:lnTo>
                      <a:lnTo>
                        <a:pt x="255" y="151"/>
                      </a:lnTo>
                      <a:lnTo>
                        <a:pt x="261" y="154"/>
                      </a:lnTo>
                      <a:lnTo>
                        <a:pt x="267" y="155"/>
                      </a:lnTo>
                      <a:lnTo>
                        <a:pt x="273" y="153"/>
                      </a:lnTo>
                      <a:lnTo>
                        <a:pt x="277" y="149"/>
                      </a:lnTo>
                      <a:lnTo>
                        <a:pt x="280" y="143"/>
                      </a:lnTo>
                      <a:lnTo>
                        <a:pt x="280" y="137"/>
                      </a:lnTo>
                      <a:lnTo>
                        <a:pt x="275" y="110"/>
                      </a:lnTo>
                      <a:lnTo>
                        <a:pt x="267" y="83"/>
                      </a:lnTo>
                      <a:lnTo>
                        <a:pt x="256" y="60"/>
                      </a:lnTo>
                      <a:lnTo>
                        <a:pt x="241" y="39"/>
                      </a:lnTo>
                      <a:lnTo>
                        <a:pt x="223" y="23"/>
                      </a:lnTo>
                      <a:lnTo>
                        <a:pt x="202" y="10"/>
                      </a:lnTo>
                      <a:lnTo>
                        <a:pt x="179" y="3"/>
                      </a:lnTo>
                      <a:lnTo>
                        <a:pt x="154" y="0"/>
                      </a:lnTo>
                      <a:lnTo>
                        <a:pt x="126" y="6"/>
                      </a:lnTo>
                      <a:lnTo>
                        <a:pt x="98" y="17"/>
                      </a:lnTo>
                      <a:lnTo>
                        <a:pt x="71" y="35"/>
                      </a:lnTo>
                      <a:lnTo>
                        <a:pt x="48" y="58"/>
                      </a:lnTo>
                      <a:lnTo>
                        <a:pt x="28" y="87"/>
                      </a:lnTo>
                      <a:lnTo>
                        <a:pt x="13" y="118"/>
                      </a:lnTo>
                      <a:lnTo>
                        <a:pt x="3" y="153"/>
                      </a:lnTo>
                      <a:lnTo>
                        <a:pt x="0" y="190"/>
                      </a:lnTo>
                      <a:lnTo>
                        <a:pt x="1" y="196"/>
                      </a:lnTo>
                      <a:lnTo>
                        <a:pt x="5" y="201"/>
                      </a:lnTo>
                      <a:lnTo>
                        <a:pt x="9" y="205"/>
                      </a:lnTo>
                      <a:lnTo>
                        <a:pt x="15" y="2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58">
                  <a:extLst>
                    <a:ext uri="{FF2B5EF4-FFF2-40B4-BE49-F238E27FC236}">
                      <a16:creationId xmlns:a16="http://schemas.microsoft.com/office/drawing/2014/main" id="{82E92791-9A47-0543-B391-81744BDC4CE0}"/>
                    </a:ext>
                  </a:extLst>
                </p:cNvPr>
                <p:cNvSpPr>
                  <a:spLocks/>
                </p:cNvSpPr>
                <p:nvPr/>
              </p:nvSpPr>
              <p:spPr bwMode="auto">
                <a:xfrm>
                  <a:off x="2464" y="1758"/>
                  <a:ext cx="287" cy="313"/>
                </a:xfrm>
                <a:custGeom>
                  <a:avLst/>
                  <a:gdLst>
                    <a:gd name="T0" fmla="*/ 637 w 169"/>
                    <a:gd name="T1" fmla="*/ 498 h 247"/>
                    <a:gd name="T2" fmla="*/ 674 w 169"/>
                    <a:gd name="T3" fmla="*/ 482 h 247"/>
                    <a:gd name="T4" fmla="*/ 674 w 169"/>
                    <a:gd name="T5" fmla="*/ 456 h 247"/>
                    <a:gd name="T6" fmla="*/ 632 w 169"/>
                    <a:gd name="T7" fmla="*/ 440 h 247"/>
                    <a:gd name="T8" fmla="*/ 603 w 169"/>
                    <a:gd name="T9" fmla="*/ 437 h 247"/>
                    <a:gd name="T10" fmla="*/ 603 w 169"/>
                    <a:gd name="T11" fmla="*/ 437 h 247"/>
                    <a:gd name="T12" fmla="*/ 559 w 169"/>
                    <a:gd name="T13" fmla="*/ 437 h 247"/>
                    <a:gd name="T14" fmla="*/ 447 w 169"/>
                    <a:gd name="T15" fmla="*/ 432 h 247"/>
                    <a:gd name="T16" fmla="*/ 323 w 169"/>
                    <a:gd name="T17" fmla="*/ 416 h 247"/>
                    <a:gd name="T18" fmla="*/ 216 w 169"/>
                    <a:gd name="T19" fmla="*/ 390 h 247"/>
                    <a:gd name="T20" fmla="*/ 153 w 169"/>
                    <a:gd name="T21" fmla="*/ 345 h 247"/>
                    <a:gd name="T22" fmla="*/ 177 w 169"/>
                    <a:gd name="T23" fmla="*/ 276 h 247"/>
                    <a:gd name="T24" fmla="*/ 239 w 169"/>
                    <a:gd name="T25" fmla="*/ 220 h 247"/>
                    <a:gd name="T26" fmla="*/ 302 w 169"/>
                    <a:gd name="T27" fmla="*/ 191 h 247"/>
                    <a:gd name="T28" fmla="*/ 416 w 169"/>
                    <a:gd name="T29" fmla="*/ 180 h 247"/>
                    <a:gd name="T30" fmla="*/ 598 w 169"/>
                    <a:gd name="T31" fmla="*/ 191 h 247"/>
                    <a:gd name="T32" fmla="*/ 756 w 169"/>
                    <a:gd name="T33" fmla="*/ 212 h 247"/>
                    <a:gd name="T34" fmla="*/ 808 w 169"/>
                    <a:gd name="T35" fmla="*/ 200 h 247"/>
                    <a:gd name="T36" fmla="*/ 827 w 169"/>
                    <a:gd name="T37" fmla="*/ 180 h 247"/>
                    <a:gd name="T38" fmla="*/ 805 w 169"/>
                    <a:gd name="T39" fmla="*/ 155 h 247"/>
                    <a:gd name="T40" fmla="*/ 759 w 169"/>
                    <a:gd name="T41" fmla="*/ 144 h 247"/>
                    <a:gd name="T42" fmla="*/ 715 w 169"/>
                    <a:gd name="T43" fmla="*/ 138 h 247"/>
                    <a:gd name="T44" fmla="*/ 759 w 169"/>
                    <a:gd name="T45" fmla="*/ 43 h 247"/>
                    <a:gd name="T46" fmla="*/ 756 w 169"/>
                    <a:gd name="T47" fmla="*/ 18 h 247"/>
                    <a:gd name="T48" fmla="*/ 710 w 169"/>
                    <a:gd name="T49" fmla="*/ 0 h 247"/>
                    <a:gd name="T50" fmla="*/ 645 w 169"/>
                    <a:gd name="T51" fmla="*/ 1 h 247"/>
                    <a:gd name="T52" fmla="*/ 608 w 169"/>
                    <a:gd name="T53" fmla="*/ 23 h 247"/>
                    <a:gd name="T54" fmla="*/ 470 w 169"/>
                    <a:gd name="T55" fmla="*/ 113 h 247"/>
                    <a:gd name="T56" fmla="*/ 343 w 169"/>
                    <a:gd name="T57" fmla="*/ 115 h 247"/>
                    <a:gd name="T58" fmla="*/ 231 w 169"/>
                    <a:gd name="T59" fmla="*/ 137 h 247"/>
                    <a:gd name="T60" fmla="*/ 127 w 169"/>
                    <a:gd name="T61" fmla="*/ 176 h 247"/>
                    <a:gd name="T62" fmla="*/ 24 w 169"/>
                    <a:gd name="T63" fmla="*/ 265 h 247"/>
                    <a:gd name="T64" fmla="*/ 5 w 169"/>
                    <a:gd name="T65" fmla="*/ 365 h 247"/>
                    <a:gd name="T66" fmla="*/ 107 w 169"/>
                    <a:gd name="T67" fmla="*/ 437 h 247"/>
                    <a:gd name="T68" fmla="*/ 280 w 169"/>
                    <a:gd name="T69" fmla="*/ 480 h 247"/>
                    <a:gd name="T70" fmla="*/ 462 w 169"/>
                    <a:gd name="T71" fmla="*/ 498 h 247"/>
                    <a:gd name="T72" fmla="*/ 582 w 169"/>
                    <a:gd name="T73" fmla="*/ 503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9" h="247">
                      <a:moveTo>
                        <a:pt x="124" y="247"/>
                      </a:moveTo>
                      <a:lnTo>
                        <a:pt x="130" y="245"/>
                      </a:lnTo>
                      <a:lnTo>
                        <a:pt x="135" y="242"/>
                      </a:lnTo>
                      <a:lnTo>
                        <a:pt x="138" y="237"/>
                      </a:lnTo>
                      <a:lnTo>
                        <a:pt x="139" y="231"/>
                      </a:lnTo>
                      <a:lnTo>
                        <a:pt x="138" y="224"/>
                      </a:lnTo>
                      <a:lnTo>
                        <a:pt x="134" y="219"/>
                      </a:lnTo>
                      <a:lnTo>
                        <a:pt x="129" y="216"/>
                      </a:lnTo>
                      <a:lnTo>
                        <a:pt x="123" y="215"/>
                      </a:lnTo>
                      <a:lnTo>
                        <a:pt x="114" y="215"/>
                      </a:lnTo>
                      <a:lnTo>
                        <a:pt x="104" y="214"/>
                      </a:lnTo>
                      <a:lnTo>
                        <a:pt x="91" y="212"/>
                      </a:lnTo>
                      <a:lnTo>
                        <a:pt x="78" y="209"/>
                      </a:lnTo>
                      <a:lnTo>
                        <a:pt x="66" y="204"/>
                      </a:lnTo>
                      <a:lnTo>
                        <a:pt x="54" y="199"/>
                      </a:lnTo>
                      <a:lnTo>
                        <a:pt x="44" y="192"/>
                      </a:lnTo>
                      <a:lnTo>
                        <a:pt x="36" y="182"/>
                      </a:lnTo>
                      <a:lnTo>
                        <a:pt x="31" y="170"/>
                      </a:lnTo>
                      <a:lnTo>
                        <a:pt x="31" y="154"/>
                      </a:lnTo>
                      <a:lnTo>
                        <a:pt x="36" y="136"/>
                      </a:lnTo>
                      <a:lnTo>
                        <a:pt x="44" y="116"/>
                      </a:lnTo>
                      <a:lnTo>
                        <a:pt x="49" y="108"/>
                      </a:lnTo>
                      <a:lnTo>
                        <a:pt x="55" y="100"/>
                      </a:lnTo>
                      <a:lnTo>
                        <a:pt x="62" y="94"/>
                      </a:lnTo>
                      <a:lnTo>
                        <a:pt x="72" y="90"/>
                      </a:lnTo>
                      <a:lnTo>
                        <a:pt x="85" y="88"/>
                      </a:lnTo>
                      <a:lnTo>
                        <a:pt x="101" y="89"/>
                      </a:lnTo>
                      <a:lnTo>
                        <a:pt x="122" y="94"/>
                      </a:lnTo>
                      <a:lnTo>
                        <a:pt x="148" y="102"/>
                      </a:lnTo>
                      <a:lnTo>
                        <a:pt x="154" y="104"/>
                      </a:lnTo>
                      <a:lnTo>
                        <a:pt x="160" y="102"/>
                      </a:lnTo>
                      <a:lnTo>
                        <a:pt x="165" y="99"/>
                      </a:lnTo>
                      <a:lnTo>
                        <a:pt x="168" y="94"/>
                      </a:lnTo>
                      <a:lnTo>
                        <a:pt x="169" y="88"/>
                      </a:lnTo>
                      <a:lnTo>
                        <a:pt x="168" y="81"/>
                      </a:lnTo>
                      <a:lnTo>
                        <a:pt x="164" y="76"/>
                      </a:lnTo>
                      <a:lnTo>
                        <a:pt x="159" y="73"/>
                      </a:lnTo>
                      <a:lnTo>
                        <a:pt x="155" y="71"/>
                      </a:lnTo>
                      <a:lnTo>
                        <a:pt x="150" y="69"/>
                      </a:lnTo>
                      <a:lnTo>
                        <a:pt x="146" y="68"/>
                      </a:lnTo>
                      <a:lnTo>
                        <a:pt x="140" y="66"/>
                      </a:lnTo>
                      <a:lnTo>
                        <a:pt x="155" y="21"/>
                      </a:lnTo>
                      <a:lnTo>
                        <a:pt x="155" y="15"/>
                      </a:lnTo>
                      <a:lnTo>
                        <a:pt x="154" y="9"/>
                      </a:lnTo>
                      <a:lnTo>
                        <a:pt x="150" y="4"/>
                      </a:lnTo>
                      <a:lnTo>
                        <a:pt x="145" y="0"/>
                      </a:lnTo>
                      <a:lnTo>
                        <a:pt x="138" y="0"/>
                      </a:lnTo>
                      <a:lnTo>
                        <a:pt x="132" y="1"/>
                      </a:lnTo>
                      <a:lnTo>
                        <a:pt x="127" y="6"/>
                      </a:lnTo>
                      <a:lnTo>
                        <a:pt x="124" y="11"/>
                      </a:lnTo>
                      <a:lnTo>
                        <a:pt x="109" y="57"/>
                      </a:lnTo>
                      <a:lnTo>
                        <a:pt x="96" y="55"/>
                      </a:lnTo>
                      <a:lnTo>
                        <a:pt x="83" y="55"/>
                      </a:lnTo>
                      <a:lnTo>
                        <a:pt x="70" y="57"/>
                      </a:lnTo>
                      <a:lnTo>
                        <a:pt x="58" y="60"/>
                      </a:lnTo>
                      <a:lnTo>
                        <a:pt x="47" y="67"/>
                      </a:lnTo>
                      <a:lnTo>
                        <a:pt x="36" y="75"/>
                      </a:lnTo>
                      <a:lnTo>
                        <a:pt x="26" y="87"/>
                      </a:lnTo>
                      <a:lnTo>
                        <a:pt x="17" y="101"/>
                      </a:lnTo>
                      <a:lnTo>
                        <a:pt x="5" y="130"/>
                      </a:lnTo>
                      <a:lnTo>
                        <a:pt x="0" y="155"/>
                      </a:lnTo>
                      <a:lnTo>
                        <a:pt x="1" y="179"/>
                      </a:lnTo>
                      <a:lnTo>
                        <a:pt x="9" y="199"/>
                      </a:lnTo>
                      <a:lnTo>
                        <a:pt x="22" y="215"/>
                      </a:lnTo>
                      <a:lnTo>
                        <a:pt x="39" y="227"/>
                      </a:lnTo>
                      <a:lnTo>
                        <a:pt x="57" y="236"/>
                      </a:lnTo>
                      <a:lnTo>
                        <a:pt x="76" y="242"/>
                      </a:lnTo>
                      <a:lnTo>
                        <a:pt x="94" y="245"/>
                      </a:lnTo>
                      <a:lnTo>
                        <a:pt x="108" y="246"/>
                      </a:lnTo>
                      <a:lnTo>
                        <a:pt x="119" y="247"/>
                      </a:lnTo>
                      <a:lnTo>
                        <a:pt x="124" y="2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59">
                  <a:extLst>
                    <a:ext uri="{FF2B5EF4-FFF2-40B4-BE49-F238E27FC236}">
                      <a16:creationId xmlns:a16="http://schemas.microsoft.com/office/drawing/2014/main" id="{C0A569F2-40C8-0A4F-A0CA-93BF690E1201}"/>
                    </a:ext>
                  </a:extLst>
                </p:cNvPr>
                <p:cNvSpPr>
                  <a:spLocks/>
                </p:cNvSpPr>
                <p:nvPr/>
              </p:nvSpPr>
              <p:spPr bwMode="auto">
                <a:xfrm>
                  <a:off x="1760" y="2149"/>
                  <a:ext cx="9" cy="9"/>
                </a:xfrm>
                <a:custGeom>
                  <a:avLst/>
                  <a:gdLst>
                    <a:gd name="T0" fmla="*/ 0 w 9"/>
                    <a:gd name="T1" fmla="*/ 0 h 9"/>
                    <a:gd name="T2" fmla="*/ 0 w 9"/>
                    <a:gd name="T3" fmla="*/ 0 h 9"/>
                    <a:gd name="T4" fmla="*/ 0 w 9"/>
                    <a:gd name="T5" fmla="*/ 0 h 9"/>
                    <a:gd name="T6" fmla="*/ 0 w 9"/>
                    <a:gd name="T7" fmla="*/ 0 h 9"/>
                    <a:gd name="T8" fmla="*/ 0 w 9"/>
                    <a:gd name="T9" fmla="*/ 0 h 9"/>
                    <a:gd name="T10" fmla="*/ 0 w 9"/>
                    <a:gd name="T11" fmla="*/ 0 h 9"/>
                    <a:gd name="T12" fmla="*/ 0 w 9"/>
                    <a:gd name="T13" fmla="*/ 0 h 9"/>
                    <a:gd name="T14" fmla="*/ 0 w 9"/>
                    <a:gd name="T15" fmla="*/ 0 h 9"/>
                    <a:gd name="T16" fmla="*/ 0 w 9"/>
                    <a:gd name="T17" fmla="*/ 0 h 9"/>
                    <a:gd name="T18" fmla="*/ 0 w 9"/>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9">
                      <a:moveTo>
                        <a:pt x="0" y="0"/>
                      </a:move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60">
                  <a:extLst>
                    <a:ext uri="{FF2B5EF4-FFF2-40B4-BE49-F238E27FC236}">
                      <a16:creationId xmlns:a16="http://schemas.microsoft.com/office/drawing/2014/main" id="{8FB032ED-2A27-9D48-B4F2-C961722BA95C}"/>
                    </a:ext>
                  </a:extLst>
                </p:cNvPr>
                <p:cNvSpPr>
                  <a:spLocks/>
                </p:cNvSpPr>
                <p:nvPr/>
              </p:nvSpPr>
              <p:spPr bwMode="auto">
                <a:xfrm rot="10800000">
                  <a:off x="1632" y="2064"/>
                  <a:ext cx="2121" cy="669"/>
                </a:xfrm>
                <a:custGeom>
                  <a:avLst/>
                  <a:gdLst>
                    <a:gd name="T0" fmla="*/ 5952 w 1218"/>
                    <a:gd name="T1" fmla="*/ 19 h 539"/>
                    <a:gd name="T2" fmla="*/ 5903 w 1218"/>
                    <a:gd name="T3" fmla="*/ 37 h 539"/>
                    <a:gd name="T4" fmla="*/ 5931 w 1218"/>
                    <a:gd name="T5" fmla="*/ 56 h 539"/>
                    <a:gd name="T6" fmla="*/ 5947 w 1218"/>
                    <a:gd name="T7" fmla="*/ 58 h 539"/>
                    <a:gd name="T8" fmla="*/ 5952 w 1218"/>
                    <a:gd name="T9" fmla="*/ 58 h 539"/>
                    <a:gd name="T10" fmla="*/ 5997 w 1218"/>
                    <a:gd name="T11" fmla="*/ 66 h 539"/>
                    <a:gd name="T12" fmla="*/ 6083 w 1218"/>
                    <a:gd name="T13" fmla="*/ 84 h 539"/>
                    <a:gd name="T14" fmla="*/ 6119 w 1218"/>
                    <a:gd name="T15" fmla="*/ 94 h 539"/>
                    <a:gd name="T16" fmla="*/ 6116 w 1218"/>
                    <a:gd name="T17" fmla="*/ 96 h 539"/>
                    <a:gd name="T18" fmla="*/ 6116 w 1218"/>
                    <a:gd name="T19" fmla="*/ 96 h 539"/>
                    <a:gd name="T20" fmla="*/ 6034 w 1218"/>
                    <a:gd name="T21" fmla="*/ 175 h 539"/>
                    <a:gd name="T22" fmla="*/ 5783 w 1218"/>
                    <a:gd name="T23" fmla="*/ 365 h 539"/>
                    <a:gd name="T24" fmla="*/ 5313 w 1218"/>
                    <a:gd name="T25" fmla="*/ 598 h 539"/>
                    <a:gd name="T26" fmla="*/ 4585 w 1218"/>
                    <a:gd name="T27" fmla="*/ 807 h 539"/>
                    <a:gd name="T28" fmla="*/ 3570 w 1218"/>
                    <a:gd name="T29" fmla="*/ 927 h 539"/>
                    <a:gd name="T30" fmla="*/ 2386 w 1218"/>
                    <a:gd name="T31" fmla="*/ 902 h 539"/>
                    <a:gd name="T32" fmla="*/ 1505 w 1218"/>
                    <a:gd name="T33" fmla="*/ 743 h 539"/>
                    <a:gd name="T34" fmla="*/ 912 w 1218"/>
                    <a:gd name="T35" fmla="*/ 516 h 539"/>
                    <a:gd name="T36" fmla="*/ 564 w 1218"/>
                    <a:gd name="T37" fmla="*/ 285 h 539"/>
                    <a:gd name="T38" fmla="*/ 401 w 1218"/>
                    <a:gd name="T39" fmla="*/ 114 h 539"/>
                    <a:gd name="T40" fmla="*/ 364 w 1218"/>
                    <a:gd name="T41" fmla="*/ 63 h 539"/>
                    <a:gd name="T42" fmla="*/ 355 w 1218"/>
                    <a:gd name="T43" fmla="*/ 57 h 539"/>
                    <a:gd name="T44" fmla="*/ 475 w 1218"/>
                    <a:gd name="T45" fmla="*/ 40 h 539"/>
                    <a:gd name="T46" fmla="*/ 500 w 1218"/>
                    <a:gd name="T47" fmla="*/ 37 h 539"/>
                    <a:gd name="T48" fmla="*/ 522 w 1218"/>
                    <a:gd name="T49" fmla="*/ 14 h 539"/>
                    <a:gd name="T50" fmla="*/ 479 w 1218"/>
                    <a:gd name="T51" fmla="*/ 0 h 539"/>
                    <a:gd name="T52" fmla="*/ 406 w 1218"/>
                    <a:gd name="T53" fmla="*/ 6 h 539"/>
                    <a:gd name="T54" fmla="*/ 216 w 1218"/>
                    <a:gd name="T55" fmla="*/ 46 h 539"/>
                    <a:gd name="T56" fmla="*/ 5 w 1218"/>
                    <a:gd name="T57" fmla="*/ 140 h 539"/>
                    <a:gd name="T58" fmla="*/ 0 w 1218"/>
                    <a:gd name="T59" fmla="*/ 158 h 539"/>
                    <a:gd name="T60" fmla="*/ 49 w 1218"/>
                    <a:gd name="T61" fmla="*/ 170 h 539"/>
                    <a:gd name="T62" fmla="*/ 99 w 1218"/>
                    <a:gd name="T63" fmla="*/ 160 h 539"/>
                    <a:gd name="T64" fmla="*/ 185 w 1218"/>
                    <a:gd name="T65" fmla="*/ 110 h 539"/>
                    <a:gd name="T66" fmla="*/ 279 w 1218"/>
                    <a:gd name="T67" fmla="*/ 175 h 539"/>
                    <a:gd name="T68" fmla="*/ 498 w 1218"/>
                    <a:gd name="T69" fmla="*/ 372 h 539"/>
                    <a:gd name="T70" fmla="*/ 892 w 1218"/>
                    <a:gd name="T71" fmla="*/ 613 h 539"/>
                    <a:gd name="T72" fmla="*/ 1510 w 1218"/>
                    <a:gd name="T73" fmla="*/ 842 h 539"/>
                    <a:gd name="T74" fmla="*/ 2401 w 1218"/>
                    <a:gd name="T75" fmla="*/ 997 h 539"/>
                    <a:gd name="T76" fmla="*/ 3554 w 1218"/>
                    <a:gd name="T77" fmla="*/ 1023 h 539"/>
                    <a:gd name="T78" fmla="*/ 4543 w 1218"/>
                    <a:gd name="T79" fmla="*/ 912 h 539"/>
                    <a:gd name="T80" fmla="*/ 5280 w 1218"/>
                    <a:gd name="T81" fmla="*/ 715 h 539"/>
                    <a:gd name="T82" fmla="*/ 5788 w 1218"/>
                    <a:gd name="T83" fmla="*/ 484 h 539"/>
                    <a:gd name="T84" fmla="*/ 6104 w 1218"/>
                    <a:gd name="T85" fmla="*/ 276 h 539"/>
                    <a:gd name="T86" fmla="*/ 6259 w 1218"/>
                    <a:gd name="T87" fmla="*/ 137 h 539"/>
                    <a:gd name="T88" fmla="*/ 6316 w 1218"/>
                    <a:gd name="T89" fmla="*/ 168 h 539"/>
                    <a:gd name="T90" fmla="*/ 6360 w 1218"/>
                    <a:gd name="T91" fmla="*/ 191 h 539"/>
                    <a:gd name="T92" fmla="*/ 6417 w 1218"/>
                    <a:gd name="T93" fmla="*/ 185 h 539"/>
                    <a:gd name="T94" fmla="*/ 6426 w 1218"/>
                    <a:gd name="T95" fmla="*/ 164 h 539"/>
                    <a:gd name="T96" fmla="*/ 6217 w 1218"/>
                    <a:gd name="T97" fmla="*/ 66 h 539"/>
                    <a:gd name="T98" fmla="*/ 6025 w 1218"/>
                    <a:gd name="T99" fmla="*/ 26 h 5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18" h="539">
                      <a:moveTo>
                        <a:pt x="1131" y="10"/>
                      </a:moveTo>
                      <a:lnTo>
                        <a:pt x="1131" y="10"/>
                      </a:lnTo>
                      <a:lnTo>
                        <a:pt x="1127" y="10"/>
                      </a:lnTo>
                      <a:lnTo>
                        <a:pt x="1123" y="11"/>
                      </a:lnTo>
                      <a:lnTo>
                        <a:pt x="1120" y="15"/>
                      </a:lnTo>
                      <a:lnTo>
                        <a:pt x="1118" y="19"/>
                      </a:lnTo>
                      <a:lnTo>
                        <a:pt x="1118" y="23"/>
                      </a:lnTo>
                      <a:lnTo>
                        <a:pt x="1120" y="26"/>
                      </a:lnTo>
                      <a:lnTo>
                        <a:pt x="1123" y="29"/>
                      </a:lnTo>
                      <a:lnTo>
                        <a:pt x="1126" y="31"/>
                      </a:lnTo>
                      <a:lnTo>
                        <a:pt x="1127" y="31"/>
                      </a:lnTo>
                      <a:lnTo>
                        <a:pt x="1129" y="32"/>
                      </a:lnTo>
                      <a:lnTo>
                        <a:pt x="1132" y="33"/>
                      </a:lnTo>
                      <a:lnTo>
                        <a:pt x="1136" y="35"/>
                      </a:lnTo>
                      <a:lnTo>
                        <a:pt x="1141" y="37"/>
                      </a:lnTo>
                      <a:lnTo>
                        <a:pt x="1146" y="40"/>
                      </a:lnTo>
                      <a:lnTo>
                        <a:pt x="1152" y="44"/>
                      </a:lnTo>
                      <a:lnTo>
                        <a:pt x="1159" y="48"/>
                      </a:lnTo>
                      <a:lnTo>
                        <a:pt x="1159" y="49"/>
                      </a:lnTo>
                      <a:lnTo>
                        <a:pt x="1158" y="49"/>
                      </a:lnTo>
                      <a:lnTo>
                        <a:pt x="1158" y="50"/>
                      </a:lnTo>
                      <a:lnTo>
                        <a:pt x="1156" y="56"/>
                      </a:lnTo>
                      <a:lnTo>
                        <a:pt x="1151" y="70"/>
                      </a:lnTo>
                      <a:lnTo>
                        <a:pt x="1143" y="92"/>
                      </a:lnTo>
                      <a:lnTo>
                        <a:pt x="1131" y="121"/>
                      </a:lnTo>
                      <a:lnTo>
                        <a:pt x="1115" y="154"/>
                      </a:lnTo>
                      <a:lnTo>
                        <a:pt x="1095" y="191"/>
                      </a:lnTo>
                      <a:lnTo>
                        <a:pt x="1070" y="231"/>
                      </a:lnTo>
                      <a:lnTo>
                        <a:pt x="1041" y="272"/>
                      </a:lnTo>
                      <a:lnTo>
                        <a:pt x="1006" y="313"/>
                      </a:lnTo>
                      <a:lnTo>
                        <a:pt x="966" y="352"/>
                      </a:lnTo>
                      <a:lnTo>
                        <a:pt x="921" y="390"/>
                      </a:lnTo>
                      <a:lnTo>
                        <a:pt x="868" y="422"/>
                      </a:lnTo>
                      <a:lnTo>
                        <a:pt x="811" y="451"/>
                      </a:lnTo>
                      <a:lnTo>
                        <a:pt x="747" y="472"/>
                      </a:lnTo>
                      <a:lnTo>
                        <a:pt x="676" y="485"/>
                      </a:lnTo>
                      <a:lnTo>
                        <a:pt x="598" y="491"/>
                      </a:lnTo>
                      <a:lnTo>
                        <a:pt x="521" y="485"/>
                      </a:lnTo>
                      <a:lnTo>
                        <a:pt x="452" y="472"/>
                      </a:lnTo>
                      <a:lnTo>
                        <a:pt x="390" y="450"/>
                      </a:lnTo>
                      <a:lnTo>
                        <a:pt x="333" y="422"/>
                      </a:lnTo>
                      <a:lnTo>
                        <a:pt x="285" y="389"/>
                      </a:lnTo>
                      <a:lnTo>
                        <a:pt x="242" y="351"/>
                      </a:lnTo>
                      <a:lnTo>
                        <a:pt x="205" y="311"/>
                      </a:lnTo>
                      <a:lnTo>
                        <a:pt x="173" y="270"/>
                      </a:lnTo>
                      <a:lnTo>
                        <a:pt x="147" y="228"/>
                      </a:lnTo>
                      <a:lnTo>
                        <a:pt x="125" y="187"/>
                      </a:lnTo>
                      <a:lnTo>
                        <a:pt x="107" y="149"/>
                      </a:lnTo>
                      <a:lnTo>
                        <a:pt x="93" y="113"/>
                      </a:lnTo>
                      <a:lnTo>
                        <a:pt x="83" y="84"/>
                      </a:lnTo>
                      <a:lnTo>
                        <a:pt x="76" y="60"/>
                      </a:lnTo>
                      <a:lnTo>
                        <a:pt x="71" y="43"/>
                      </a:lnTo>
                      <a:lnTo>
                        <a:pt x="69" y="35"/>
                      </a:lnTo>
                      <a:lnTo>
                        <a:pt x="69" y="33"/>
                      </a:lnTo>
                      <a:lnTo>
                        <a:pt x="68" y="32"/>
                      </a:lnTo>
                      <a:lnTo>
                        <a:pt x="68" y="31"/>
                      </a:lnTo>
                      <a:lnTo>
                        <a:pt x="67" y="30"/>
                      </a:lnTo>
                      <a:lnTo>
                        <a:pt x="78" y="25"/>
                      </a:lnTo>
                      <a:lnTo>
                        <a:pt x="85" y="22"/>
                      </a:lnTo>
                      <a:lnTo>
                        <a:pt x="90" y="21"/>
                      </a:lnTo>
                      <a:lnTo>
                        <a:pt x="92" y="20"/>
                      </a:lnTo>
                      <a:lnTo>
                        <a:pt x="95" y="19"/>
                      </a:lnTo>
                      <a:lnTo>
                        <a:pt x="98" y="16"/>
                      </a:lnTo>
                      <a:lnTo>
                        <a:pt x="99" y="11"/>
                      </a:lnTo>
                      <a:lnTo>
                        <a:pt x="99" y="7"/>
                      </a:lnTo>
                      <a:lnTo>
                        <a:pt x="98" y="4"/>
                      </a:lnTo>
                      <a:lnTo>
                        <a:pt x="95" y="1"/>
                      </a:lnTo>
                      <a:lnTo>
                        <a:pt x="91" y="0"/>
                      </a:lnTo>
                      <a:lnTo>
                        <a:pt x="87" y="0"/>
                      </a:lnTo>
                      <a:lnTo>
                        <a:pt x="84" y="1"/>
                      </a:lnTo>
                      <a:lnTo>
                        <a:pt x="77" y="3"/>
                      </a:lnTo>
                      <a:lnTo>
                        <a:pt x="66" y="7"/>
                      </a:lnTo>
                      <a:lnTo>
                        <a:pt x="54" y="15"/>
                      </a:lnTo>
                      <a:lnTo>
                        <a:pt x="41" y="24"/>
                      </a:lnTo>
                      <a:lnTo>
                        <a:pt x="27" y="37"/>
                      </a:lnTo>
                      <a:lnTo>
                        <a:pt x="13" y="53"/>
                      </a:lnTo>
                      <a:lnTo>
                        <a:pt x="1" y="73"/>
                      </a:lnTo>
                      <a:lnTo>
                        <a:pt x="0" y="78"/>
                      </a:lnTo>
                      <a:lnTo>
                        <a:pt x="0" y="82"/>
                      </a:lnTo>
                      <a:lnTo>
                        <a:pt x="2" y="85"/>
                      </a:lnTo>
                      <a:lnTo>
                        <a:pt x="5" y="88"/>
                      </a:lnTo>
                      <a:lnTo>
                        <a:pt x="9" y="89"/>
                      </a:lnTo>
                      <a:lnTo>
                        <a:pt x="13" y="89"/>
                      </a:lnTo>
                      <a:lnTo>
                        <a:pt x="16" y="87"/>
                      </a:lnTo>
                      <a:lnTo>
                        <a:pt x="19" y="84"/>
                      </a:lnTo>
                      <a:lnTo>
                        <a:pt x="24" y="74"/>
                      </a:lnTo>
                      <a:lnTo>
                        <a:pt x="29" y="66"/>
                      </a:lnTo>
                      <a:lnTo>
                        <a:pt x="35" y="58"/>
                      </a:lnTo>
                      <a:lnTo>
                        <a:pt x="41" y="51"/>
                      </a:lnTo>
                      <a:lnTo>
                        <a:pt x="46" y="68"/>
                      </a:lnTo>
                      <a:lnTo>
                        <a:pt x="53" y="92"/>
                      </a:lnTo>
                      <a:lnTo>
                        <a:pt x="63" y="122"/>
                      </a:lnTo>
                      <a:lnTo>
                        <a:pt x="77" y="156"/>
                      </a:lnTo>
                      <a:lnTo>
                        <a:pt x="94" y="195"/>
                      </a:lnTo>
                      <a:lnTo>
                        <a:pt x="115" y="236"/>
                      </a:lnTo>
                      <a:lnTo>
                        <a:pt x="140" y="278"/>
                      </a:lnTo>
                      <a:lnTo>
                        <a:pt x="169" y="321"/>
                      </a:lnTo>
                      <a:lnTo>
                        <a:pt x="203" y="364"/>
                      </a:lnTo>
                      <a:lnTo>
                        <a:pt x="242" y="403"/>
                      </a:lnTo>
                      <a:lnTo>
                        <a:pt x="286" y="440"/>
                      </a:lnTo>
                      <a:lnTo>
                        <a:pt x="336" y="473"/>
                      </a:lnTo>
                      <a:lnTo>
                        <a:pt x="393" y="500"/>
                      </a:lnTo>
                      <a:lnTo>
                        <a:pt x="455" y="521"/>
                      </a:lnTo>
                      <a:lnTo>
                        <a:pt x="523" y="535"/>
                      </a:lnTo>
                      <a:lnTo>
                        <a:pt x="598" y="539"/>
                      </a:lnTo>
                      <a:lnTo>
                        <a:pt x="673" y="535"/>
                      </a:lnTo>
                      <a:lnTo>
                        <a:pt x="741" y="522"/>
                      </a:lnTo>
                      <a:lnTo>
                        <a:pt x="803" y="502"/>
                      </a:lnTo>
                      <a:lnTo>
                        <a:pt x="860" y="477"/>
                      </a:lnTo>
                      <a:lnTo>
                        <a:pt x="912" y="447"/>
                      </a:lnTo>
                      <a:lnTo>
                        <a:pt x="959" y="411"/>
                      </a:lnTo>
                      <a:lnTo>
                        <a:pt x="1000" y="374"/>
                      </a:lnTo>
                      <a:lnTo>
                        <a:pt x="1036" y="334"/>
                      </a:lnTo>
                      <a:lnTo>
                        <a:pt x="1068" y="293"/>
                      </a:lnTo>
                      <a:lnTo>
                        <a:pt x="1096" y="253"/>
                      </a:lnTo>
                      <a:lnTo>
                        <a:pt x="1120" y="214"/>
                      </a:lnTo>
                      <a:lnTo>
                        <a:pt x="1140" y="177"/>
                      </a:lnTo>
                      <a:lnTo>
                        <a:pt x="1156" y="144"/>
                      </a:lnTo>
                      <a:lnTo>
                        <a:pt x="1169" y="114"/>
                      </a:lnTo>
                      <a:lnTo>
                        <a:pt x="1179" y="90"/>
                      </a:lnTo>
                      <a:lnTo>
                        <a:pt x="1185" y="72"/>
                      </a:lnTo>
                      <a:lnTo>
                        <a:pt x="1189" y="78"/>
                      </a:lnTo>
                      <a:lnTo>
                        <a:pt x="1192" y="83"/>
                      </a:lnTo>
                      <a:lnTo>
                        <a:pt x="1196" y="88"/>
                      </a:lnTo>
                      <a:lnTo>
                        <a:pt x="1199" y="94"/>
                      </a:lnTo>
                      <a:lnTo>
                        <a:pt x="1201" y="98"/>
                      </a:lnTo>
                      <a:lnTo>
                        <a:pt x="1204" y="100"/>
                      </a:lnTo>
                      <a:lnTo>
                        <a:pt x="1208" y="100"/>
                      </a:lnTo>
                      <a:lnTo>
                        <a:pt x="1212" y="99"/>
                      </a:lnTo>
                      <a:lnTo>
                        <a:pt x="1215" y="97"/>
                      </a:lnTo>
                      <a:lnTo>
                        <a:pt x="1217" y="93"/>
                      </a:lnTo>
                      <a:lnTo>
                        <a:pt x="1218" y="89"/>
                      </a:lnTo>
                      <a:lnTo>
                        <a:pt x="1217" y="85"/>
                      </a:lnTo>
                      <a:lnTo>
                        <a:pt x="1205" y="64"/>
                      </a:lnTo>
                      <a:lnTo>
                        <a:pt x="1191" y="48"/>
                      </a:lnTo>
                      <a:lnTo>
                        <a:pt x="1177" y="35"/>
                      </a:lnTo>
                      <a:lnTo>
                        <a:pt x="1164" y="25"/>
                      </a:lnTo>
                      <a:lnTo>
                        <a:pt x="1151" y="19"/>
                      </a:lnTo>
                      <a:lnTo>
                        <a:pt x="1141" y="14"/>
                      </a:lnTo>
                      <a:lnTo>
                        <a:pt x="1134" y="11"/>
                      </a:lnTo>
                      <a:lnTo>
                        <a:pt x="1131"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0" name="Group 61">
                <a:extLst>
                  <a:ext uri="{FF2B5EF4-FFF2-40B4-BE49-F238E27FC236}">
                    <a16:creationId xmlns:a16="http://schemas.microsoft.com/office/drawing/2014/main" id="{904A0006-3E0F-1D44-99C8-A2ABA9DFB67B}"/>
                  </a:ext>
                </a:extLst>
              </p:cNvPr>
              <p:cNvGrpSpPr>
                <a:grpSpLocks/>
              </p:cNvGrpSpPr>
              <p:nvPr/>
            </p:nvGrpSpPr>
            <p:grpSpPr bwMode="auto">
              <a:xfrm>
                <a:off x="3359" y="2489"/>
                <a:ext cx="384" cy="295"/>
                <a:chOff x="1392" y="962"/>
                <a:chExt cx="2496" cy="1918"/>
              </a:xfrm>
            </p:grpSpPr>
            <p:sp>
              <p:nvSpPr>
                <p:cNvPr id="111" name="Freeform 62">
                  <a:extLst>
                    <a:ext uri="{FF2B5EF4-FFF2-40B4-BE49-F238E27FC236}">
                      <a16:creationId xmlns:a16="http://schemas.microsoft.com/office/drawing/2014/main" id="{877614CD-96DC-6045-B70C-394C05780256}"/>
                    </a:ext>
                  </a:extLst>
                </p:cNvPr>
                <p:cNvSpPr>
                  <a:spLocks/>
                </p:cNvSpPr>
                <p:nvPr/>
              </p:nvSpPr>
              <p:spPr bwMode="auto">
                <a:xfrm>
                  <a:off x="1443" y="997"/>
                  <a:ext cx="2394" cy="1848"/>
                </a:xfrm>
                <a:custGeom>
                  <a:avLst/>
                  <a:gdLst>
                    <a:gd name="T0" fmla="*/ 1316 w 2394"/>
                    <a:gd name="T1" fmla="*/ 1841 h 1848"/>
                    <a:gd name="T2" fmla="*/ 1494 w 2394"/>
                    <a:gd name="T3" fmla="*/ 1817 h 1848"/>
                    <a:gd name="T4" fmla="*/ 1662 w 2394"/>
                    <a:gd name="T5" fmla="*/ 1776 h 1848"/>
                    <a:gd name="T6" fmla="*/ 1815 w 2394"/>
                    <a:gd name="T7" fmla="*/ 1713 h 1848"/>
                    <a:gd name="T8" fmla="*/ 1957 w 2394"/>
                    <a:gd name="T9" fmla="*/ 1637 h 1848"/>
                    <a:gd name="T10" fmla="*/ 2079 w 2394"/>
                    <a:gd name="T11" fmla="*/ 1544 h 1848"/>
                    <a:gd name="T12" fmla="*/ 2186 w 2394"/>
                    <a:gd name="T13" fmla="*/ 1440 h 1848"/>
                    <a:gd name="T14" fmla="*/ 2272 w 2394"/>
                    <a:gd name="T15" fmla="*/ 1322 h 1848"/>
                    <a:gd name="T16" fmla="*/ 2338 w 2394"/>
                    <a:gd name="T17" fmla="*/ 1198 h 1848"/>
                    <a:gd name="T18" fmla="*/ 2379 w 2394"/>
                    <a:gd name="T19" fmla="*/ 1062 h 1848"/>
                    <a:gd name="T20" fmla="*/ 2394 w 2394"/>
                    <a:gd name="T21" fmla="*/ 924 h 1848"/>
                    <a:gd name="T22" fmla="*/ 2379 w 2394"/>
                    <a:gd name="T23" fmla="*/ 786 h 1848"/>
                    <a:gd name="T24" fmla="*/ 2338 w 2394"/>
                    <a:gd name="T25" fmla="*/ 650 h 1848"/>
                    <a:gd name="T26" fmla="*/ 2272 w 2394"/>
                    <a:gd name="T27" fmla="*/ 526 h 1848"/>
                    <a:gd name="T28" fmla="*/ 2186 w 2394"/>
                    <a:gd name="T29" fmla="*/ 408 h 1848"/>
                    <a:gd name="T30" fmla="*/ 2079 w 2394"/>
                    <a:gd name="T31" fmla="*/ 304 h 1848"/>
                    <a:gd name="T32" fmla="*/ 1957 w 2394"/>
                    <a:gd name="T33" fmla="*/ 211 h 1848"/>
                    <a:gd name="T34" fmla="*/ 1815 w 2394"/>
                    <a:gd name="T35" fmla="*/ 135 h 1848"/>
                    <a:gd name="T36" fmla="*/ 1662 w 2394"/>
                    <a:gd name="T37" fmla="*/ 72 h 1848"/>
                    <a:gd name="T38" fmla="*/ 1494 w 2394"/>
                    <a:gd name="T39" fmla="*/ 31 h 1848"/>
                    <a:gd name="T40" fmla="*/ 1316 w 2394"/>
                    <a:gd name="T41" fmla="*/ 7 h 1848"/>
                    <a:gd name="T42" fmla="*/ 1139 w 2394"/>
                    <a:gd name="T43" fmla="*/ 3 h 1848"/>
                    <a:gd name="T44" fmla="*/ 956 w 2394"/>
                    <a:gd name="T45" fmla="*/ 20 h 1848"/>
                    <a:gd name="T46" fmla="*/ 788 w 2394"/>
                    <a:gd name="T47" fmla="*/ 58 h 1848"/>
                    <a:gd name="T48" fmla="*/ 630 w 2394"/>
                    <a:gd name="T49" fmla="*/ 114 h 1848"/>
                    <a:gd name="T50" fmla="*/ 483 w 2394"/>
                    <a:gd name="T51" fmla="*/ 183 h 1848"/>
                    <a:gd name="T52" fmla="*/ 351 w 2394"/>
                    <a:gd name="T53" fmla="*/ 273 h 1848"/>
                    <a:gd name="T54" fmla="*/ 239 w 2394"/>
                    <a:gd name="T55" fmla="*/ 374 h 1848"/>
                    <a:gd name="T56" fmla="*/ 147 w 2394"/>
                    <a:gd name="T57" fmla="*/ 484 h 1848"/>
                    <a:gd name="T58" fmla="*/ 76 w 2394"/>
                    <a:gd name="T59" fmla="*/ 609 h 1848"/>
                    <a:gd name="T60" fmla="*/ 25 w 2394"/>
                    <a:gd name="T61" fmla="*/ 741 h 1848"/>
                    <a:gd name="T62" fmla="*/ 5 w 2394"/>
                    <a:gd name="T63" fmla="*/ 879 h 1848"/>
                    <a:gd name="T64" fmla="*/ 10 w 2394"/>
                    <a:gd name="T65" fmla="*/ 1017 h 1848"/>
                    <a:gd name="T66" fmla="*/ 41 w 2394"/>
                    <a:gd name="T67" fmla="*/ 1152 h 1848"/>
                    <a:gd name="T68" fmla="*/ 96 w 2394"/>
                    <a:gd name="T69" fmla="*/ 1284 h 1848"/>
                    <a:gd name="T70" fmla="*/ 173 w 2394"/>
                    <a:gd name="T71" fmla="*/ 1402 h 1848"/>
                    <a:gd name="T72" fmla="*/ 274 w 2394"/>
                    <a:gd name="T73" fmla="*/ 1513 h 1848"/>
                    <a:gd name="T74" fmla="*/ 396 w 2394"/>
                    <a:gd name="T75" fmla="*/ 1606 h 1848"/>
                    <a:gd name="T76" fmla="*/ 529 w 2394"/>
                    <a:gd name="T77" fmla="*/ 1689 h 1848"/>
                    <a:gd name="T78" fmla="*/ 681 w 2394"/>
                    <a:gd name="T79" fmla="*/ 1755 h 1848"/>
                    <a:gd name="T80" fmla="*/ 844 w 2394"/>
                    <a:gd name="T81" fmla="*/ 1807 h 1848"/>
                    <a:gd name="T82" fmla="*/ 1017 w 2394"/>
                    <a:gd name="T83" fmla="*/ 1838 h 1848"/>
                    <a:gd name="T84" fmla="*/ 1200 w 2394"/>
                    <a:gd name="T85" fmla="*/ 1848 h 1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394" h="1848">
                      <a:moveTo>
                        <a:pt x="1200" y="1848"/>
                      </a:moveTo>
                      <a:lnTo>
                        <a:pt x="1255" y="1845"/>
                      </a:lnTo>
                      <a:lnTo>
                        <a:pt x="1316" y="1841"/>
                      </a:lnTo>
                      <a:lnTo>
                        <a:pt x="1377" y="1838"/>
                      </a:lnTo>
                      <a:lnTo>
                        <a:pt x="1438" y="1828"/>
                      </a:lnTo>
                      <a:lnTo>
                        <a:pt x="1494" y="1817"/>
                      </a:lnTo>
                      <a:lnTo>
                        <a:pt x="1550" y="1807"/>
                      </a:lnTo>
                      <a:lnTo>
                        <a:pt x="1606" y="1790"/>
                      </a:lnTo>
                      <a:lnTo>
                        <a:pt x="1662" y="1776"/>
                      </a:lnTo>
                      <a:lnTo>
                        <a:pt x="1713" y="1755"/>
                      </a:lnTo>
                      <a:lnTo>
                        <a:pt x="1764" y="1734"/>
                      </a:lnTo>
                      <a:lnTo>
                        <a:pt x="1815" y="1713"/>
                      </a:lnTo>
                      <a:lnTo>
                        <a:pt x="1865" y="1689"/>
                      </a:lnTo>
                      <a:lnTo>
                        <a:pt x="1911" y="1665"/>
                      </a:lnTo>
                      <a:lnTo>
                        <a:pt x="1957" y="1637"/>
                      </a:lnTo>
                      <a:lnTo>
                        <a:pt x="1998" y="1606"/>
                      </a:lnTo>
                      <a:lnTo>
                        <a:pt x="2043" y="1575"/>
                      </a:lnTo>
                      <a:lnTo>
                        <a:pt x="2079" y="1544"/>
                      </a:lnTo>
                      <a:lnTo>
                        <a:pt x="2120" y="1513"/>
                      </a:lnTo>
                      <a:lnTo>
                        <a:pt x="2155" y="1474"/>
                      </a:lnTo>
                      <a:lnTo>
                        <a:pt x="2186" y="1440"/>
                      </a:lnTo>
                      <a:lnTo>
                        <a:pt x="2221" y="1402"/>
                      </a:lnTo>
                      <a:lnTo>
                        <a:pt x="2247" y="1364"/>
                      </a:lnTo>
                      <a:lnTo>
                        <a:pt x="2272" y="1322"/>
                      </a:lnTo>
                      <a:lnTo>
                        <a:pt x="2298" y="1284"/>
                      </a:lnTo>
                      <a:lnTo>
                        <a:pt x="2318" y="1243"/>
                      </a:lnTo>
                      <a:lnTo>
                        <a:pt x="2338" y="1198"/>
                      </a:lnTo>
                      <a:lnTo>
                        <a:pt x="2353" y="1152"/>
                      </a:lnTo>
                      <a:lnTo>
                        <a:pt x="2369" y="1111"/>
                      </a:lnTo>
                      <a:lnTo>
                        <a:pt x="2379" y="1062"/>
                      </a:lnTo>
                      <a:lnTo>
                        <a:pt x="2384" y="1017"/>
                      </a:lnTo>
                      <a:lnTo>
                        <a:pt x="2389" y="972"/>
                      </a:lnTo>
                      <a:lnTo>
                        <a:pt x="2394" y="924"/>
                      </a:lnTo>
                      <a:lnTo>
                        <a:pt x="2389" y="879"/>
                      </a:lnTo>
                      <a:lnTo>
                        <a:pt x="2384" y="831"/>
                      </a:lnTo>
                      <a:lnTo>
                        <a:pt x="2379" y="786"/>
                      </a:lnTo>
                      <a:lnTo>
                        <a:pt x="2369" y="741"/>
                      </a:lnTo>
                      <a:lnTo>
                        <a:pt x="2353" y="696"/>
                      </a:lnTo>
                      <a:lnTo>
                        <a:pt x="2338" y="650"/>
                      </a:lnTo>
                      <a:lnTo>
                        <a:pt x="2318" y="609"/>
                      </a:lnTo>
                      <a:lnTo>
                        <a:pt x="2298" y="567"/>
                      </a:lnTo>
                      <a:lnTo>
                        <a:pt x="2272" y="526"/>
                      </a:lnTo>
                      <a:lnTo>
                        <a:pt x="2247" y="484"/>
                      </a:lnTo>
                      <a:lnTo>
                        <a:pt x="2221" y="446"/>
                      </a:lnTo>
                      <a:lnTo>
                        <a:pt x="2186" y="408"/>
                      </a:lnTo>
                      <a:lnTo>
                        <a:pt x="2155" y="374"/>
                      </a:lnTo>
                      <a:lnTo>
                        <a:pt x="2120" y="339"/>
                      </a:lnTo>
                      <a:lnTo>
                        <a:pt x="2079" y="304"/>
                      </a:lnTo>
                      <a:lnTo>
                        <a:pt x="2043" y="273"/>
                      </a:lnTo>
                      <a:lnTo>
                        <a:pt x="1998" y="242"/>
                      </a:lnTo>
                      <a:lnTo>
                        <a:pt x="1957" y="211"/>
                      </a:lnTo>
                      <a:lnTo>
                        <a:pt x="1911" y="183"/>
                      </a:lnTo>
                      <a:lnTo>
                        <a:pt x="1865" y="159"/>
                      </a:lnTo>
                      <a:lnTo>
                        <a:pt x="1815" y="135"/>
                      </a:lnTo>
                      <a:lnTo>
                        <a:pt x="1764" y="114"/>
                      </a:lnTo>
                      <a:lnTo>
                        <a:pt x="1713" y="93"/>
                      </a:lnTo>
                      <a:lnTo>
                        <a:pt x="1662" y="72"/>
                      </a:lnTo>
                      <a:lnTo>
                        <a:pt x="1606" y="58"/>
                      </a:lnTo>
                      <a:lnTo>
                        <a:pt x="1550" y="41"/>
                      </a:lnTo>
                      <a:lnTo>
                        <a:pt x="1494" y="31"/>
                      </a:lnTo>
                      <a:lnTo>
                        <a:pt x="1438" y="20"/>
                      </a:lnTo>
                      <a:lnTo>
                        <a:pt x="1377" y="10"/>
                      </a:lnTo>
                      <a:lnTo>
                        <a:pt x="1316" y="7"/>
                      </a:lnTo>
                      <a:lnTo>
                        <a:pt x="1255" y="3"/>
                      </a:lnTo>
                      <a:lnTo>
                        <a:pt x="1200" y="0"/>
                      </a:lnTo>
                      <a:lnTo>
                        <a:pt x="1139" y="3"/>
                      </a:lnTo>
                      <a:lnTo>
                        <a:pt x="1078" y="7"/>
                      </a:lnTo>
                      <a:lnTo>
                        <a:pt x="1017" y="10"/>
                      </a:lnTo>
                      <a:lnTo>
                        <a:pt x="956" y="20"/>
                      </a:lnTo>
                      <a:lnTo>
                        <a:pt x="900" y="31"/>
                      </a:lnTo>
                      <a:lnTo>
                        <a:pt x="844" y="41"/>
                      </a:lnTo>
                      <a:lnTo>
                        <a:pt x="788" y="58"/>
                      </a:lnTo>
                      <a:lnTo>
                        <a:pt x="732" y="72"/>
                      </a:lnTo>
                      <a:lnTo>
                        <a:pt x="681" y="93"/>
                      </a:lnTo>
                      <a:lnTo>
                        <a:pt x="630" y="114"/>
                      </a:lnTo>
                      <a:lnTo>
                        <a:pt x="579" y="135"/>
                      </a:lnTo>
                      <a:lnTo>
                        <a:pt x="529" y="159"/>
                      </a:lnTo>
                      <a:lnTo>
                        <a:pt x="483" y="183"/>
                      </a:lnTo>
                      <a:lnTo>
                        <a:pt x="437" y="211"/>
                      </a:lnTo>
                      <a:lnTo>
                        <a:pt x="396" y="242"/>
                      </a:lnTo>
                      <a:lnTo>
                        <a:pt x="351" y="273"/>
                      </a:lnTo>
                      <a:lnTo>
                        <a:pt x="315" y="304"/>
                      </a:lnTo>
                      <a:lnTo>
                        <a:pt x="274" y="339"/>
                      </a:lnTo>
                      <a:lnTo>
                        <a:pt x="239" y="374"/>
                      </a:lnTo>
                      <a:lnTo>
                        <a:pt x="208" y="408"/>
                      </a:lnTo>
                      <a:lnTo>
                        <a:pt x="173" y="446"/>
                      </a:lnTo>
                      <a:lnTo>
                        <a:pt x="147" y="484"/>
                      </a:lnTo>
                      <a:lnTo>
                        <a:pt x="122" y="526"/>
                      </a:lnTo>
                      <a:lnTo>
                        <a:pt x="96" y="567"/>
                      </a:lnTo>
                      <a:lnTo>
                        <a:pt x="76" y="609"/>
                      </a:lnTo>
                      <a:lnTo>
                        <a:pt x="56" y="650"/>
                      </a:lnTo>
                      <a:lnTo>
                        <a:pt x="41" y="696"/>
                      </a:lnTo>
                      <a:lnTo>
                        <a:pt x="25" y="741"/>
                      </a:lnTo>
                      <a:lnTo>
                        <a:pt x="15" y="786"/>
                      </a:lnTo>
                      <a:lnTo>
                        <a:pt x="10" y="831"/>
                      </a:lnTo>
                      <a:lnTo>
                        <a:pt x="5" y="879"/>
                      </a:lnTo>
                      <a:lnTo>
                        <a:pt x="0" y="924"/>
                      </a:lnTo>
                      <a:lnTo>
                        <a:pt x="5" y="972"/>
                      </a:lnTo>
                      <a:lnTo>
                        <a:pt x="10" y="1017"/>
                      </a:lnTo>
                      <a:lnTo>
                        <a:pt x="15" y="1062"/>
                      </a:lnTo>
                      <a:lnTo>
                        <a:pt x="25" y="1111"/>
                      </a:lnTo>
                      <a:lnTo>
                        <a:pt x="41" y="1152"/>
                      </a:lnTo>
                      <a:lnTo>
                        <a:pt x="56" y="1198"/>
                      </a:lnTo>
                      <a:lnTo>
                        <a:pt x="76" y="1243"/>
                      </a:lnTo>
                      <a:lnTo>
                        <a:pt x="96" y="1284"/>
                      </a:lnTo>
                      <a:lnTo>
                        <a:pt x="122" y="1322"/>
                      </a:lnTo>
                      <a:lnTo>
                        <a:pt x="147" y="1364"/>
                      </a:lnTo>
                      <a:lnTo>
                        <a:pt x="173" y="1402"/>
                      </a:lnTo>
                      <a:lnTo>
                        <a:pt x="208" y="1440"/>
                      </a:lnTo>
                      <a:lnTo>
                        <a:pt x="239" y="1474"/>
                      </a:lnTo>
                      <a:lnTo>
                        <a:pt x="274" y="1513"/>
                      </a:lnTo>
                      <a:lnTo>
                        <a:pt x="315" y="1544"/>
                      </a:lnTo>
                      <a:lnTo>
                        <a:pt x="351" y="1575"/>
                      </a:lnTo>
                      <a:lnTo>
                        <a:pt x="396" y="1606"/>
                      </a:lnTo>
                      <a:lnTo>
                        <a:pt x="437" y="1637"/>
                      </a:lnTo>
                      <a:lnTo>
                        <a:pt x="483" y="1665"/>
                      </a:lnTo>
                      <a:lnTo>
                        <a:pt x="529" y="1689"/>
                      </a:lnTo>
                      <a:lnTo>
                        <a:pt x="579" y="1713"/>
                      </a:lnTo>
                      <a:lnTo>
                        <a:pt x="630" y="1734"/>
                      </a:lnTo>
                      <a:lnTo>
                        <a:pt x="681" y="1755"/>
                      </a:lnTo>
                      <a:lnTo>
                        <a:pt x="732" y="1776"/>
                      </a:lnTo>
                      <a:lnTo>
                        <a:pt x="788" y="1790"/>
                      </a:lnTo>
                      <a:lnTo>
                        <a:pt x="844" y="1807"/>
                      </a:lnTo>
                      <a:lnTo>
                        <a:pt x="900" y="1817"/>
                      </a:lnTo>
                      <a:lnTo>
                        <a:pt x="956" y="1828"/>
                      </a:lnTo>
                      <a:lnTo>
                        <a:pt x="1017" y="1838"/>
                      </a:lnTo>
                      <a:lnTo>
                        <a:pt x="1078" y="1841"/>
                      </a:lnTo>
                      <a:lnTo>
                        <a:pt x="1139" y="1845"/>
                      </a:lnTo>
                      <a:lnTo>
                        <a:pt x="1200" y="1848"/>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63">
                  <a:extLst>
                    <a:ext uri="{FF2B5EF4-FFF2-40B4-BE49-F238E27FC236}">
                      <a16:creationId xmlns:a16="http://schemas.microsoft.com/office/drawing/2014/main" id="{3B6CFC3B-7F54-9049-9164-98FD60547611}"/>
                    </a:ext>
                  </a:extLst>
                </p:cNvPr>
                <p:cNvSpPr>
                  <a:spLocks/>
                </p:cNvSpPr>
                <p:nvPr/>
              </p:nvSpPr>
              <p:spPr bwMode="auto">
                <a:xfrm>
                  <a:off x="2643" y="1921"/>
                  <a:ext cx="1245" cy="959"/>
                </a:xfrm>
                <a:custGeom>
                  <a:avLst/>
                  <a:gdLst>
                    <a:gd name="T0" fmla="*/ 1138 w 1245"/>
                    <a:gd name="T1" fmla="*/ 45 h 959"/>
                    <a:gd name="T2" fmla="*/ 1128 w 1245"/>
                    <a:gd name="T3" fmla="*/ 135 h 959"/>
                    <a:gd name="T4" fmla="*/ 1103 w 1245"/>
                    <a:gd name="T5" fmla="*/ 222 h 959"/>
                    <a:gd name="T6" fmla="*/ 1072 w 1245"/>
                    <a:gd name="T7" fmla="*/ 305 h 959"/>
                    <a:gd name="T8" fmla="*/ 1026 w 1245"/>
                    <a:gd name="T9" fmla="*/ 384 h 959"/>
                    <a:gd name="T10" fmla="*/ 970 w 1245"/>
                    <a:gd name="T11" fmla="*/ 460 h 959"/>
                    <a:gd name="T12" fmla="*/ 909 w 1245"/>
                    <a:gd name="T13" fmla="*/ 533 h 959"/>
                    <a:gd name="T14" fmla="*/ 838 w 1245"/>
                    <a:gd name="T15" fmla="*/ 599 h 959"/>
                    <a:gd name="T16" fmla="*/ 762 w 1245"/>
                    <a:gd name="T17" fmla="*/ 658 h 959"/>
                    <a:gd name="T18" fmla="*/ 676 w 1245"/>
                    <a:gd name="T19" fmla="*/ 713 h 959"/>
                    <a:gd name="T20" fmla="*/ 584 w 1245"/>
                    <a:gd name="T21" fmla="*/ 762 h 959"/>
                    <a:gd name="T22" fmla="*/ 488 w 1245"/>
                    <a:gd name="T23" fmla="*/ 800 h 959"/>
                    <a:gd name="T24" fmla="*/ 386 w 1245"/>
                    <a:gd name="T25" fmla="*/ 834 h 959"/>
                    <a:gd name="T26" fmla="*/ 279 w 1245"/>
                    <a:gd name="T27" fmla="*/ 859 h 959"/>
                    <a:gd name="T28" fmla="*/ 167 w 1245"/>
                    <a:gd name="T29" fmla="*/ 876 h 959"/>
                    <a:gd name="T30" fmla="*/ 55 w 1245"/>
                    <a:gd name="T31" fmla="*/ 886 h 959"/>
                    <a:gd name="T32" fmla="*/ 0 w 1245"/>
                    <a:gd name="T33" fmla="*/ 959 h 959"/>
                    <a:gd name="T34" fmla="*/ 122 w 1245"/>
                    <a:gd name="T35" fmla="*/ 956 h 959"/>
                    <a:gd name="T36" fmla="*/ 249 w 1245"/>
                    <a:gd name="T37" fmla="*/ 938 h 959"/>
                    <a:gd name="T38" fmla="*/ 371 w 1245"/>
                    <a:gd name="T39" fmla="*/ 914 h 959"/>
                    <a:gd name="T40" fmla="*/ 482 w 1245"/>
                    <a:gd name="T41" fmla="*/ 883 h 959"/>
                    <a:gd name="T42" fmla="*/ 594 w 1245"/>
                    <a:gd name="T43" fmla="*/ 841 h 959"/>
                    <a:gd name="T44" fmla="*/ 696 w 1245"/>
                    <a:gd name="T45" fmla="*/ 793 h 959"/>
                    <a:gd name="T46" fmla="*/ 793 w 1245"/>
                    <a:gd name="T47" fmla="*/ 737 h 959"/>
                    <a:gd name="T48" fmla="*/ 879 w 1245"/>
                    <a:gd name="T49" fmla="*/ 675 h 959"/>
                    <a:gd name="T50" fmla="*/ 960 w 1245"/>
                    <a:gd name="T51" fmla="*/ 609 h 959"/>
                    <a:gd name="T52" fmla="*/ 1031 w 1245"/>
                    <a:gd name="T53" fmla="*/ 533 h 959"/>
                    <a:gd name="T54" fmla="*/ 1098 w 1245"/>
                    <a:gd name="T55" fmla="*/ 454 h 959"/>
                    <a:gd name="T56" fmla="*/ 1148 w 1245"/>
                    <a:gd name="T57" fmla="*/ 370 h 959"/>
                    <a:gd name="T58" fmla="*/ 1189 w 1245"/>
                    <a:gd name="T59" fmla="*/ 284 h 959"/>
                    <a:gd name="T60" fmla="*/ 1220 w 1245"/>
                    <a:gd name="T61" fmla="*/ 190 h 959"/>
                    <a:gd name="T62" fmla="*/ 1240 w 1245"/>
                    <a:gd name="T63" fmla="*/ 97 h 959"/>
                    <a:gd name="T64" fmla="*/ 1245 w 1245"/>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5" h="959">
                      <a:moveTo>
                        <a:pt x="1138" y="0"/>
                      </a:moveTo>
                      <a:lnTo>
                        <a:pt x="1138" y="45"/>
                      </a:lnTo>
                      <a:lnTo>
                        <a:pt x="1133" y="90"/>
                      </a:lnTo>
                      <a:lnTo>
                        <a:pt x="1128" y="135"/>
                      </a:lnTo>
                      <a:lnTo>
                        <a:pt x="1118" y="180"/>
                      </a:lnTo>
                      <a:lnTo>
                        <a:pt x="1103" y="222"/>
                      </a:lnTo>
                      <a:lnTo>
                        <a:pt x="1087" y="263"/>
                      </a:lnTo>
                      <a:lnTo>
                        <a:pt x="1072" y="305"/>
                      </a:lnTo>
                      <a:lnTo>
                        <a:pt x="1047" y="346"/>
                      </a:lnTo>
                      <a:lnTo>
                        <a:pt x="1026" y="384"/>
                      </a:lnTo>
                      <a:lnTo>
                        <a:pt x="1001" y="426"/>
                      </a:lnTo>
                      <a:lnTo>
                        <a:pt x="970" y="460"/>
                      </a:lnTo>
                      <a:lnTo>
                        <a:pt x="945" y="499"/>
                      </a:lnTo>
                      <a:lnTo>
                        <a:pt x="909" y="533"/>
                      </a:lnTo>
                      <a:lnTo>
                        <a:pt x="879" y="564"/>
                      </a:lnTo>
                      <a:lnTo>
                        <a:pt x="838" y="599"/>
                      </a:lnTo>
                      <a:lnTo>
                        <a:pt x="803" y="630"/>
                      </a:lnTo>
                      <a:lnTo>
                        <a:pt x="762" y="658"/>
                      </a:lnTo>
                      <a:lnTo>
                        <a:pt x="721" y="685"/>
                      </a:lnTo>
                      <a:lnTo>
                        <a:pt x="676" y="713"/>
                      </a:lnTo>
                      <a:lnTo>
                        <a:pt x="635" y="737"/>
                      </a:lnTo>
                      <a:lnTo>
                        <a:pt x="584" y="762"/>
                      </a:lnTo>
                      <a:lnTo>
                        <a:pt x="538" y="782"/>
                      </a:lnTo>
                      <a:lnTo>
                        <a:pt x="488" y="800"/>
                      </a:lnTo>
                      <a:lnTo>
                        <a:pt x="437" y="817"/>
                      </a:lnTo>
                      <a:lnTo>
                        <a:pt x="386" y="834"/>
                      </a:lnTo>
                      <a:lnTo>
                        <a:pt x="335" y="848"/>
                      </a:lnTo>
                      <a:lnTo>
                        <a:pt x="279" y="859"/>
                      </a:lnTo>
                      <a:lnTo>
                        <a:pt x="223" y="869"/>
                      </a:lnTo>
                      <a:lnTo>
                        <a:pt x="167" y="876"/>
                      </a:lnTo>
                      <a:lnTo>
                        <a:pt x="111" y="883"/>
                      </a:lnTo>
                      <a:lnTo>
                        <a:pt x="55" y="886"/>
                      </a:lnTo>
                      <a:lnTo>
                        <a:pt x="0" y="886"/>
                      </a:lnTo>
                      <a:lnTo>
                        <a:pt x="0" y="959"/>
                      </a:lnTo>
                      <a:lnTo>
                        <a:pt x="61" y="959"/>
                      </a:lnTo>
                      <a:lnTo>
                        <a:pt x="122" y="956"/>
                      </a:lnTo>
                      <a:lnTo>
                        <a:pt x="188" y="949"/>
                      </a:lnTo>
                      <a:lnTo>
                        <a:pt x="249" y="938"/>
                      </a:lnTo>
                      <a:lnTo>
                        <a:pt x="310" y="928"/>
                      </a:lnTo>
                      <a:lnTo>
                        <a:pt x="371" y="914"/>
                      </a:lnTo>
                      <a:lnTo>
                        <a:pt x="427" y="900"/>
                      </a:lnTo>
                      <a:lnTo>
                        <a:pt x="482" y="883"/>
                      </a:lnTo>
                      <a:lnTo>
                        <a:pt x="538" y="862"/>
                      </a:lnTo>
                      <a:lnTo>
                        <a:pt x="594" y="841"/>
                      </a:lnTo>
                      <a:lnTo>
                        <a:pt x="645" y="821"/>
                      </a:lnTo>
                      <a:lnTo>
                        <a:pt x="696" y="793"/>
                      </a:lnTo>
                      <a:lnTo>
                        <a:pt x="747" y="769"/>
                      </a:lnTo>
                      <a:lnTo>
                        <a:pt x="793" y="737"/>
                      </a:lnTo>
                      <a:lnTo>
                        <a:pt x="838" y="710"/>
                      </a:lnTo>
                      <a:lnTo>
                        <a:pt x="879" y="675"/>
                      </a:lnTo>
                      <a:lnTo>
                        <a:pt x="925" y="644"/>
                      </a:lnTo>
                      <a:lnTo>
                        <a:pt x="960" y="609"/>
                      </a:lnTo>
                      <a:lnTo>
                        <a:pt x="996" y="571"/>
                      </a:lnTo>
                      <a:lnTo>
                        <a:pt x="1031" y="533"/>
                      </a:lnTo>
                      <a:lnTo>
                        <a:pt x="1067" y="495"/>
                      </a:lnTo>
                      <a:lnTo>
                        <a:pt x="1098" y="454"/>
                      </a:lnTo>
                      <a:lnTo>
                        <a:pt x="1123" y="415"/>
                      </a:lnTo>
                      <a:lnTo>
                        <a:pt x="1148" y="370"/>
                      </a:lnTo>
                      <a:lnTo>
                        <a:pt x="1169" y="329"/>
                      </a:lnTo>
                      <a:lnTo>
                        <a:pt x="1189" y="284"/>
                      </a:lnTo>
                      <a:lnTo>
                        <a:pt x="1204" y="239"/>
                      </a:lnTo>
                      <a:lnTo>
                        <a:pt x="1220" y="190"/>
                      </a:lnTo>
                      <a:lnTo>
                        <a:pt x="1230" y="145"/>
                      </a:lnTo>
                      <a:lnTo>
                        <a:pt x="1240" y="97"/>
                      </a:lnTo>
                      <a:lnTo>
                        <a:pt x="1245" y="48"/>
                      </a:lnTo>
                      <a:lnTo>
                        <a:pt x="1245" y="0"/>
                      </a:lnTo>
                      <a:lnTo>
                        <a:pt x="11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64">
                  <a:extLst>
                    <a:ext uri="{FF2B5EF4-FFF2-40B4-BE49-F238E27FC236}">
                      <a16:creationId xmlns:a16="http://schemas.microsoft.com/office/drawing/2014/main" id="{C442BF1A-A7E9-164A-9CD4-78779EAAAE99}"/>
                    </a:ext>
                  </a:extLst>
                </p:cNvPr>
                <p:cNvSpPr>
                  <a:spLocks/>
                </p:cNvSpPr>
                <p:nvPr/>
              </p:nvSpPr>
              <p:spPr bwMode="auto">
                <a:xfrm>
                  <a:off x="2643" y="962"/>
                  <a:ext cx="1245" cy="959"/>
                </a:xfrm>
                <a:custGeom>
                  <a:avLst/>
                  <a:gdLst>
                    <a:gd name="T0" fmla="*/ 55 w 1245"/>
                    <a:gd name="T1" fmla="*/ 73 h 959"/>
                    <a:gd name="T2" fmla="*/ 167 w 1245"/>
                    <a:gd name="T3" fmla="*/ 83 h 959"/>
                    <a:gd name="T4" fmla="*/ 279 w 1245"/>
                    <a:gd name="T5" fmla="*/ 100 h 959"/>
                    <a:gd name="T6" fmla="*/ 386 w 1245"/>
                    <a:gd name="T7" fmla="*/ 125 h 959"/>
                    <a:gd name="T8" fmla="*/ 488 w 1245"/>
                    <a:gd name="T9" fmla="*/ 159 h 959"/>
                    <a:gd name="T10" fmla="*/ 584 w 1245"/>
                    <a:gd name="T11" fmla="*/ 201 h 959"/>
                    <a:gd name="T12" fmla="*/ 676 w 1245"/>
                    <a:gd name="T13" fmla="*/ 246 h 959"/>
                    <a:gd name="T14" fmla="*/ 762 w 1245"/>
                    <a:gd name="T15" fmla="*/ 301 h 959"/>
                    <a:gd name="T16" fmla="*/ 838 w 1245"/>
                    <a:gd name="T17" fmla="*/ 360 h 959"/>
                    <a:gd name="T18" fmla="*/ 909 w 1245"/>
                    <a:gd name="T19" fmla="*/ 426 h 959"/>
                    <a:gd name="T20" fmla="*/ 970 w 1245"/>
                    <a:gd name="T21" fmla="*/ 499 h 959"/>
                    <a:gd name="T22" fmla="*/ 1026 w 1245"/>
                    <a:gd name="T23" fmla="*/ 575 h 959"/>
                    <a:gd name="T24" fmla="*/ 1072 w 1245"/>
                    <a:gd name="T25" fmla="*/ 654 h 959"/>
                    <a:gd name="T26" fmla="*/ 1103 w 1245"/>
                    <a:gd name="T27" fmla="*/ 737 h 959"/>
                    <a:gd name="T28" fmla="*/ 1128 w 1245"/>
                    <a:gd name="T29" fmla="*/ 824 h 959"/>
                    <a:gd name="T30" fmla="*/ 1138 w 1245"/>
                    <a:gd name="T31" fmla="*/ 914 h 959"/>
                    <a:gd name="T32" fmla="*/ 1245 w 1245"/>
                    <a:gd name="T33" fmla="*/ 959 h 959"/>
                    <a:gd name="T34" fmla="*/ 1240 w 1245"/>
                    <a:gd name="T35" fmla="*/ 866 h 959"/>
                    <a:gd name="T36" fmla="*/ 1220 w 1245"/>
                    <a:gd name="T37" fmla="*/ 769 h 959"/>
                    <a:gd name="T38" fmla="*/ 1189 w 1245"/>
                    <a:gd name="T39" fmla="*/ 679 h 959"/>
                    <a:gd name="T40" fmla="*/ 1148 w 1245"/>
                    <a:gd name="T41" fmla="*/ 589 h 959"/>
                    <a:gd name="T42" fmla="*/ 1098 w 1245"/>
                    <a:gd name="T43" fmla="*/ 505 h 959"/>
                    <a:gd name="T44" fmla="*/ 1031 w 1245"/>
                    <a:gd name="T45" fmla="*/ 426 h 959"/>
                    <a:gd name="T46" fmla="*/ 960 w 1245"/>
                    <a:gd name="T47" fmla="*/ 353 h 959"/>
                    <a:gd name="T48" fmla="*/ 879 w 1245"/>
                    <a:gd name="T49" fmla="*/ 284 h 959"/>
                    <a:gd name="T50" fmla="*/ 793 w 1245"/>
                    <a:gd name="T51" fmla="*/ 222 h 959"/>
                    <a:gd name="T52" fmla="*/ 696 w 1245"/>
                    <a:gd name="T53" fmla="*/ 166 h 959"/>
                    <a:gd name="T54" fmla="*/ 594 w 1245"/>
                    <a:gd name="T55" fmla="*/ 118 h 959"/>
                    <a:gd name="T56" fmla="*/ 482 w 1245"/>
                    <a:gd name="T57" fmla="*/ 76 h 959"/>
                    <a:gd name="T58" fmla="*/ 371 w 1245"/>
                    <a:gd name="T59" fmla="*/ 45 h 959"/>
                    <a:gd name="T60" fmla="*/ 249 w 1245"/>
                    <a:gd name="T61" fmla="*/ 21 h 959"/>
                    <a:gd name="T62" fmla="*/ 122 w 1245"/>
                    <a:gd name="T63" fmla="*/ 3 h 959"/>
                    <a:gd name="T64" fmla="*/ 0 w 1245"/>
                    <a:gd name="T65" fmla="*/ 0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5" h="959">
                      <a:moveTo>
                        <a:pt x="0" y="73"/>
                      </a:moveTo>
                      <a:lnTo>
                        <a:pt x="55" y="73"/>
                      </a:lnTo>
                      <a:lnTo>
                        <a:pt x="111" y="76"/>
                      </a:lnTo>
                      <a:lnTo>
                        <a:pt x="167" y="83"/>
                      </a:lnTo>
                      <a:lnTo>
                        <a:pt x="223" y="90"/>
                      </a:lnTo>
                      <a:lnTo>
                        <a:pt x="279" y="100"/>
                      </a:lnTo>
                      <a:lnTo>
                        <a:pt x="335" y="111"/>
                      </a:lnTo>
                      <a:lnTo>
                        <a:pt x="386" y="125"/>
                      </a:lnTo>
                      <a:lnTo>
                        <a:pt x="437" y="142"/>
                      </a:lnTo>
                      <a:lnTo>
                        <a:pt x="488" y="159"/>
                      </a:lnTo>
                      <a:lnTo>
                        <a:pt x="538" y="177"/>
                      </a:lnTo>
                      <a:lnTo>
                        <a:pt x="584" y="201"/>
                      </a:lnTo>
                      <a:lnTo>
                        <a:pt x="635" y="222"/>
                      </a:lnTo>
                      <a:lnTo>
                        <a:pt x="676" y="246"/>
                      </a:lnTo>
                      <a:lnTo>
                        <a:pt x="721" y="274"/>
                      </a:lnTo>
                      <a:lnTo>
                        <a:pt x="762" y="301"/>
                      </a:lnTo>
                      <a:lnTo>
                        <a:pt x="803" y="332"/>
                      </a:lnTo>
                      <a:lnTo>
                        <a:pt x="838" y="360"/>
                      </a:lnTo>
                      <a:lnTo>
                        <a:pt x="879" y="395"/>
                      </a:lnTo>
                      <a:lnTo>
                        <a:pt x="909" y="426"/>
                      </a:lnTo>
                      <a:lnTo>
                        <a:pt x="945" y="464"/>
                      </a:lnTo>
                      <a:lnTo>
                        <a:pt x="970" y="499"/>
                      </a:lnTo>
                      <a:lnTo>
                        <a:pt x="1001" y="537"/>
                      </a:lnTo>
                      <a:lnTo>
                        <a:pt x="1026" y="575"/>
                      </a:lnTo>
                      <a:lnTo>
                        <a:pt x="1047" y="613"/>
                      </a:lnTo>
                      <a:lnTo>
                        <a:pt x="1072" y="654"/>
                      </a:lnTo>
                      <a:lnTo>
                        <a:pt x="1087" y="696"/>
                      </a:lnTo>
                      <a:lnTo>
                        <a:pt x="1103" y="737"/>
                      </a:lnTo>
                      <a:lnTo>
                        <a:pt x="1118" y="782"/>
                      </a:lnTo>
                      <a:lnTo>
                        <a:pt x="1128" y="824"/>
                      </a:lnTo>
                      <a:lnTo>
                        <a:pt x="1133" y="869"/>
                      </a:lnTo>
                      <a:lnTo>
                        <a:pt x="1138" y="914"/>
                      </a:lnTo>
                      <a:lnTo>
                        <a:pt x="1138" y="959"/>
                      </a:lnTo>
                      <a:lnTo>
                        <a:pt x="1245" y="959"/>
                      </a:lnTo>
                      <a:lnTo>
                        <a:pt x="1245" y="914"/>
                      </a:lnTo>
                      <a:lnTo>
                        <a:pt x="1240" y="866"/>
                      </a:lnTo>
                      <a:lnTo>
                        <a:pt x="1230" y="817"/>
                      </a:lnTo>
                      <a:lnTo>
                        <a:pt x="1220" y="769"/>
                      </a:lnTo>
                      <a:lnTo>
                        <a:pt x="1204" y="724"/>
                      </a:lnTo>
                      <a:lnTo>
                        <a:pt x="1189" y="679"/>
                      </a:lnTo>
                      <a:lnTo>
                        <a:pt x="1169" y="634"/>
                      </a:lnTo>
                      <a:lnTo>
                        <a:pt x="1148" y="589"/>
                      </a:lnTo>
                      <a:lnTo>
                        <a:pt x="1123" y="547"/>
                      </a:lnTo>
                      <a:lnTo>
                        <a:pt x="1098" y="505"/>
                      </a:lnTo>
                      <a:lnTo>
                        <a:pt x="1067" y="464"/>
                      </a:lnTo>
                      <a:lnTo>
                        <a:pt x="1031" y="426"/>
                      </a:lnTo>
                      <a:lnTo>
                        <a:pt x="996" y="388"/>
                      </a:lnTo>
                      <a:lnTo>
                        <a:pt x="960" y="353"/>
                      </a:lnTo>
                      <a:lnTo>
                        <a:pt x="925" y="319"/>
                      </a:lnTo>
                      <a:lnTo>
                        <a:pt x="879" y="284"/>
                      </a:lnTo>
                      <a:lnTo>
                        <a:pt x="838" y="253"/>
                      </a:lnTo>
                      <a:lnTo>
                        <a:pt x="793" y="222"/>
                      </a:lnTo>
                      <a:lnTo>
                        <a:pt x="747" y="194"/>
                      </a:lnTo>
                      <a:lnTo>
                        <a:pt x="696" y="166"/>
                      </a:lnTo>
                      <a:lnTo>
                        <a:pt x="645" y="142"/>
                      </a:lnTo>
                      <a:lnTo>
                        <a:pt x="594" y="118"/>
                      </a:lnTo>
                      <a:lnTo>
                        <a:pt x="538" y="97"/>
                      </a:lnTo>
                      <a:lnTo>
                        <a:pt x="482" y="76"/>
                      </a:lnTo>
                      <a:lnTo>
                        <a:pt x="427" y="59"/>
                      </a:lnTo>
                      <a:lnTo>
                        <a:pt x="371" y="45"/>
                      </a:lnTo>
                      <a:lnTo>
                        <a:pt x="310" y="31"/>
                      </a:lnTo>
                      <a:lnTo>
                        <a:pt x="249" y="21"/>
                      </a:lnTo>
                      <a:lnTo>
                        <a:pt x="188" y="10"/>
                      </a:lnTo>
                      <a:lnTo>
                        <a:pt x="122" y="3"/>
                      </a:lnTo>
                      <a:lnTo>
                        <a:pt x="61" y="0"/>
                      </a:lnTo>
                      <a:lnTo>
                        <a:pt x="0" y="0"/>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65">
                  <a:extLst>
                    <a:ext uri="{FF2B5EF4-FFF2-40B4-BE49-F238E27FC236}">
                      <a16:creationId xmlns:a16="http://schemas.microsoft.com/office/drawing/2014/main" id="{F0AABF76-FB39-AC48-98E1-4F5A888B975F}"/>
                    </a:ext>
                  </a:extLst>
                </p:cNvPr>
                <p:cNvSpPr>
                  <a:spLocks/>
                </p:cNvSpPr>
                <p:nvPr/>
              </p:nvSpPr>
              <p:spPr bwMode="auto">
                <a:xfrm>
                  <a:off x="1392" y="962"/>
                  <a:ext cx="1251" cy="959"/>
                </a:xfrm>
                <a:custGeom>
                  <a:avLst/>
                  <a:gdLst>
                    <a:gd name="T0" fmla="*/ 107 w 1251"/>
                    <a:gd name="T1" fmla="*/ 914 h 959"/>
                    <a:gd name="T2" fmla="*/ 117 w 1251"/>
                    <a:gd name="T3" fmla="*/ 824 h 959"/>
                    <a:gd name="T4" fmla="*/ 142 w 1251"/>
                    <a:gd name="T5" fmla="*/ 737 h 959"/>
                    <a:gd name="T6" fmla="*/ 173 w 1251"/>
                    <a:gd name="T7" fmla="*/ 654 h 959"/>
                    <a:gd name="T8" fmla="*/ 219 w 1251"/>
                    <a:gd name="T9" fmla="*/ 575 h 959"/>
                    <a:gd name="T10" fmla="*/ 275 w 1251"/>
                    <a:gd name="T11" fmla="*/ 499 h 959"/>
                    <a:gd name="T12" fmla="*/ 336 w 1251"/>
                    <a:gd name="T13" fmla="*/ 426 h 959"/>
                    <a:gd name="T14" fmla="*/ 407 w 1251"/>
                    <a:gd name="T15" fmla="*/ 360 h 959"/>
                    <a:gd name="T16" fmla="*/ 483 w 1251"/>
                    <a:gd name="T17" fmla="*/ 301 h 959"/>
                    <a:gd name="T18" fmla="*/ 569 w 1251"/>
                    <a:gd name="T19" fmla="*/ 246 h 959"/>
                    <a:gd name="T20" fmla="*/ 661 w 1251"/>
                    <a:gd name="T21" fmla="*/ 201 h 959"/>
                    <a:gd name="T22" fmla="*/ 757 w 1251"/>
                    <a:gd name="T23" fmla="*/ 159 h 959"/>
                    <a:gd name="T24" fmla="*/ 859 w 1251"/>
                    <a:gd name="T25" fmla="*/ 125 h 959"/>
                    <a:gd name="T26" fmla="*/ 966 w 1251"/>
                    <a:gd name="T27" fmla="*/ 100 h 959"/>
                    <a:gd name="T28" fmla="*/ 1078 w 1251"/>
                    <a:gd name="T29" fmla="*/ 83 h 959"/>
                    <a:gd name="T30" fmla="*/ 1190 w 1251"/>
                    <a:gd name="T31" fmla="*/ 73 h 959"/>
                    <a:gd name="T32" fmla="*/ 1251 w 1251"/>
                    <a:gd name="T33" fmla="*/ 0 h 959"/>
                    <a:gd name="T34" fmla="*/ 1123 w 1251"/>
                    <a:gd name="T35" fmla="*/ 3 h 959"/>
                    <a:gd name="T36" fmla="*/ 996 w 1251"/>
                    <a:gd name="T37" fmla="*/ 21 h 959"/>
                    <a:gd name="T38" fmla="*/ 874 w 1251"/>
                    <a:gd name="T39" fmla="*/ 45 h 959"/>
                    <a:gd name="T40" fmla="*/ 763 w 1251"/>
                    <a:gd name="T41" fmla="*/ 76 h 959"/>
                    <a:gd name="T42" fmla="*/ 651 w 1251"/>
                    <a:gd name="T43" fmla="*/ 118 h 959"/>
                    <a:gd name="T44" fmla="*/ 549 w 1251"/>
                    <a:gd name="T45" fmla="*/ 166 h 959"/>
                    <a:gd name="T46" fmla="*/ 452 w 1251"/>
                    <a:gd name="T47" fmla="*/ 222 h 959"/>
                    <a:gd name="T48" fmla="*/ 366 w 1251"/>
                    <a:gd name="T49" fmla="*/ 284 h 959"/>
                    <a:gd name="T50" fmla="*/ 285 w 1251"/>
                    <a:gd name="T51" fmla="*/ 353 h 959"/>
                    <a:gd name="T52" fmla="*/ 214 w 1251"/>
                    <a:gd name="T53" fmla="*/ 426 h 959"/>
                    <a:gd name="T54" fmla="*/ 147 w 1251"/>
                    <a:gd name="T55" fmla="*/ 505 h 959"/>
                    <a:gd name="T56" fmla="*/ 97 w 1251"/>
                    <a:gd name="T57" fmla="*/ 589 h 959"/>
                    <a:gd name="T58" fmla="*/ 56 w 1251"/>
                    <a:gd name="T59" fmla="*/ 679 h 959"/>
                    <a:gd name="T60" fmla="*/ 25 w 1251"/>
                    <a:gd name="T61" fmla="*/ 769 h 959"/>
                    <a:gd name="T62" fmla="*/ 5 w 1251"/>
                    <a:gd name="T63" fmla="*/ 866 h 959"/>
                    <a:gd name="T64" fmla="*/ 0 w 1251"/>
                    <a:gd name="T65" fmla="*/ 959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1" h="959">
                      <a:moveTo>
                        <a:pt x="107" y="959"/>
                      </a:moveTo>
                      <a:lnTo>
                        <a:pt x="107" y="914"/>
                      </a:lnTo>
                      <a:lnTo>
                        <a:pt x="112" y="869"/>
                      </a:lnTo>
                      <a:lnTo>
                        <a:pt x="117" y="824"/>
                      </a:lnTo>
                      <a:lnTo>
                        <a:pt x="127" y="782"/>
                      </a:lnTo>
                      <a:lnTo>
                        <a:pt x="142" y="737"/>
                      </a:lnTo>
                      <a:lnTo>
                        <a:pt x="158" y="696"/>
                      </a:lnTo>
                      <a:lnTo>
                        <a:pt x="173" y="654"/>
                      </a:lnTo>
                      <a:lnTo>
                        <a:pt x="198" y="613"/>
                      </a:lnTo>
                      <a:lnTo>
                        <a:pt x="219" y="575"/>
                      </a:lnTo>
                      <a:lnTo>
                        <a:pt x="244" y="537"/>
                      </a:lnTo>
                      <a:lnTo>
                        <a:pt x="275" y="499"/>
                      </a:lnTo>
                      <a:lnTo>
                        <a:pt x="300" y="464"/>
                      </a:lnTo>
                      <a:lnTo>
                        <a:pt x="336" y="426"/>
                      </a:lnTo>
                      <a:lnTo>
                        <a:pt x="366" y="395"/>
                      </a:lnTo>
                      <a:lnTo>
                        <a:pt x="407" y="360"/>
                      </a:lnTo>
                      <a:lnTo>
                        <a:pt x="442" y="332"/>
                      </a:lnTo>
                      <a:lnTo>
                        <a:pt x="483" y="301"/>
                      </a:lnTo>
                      <a:lnTo>
                        <a:pt x="524" y="274"/>
                      </a:lnTo>
                      <a:lnTo>
                        <a:pt x="569" y="246"/>
                      </a:lnTo>
                      <a:lnTo>
                        <a:pt x="610" y="222"/>
                      </a:lnTo>
                      <a:lnTo>
                        <a:pt x="661" y="201"/>
                      </a:lnTo>
                      <a:lnTo>
                        <a:pt x="707" y="177"/>
                      </a:lnTo>
                      <a:lnTo>
                        <a:pt x="757" y="159"/>
                      </a:lnTo>
                      <a:lnTo>
                        <a:pt x="808" y="142"/>
                      </a:lnTo>
                      <a:lnTo>
                        <a:pt x="859" y="125"/>
                      </a:lnTo>
                      <a:lnTo>
                        <a:pt x="910" y="111"/>
                      </a:lnTo>
                      <a:lnTo>
                        <a:pt x="966" y="100"/>
                      </a:lnTo>
                      <a:lnTo>
                        <a:pt x="1022" y="90"/>
                      </a:lnTo>
                      <a:lnTo>
                        <a:pt x="1078" y="83"/>
                      </a:lnTo>
                      <a:lnTo>
                        <a:pt x="1134" y="76"/>
                      </a:lnTo>
                      <a:lnTo>
                        <a:pt x="1190" y="73"/>
                      </a:lnTo>
                      <a:lnTo>
                        <a:pt x="1251" y="73"/>
                      </a:lnTo>
                      <a:lnTo>
                        <a:pt x="1251" y="0"/>
                      </a:lnTo>
                      <a:lnTo>
                        <a:pt x="1184" y="0"/>
                      </a:lnTo>
                      <a:lnTo>
                        <a:pt x="1123" y="3"/>
                      </a:lnTo>
                      <a:lnTo>
                        <a:pt x="1057" y="10"/>
                      </a:lnTo>
                      <a:lnTo>
                        <a:pt x="996" y="21"/>
                      </a:lnTo>
                      <a:lnTo>
                        <a:pt x="935" y="31"/>
                      </a:lnTo>
                      <a:lnTo>
                        <a:pt x="874" y="45"/>
                      </a:lnTo>
                      <a:lnTo>
                        <a:pt x="818" y="59"/>
                      </a:lnTo>
                      <a:lnTo>
                        <a:pt x="763" y="76"/>
                      </a:lnTo>
                      <a:lnTo>
                        <a:pt x="707" y="97"/>
                      </a:lnTo>
                      <a:lnTo>
                        <a:pt x="651" y="118"/>
                      </a:lnTo>
                      <a:lnTo>
                        <a:pt x="600" y="142"/>
                      </a:lnTo>
                      <a:lnTo>
                        <a:pt x="549" y="166"/>
                      </a:lnTo>
                      <a:lnTo>
                        <a:pt x="498" y="194"/>
                      </a:lnTo>
                      <a:lnTo>
                        <a:pt x="452" y="222"/>
                      </a:lnTo>
                      <a:lnTo>
                        <a:pt x="407" y="253"/>
                      </a:lnTo>
                      <a:lnTo>
                        <a:pt x="366" y="284"/>
                      </a:lnTo>
                      <a:lnTo>
                        <a:pt x="320" y="319"/>
                      </a:lnTo>
                      <a:lnTo>
                        <a:pt x="285" y="353"/>
                      </a:lnTo>
                      <a:lnTo>
                        <a:pt x="249" y="388"/>
                      </a:lnTo>
                      <a:lnTo>
                        <a:pt x="214" y="426"/>
                      </a:lnTo>
                      <a:lnTo>
                        <a:pt x="178" y="464"/>
                      </a:lnTo>
                      <a:lnTo>
                        <a:pt x="147" y="505"/>
                      </a:lnTo>
                      <a:lnTo>
                        <a:pt x="122" y="547"/>
                      </a:lnTo>
                      <a:lnTo>
                        <a:pt x="97" y="589"/>
                      </a:lnTo>
                      <a:lnTo>
                        <a:pt x="76" y="634"/>
                      </a:lnTo>
                      <a:lnTo>
                        <a:pt x="56" y="679"/>
                      </a:lnTo>
                      <a:lnTo>
                        <a:pt x="41" y="724"/>
                      </a:lnTo>
                      <a:lnTo>
                        <a:pt x="25" y="769"/>
                      </a:lnTo>
                      <a:lnTo>
                        <a:pt x="15" y="817"/>
                      </a:lnTo>
                      <a:lnTo>
                        <a:pt x="5" y="866"/>
                      </a:lnTo>
                      <a:lnTo>
                        <a:pt x="0" y="914"/>
                      </a:lnTo>
                      <a:lnTo>
                        <a:pt x="0" y="959"/>
                      </a:lnTo>
                      <a:lnTo>
                        <a:pt x="107" y="9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66">
                  <a:extLst>
                    <a:ext uri="{FF2B5EF4-FFF2-40B4-BE49-F238E27FC236}">
                      <a16:creationId xmlns:a16="http://schemas.microsoft.com/office/drawing/2014/main" id="{AFD557BF-C3AC-E244-AE14-BCBE2A91A115}"/>
                    </a:ext>
                  </a:extLst>
                </p:cNvPr>
                <p:cNvSpPr>
                  <a:spLocks/>
                </p:cNvSpPr>
                <p:nvPr/>
              </p:nvSpPr>
              <p:spPr bwMode="auto">
                <a:xfrm>
                  <a:off x="1392" y="1921"/>
                  <a:ext cx="1251" cy="959"/>
                </a:xfrm>
                <a:custGeom>
                  <a:avLst/>
                  <a:gdLst>
                    <a:gd name="T0" fmla="*/ 1190 w 1251"/>
                    <a:gd name="T1" fmla="*/ 886 h 959"/>
                    <a:gd name="T2" fmla="*/ 1078 w 1251"/>
                    <a:gd name="T3" fmla="*/ 876 h 959"/>
                    <a:gd name="T4" fmla="*/ 966 w 1251"/>
                    <a:gd name="T5" fmla="*/ 859 h 959"/>
                    <a:gd name="T6" fmla="*/ 859 w 1251"/>
                    <a:gd name="T7" fmla="*/ 834 h 959"/>
                    <a:gd name="T8" fmla="*/ 757 w 1251"/>
                    <a:gd name="T9" fmla="*/ 800 h 959"/>
                    <a:gd name="T10" fmla="*/ 661 w 1251"/>
                    <a:gd name="T11" fmla="*/ 762 h 959"/>
                    <a:gd name="T12" fmla="*/ 569 w 1251"/>
                    <a:gd name="T13" fmla="*/ 713 h 959"/>
                    <a:gd name="T14" fmla="*/ 483 w 1251"/>
                    <a:gd name="T15" fmla="*/ 658 h 959"/>
                    <a:gd name="T16" fmla="*/ 407 w 1251"/>
                    <a:gd name="T17" fmla="*/ 599 h 959"/>
                    <a:gd name="T18" fmla="*/ 336 w 1251"/>
                    <a:gd name="T19" fmla="*/ 533 h 959"/>
                    <a:gd name="T20" fmla="*/ 275 w 1251"/>
                    <a:gd name="T21" fmla="*/ 460 h 959"/>
                    <a:gd name="T22" fmla="*/ 219 w 1251"/>
                    <a:gd name="T23" fmla="*/ 384 h 959"/>
                    <a:gd name="T24" fmla="*/ 173 w 1251"/>
                    <a:gd name="T25" fmla="*/ 305 h 959"/>
                    <a:gd name="T26" fmla="*/ 142 w 1251"/>
                    <a:gd name="T27" fmla="*/ 222 h 959"/>
                    <a:gd name="T28" fmla="*/ 117 w 1251"/>
                    <a:gd name="T29" fmla="*/ 135 h 959"/>
                    <a:gd name="T30" fmla="*/ 107 w 1251"/>
                    <a:gd name="T31" fmla="*/ 45 h 959"/>
                    <a:gd name="T32" fmla="*/ 0 w 1251"/>
                    <a:gd name="T33" fmla="*/ 0 h 959"/>
                    <a:gd name="T34" fmla="*/ 5 w 1251"/>
                    <a:gd name="T35" fmla="*/ 97 h 959"/>
                    <a:gd name="T36" fmla="*/ 25 w 1251"/>
                    <a:gd name="T37" fmla="*/ 190 h 959"/>
                    <a:gd name="T38" fmla="*/ 56 w 1251"/>
                    <a:gd name="T39" fmla="*/ 284 h 959"/>
                    <a:gd name="T40" fmla="*/ 97 w 1251"/>
                    <a:gd name="T41" fmla="*/ 370 h 959"/>
                    <a:gd name="T42" fmla="*/ 147 w 1251"/>
                    <a:gd name="T43" fmla="*/ 454 h 959"/>
                    <a:gd name="T44" fmla="*/ 214 w 1251"/>
                    <a:gd name="T45" fmla="*/ 533 h 959"/>
                    <a:gd name="T46" fmla="*/ 285 w 1251"/>
                    <a:gd name="T47" fmla="*/ 609 h 959"/>
                    <a:gd name="T48" fmla="*/ 366 w 1251"/>
                    <a:gd name="T49" fmla="*/ 675 h 959"/>
                    <a:gd name="T50" fmla="*/ 452 w 1251"/>
                    <a:gd name="T51" fmla="*/ 737 h 959"/>
                    <a:gd name="T52" fmla="*/ 549 w 1251"/>
                    <a:gd name="T53" fmla="*/ 793 h 959"/>
                    <a:gd name="T54" fmla="*/ 651 w 1251"/>
                    <a:gd name="T55" fmla="*/ 841 h 959"/>
                    <a:gd name="T56" fmla="*/ 763 w 1251"/>
                    <a:gd name="T57" fmla="*/ 883 h 959"/>
                    <a:gd name="T58" fmla="*/ 874 w 1251"/>
                    <a:gd name="T59" fmla="*/ 914 h 959"/>
                    <a:gd name="T60" fmla="*/ 996 w 1251"/>
                    <a:gd name="T61" fmla="*/ 938 h 959"/>
                    <a:gd name="T62" fmla="*/ 1123 w 1251"/>
                    <a:gd name="T63" fmla="*/ 956 h 959"/>
                    <a:gd name="T64" fmla="*/ 1251 w 1251"/>
                    <a:gd name="T65" fmla="*/ 959 h 9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51" h="959">
                      <a:moveTo>
                        <a:pt x="1251" y="886"/>
                      </a:moveTo>
                      <a:lnTo>
                        <a:pt x="1190" y="886"/>
                      </a:lnTo>
                      <a:lnTo>
                        <a:pt x="1134" y="883"/>
                      </a:lnTo>
                      <a:lnTo>
                        <a:pt x="1078" y="876"/>
                      </a:lnTo>
                      <a:lnTo>
                        <a:pt x="1022" y="869"/>
                      </a:lnTo>
                      <a:lnTo>
                        <a:pt x="966" y="859"/>
                      </a:lnTo>
                      <a:lnTo>
                        <a:pt x="910" y="848"/>
                      </a:lnTo>
                      <a:lnTo>
                        <a:pt x="859" y="834"/>
                      </a:lnTo>
                      <a:lnTo>
                        <a:pt x="808" y="817"/>
                      </a:lnTo>
                      <a:lnTo>
                        <a:pt x="757" y="800"/>
                      </a:lnTo>
                      <a:lnTo>
                        <a:pt x="707" y="782"/>
                      </a:lnTo>
                      <a:lnTo>
                        <a:pt x="661" y="762"/>
                      </a:lnTo>
                      <a:lnTo>
                        <a:pt x="610" y="737"/>
                      </a:lnTo>
                      <a:lnTo>
                        <a:pt x="569" y="713"/>
                      </a:lnTo>
                      <a:lnTo>
                        <a:pt x="524" y="685"/>
                      </a:lnTo>
                      <a:lnTo>
                        <a:pt x="483" y="658"/>
                      </a:lnTo>
                      <a:lnTo>
                        <a:pt x="442" y="630"/>
                      </a:lnTo>
                      <a:lnTo>
                        <a:pt x="407" y="599"/>
                      </a:lnTo>
                      <a:lnTo>
                        <a:pt x="366" y="564"/>
                      </a:lnTo>
                      <a:lnTo>
                        <a:pt x="336" y="533"/>
                      </a:lnTo>
                      <a:lnTo>
                        <a:pt x="300" y="499"/>
                      </a:lnTo>
                      <a:lnTo>
                        <a:pt x="275" y="460"/>
                      </a:lnTo>
                      <a:lnTo>
                        <a:pt x="244" y="426"/>
                      </a:lnTo>
                      <a:lnTo>
                        <a:pt x="219" y="384"/>
                      </a:lnTo>
                      <a:lnTo>
                        <a:pt x="198" y="346"/>
                      </a:lnTo>
                      <a:lnTo>
                        <a:pt x="173" y="305"/>
                      </a:lnTo>
                      <a:lnTo>
                        <a:pt x="158" y="263"/>
                      </a:lnTo>
                      <a:lnTo>
                        <a:pt x="142" y="222"/>
                      </a:lnTo>
                      <a:lnTo>
                        <a:pt x="127" y="180"/>
                      </a:lnTo>
                      <a:lnTo>
                        <a:pt x="117" y="135"/>
                      </a:lnTo>
                      <a:lnTo>
                        <a:pt x="112" y="90"/>
                      </a:lnTo>
                      <a:lnTo>
                        <a:pt x="107" y="45"/>
                      </a:lnTo>
                      <a:lnTo>
                        <a:pt x="107" y="0"/>
                      </a:lnTo>
                      <a:lnTo>
                        <a:pt x="0" y="0"/>
                      </a:lnTo>
                      <a:lnTo>
                        <a:pt x="0" y="48"/>
                      </a:lnTo>
                      <a:lnTo>
                        <a:pt x="5" y="97"/>
                      </a:lnTo>
                      <a:lnTo>
                        <a:pt x="15" y="145"/>
                      </a:lnTo>
                      <a:lnTo>
                        <a:pt x="25" y="190"/>
                      </a:lnTo>
                      <a:lnTo>
                        <a:pt x="41" y="239"/>
                      </a:lnTo>
                      <a:lnTo>
                        <a:pt x="56" y="284"/>
                      </a:lnTo>
                      <a:lnTo>
                        <a:pt x="76" y="329"/>
                      </a:lnTo>
                      <a:lnTo>
                        <a:pt x="97" y="370"/>
                      </a:lnTo>
                      <a:lnTo>
                        <a:pt x="122" y="415"/>
                      </a:lnTo>
                      <a:lnTo>
                        <a:pt x="147" y="454"/>
                      </a:lnTo>
                      <a:lnTo>
                        <a:pt x="178" y="495"/>
                      </a:lnTo>
                      <a:lnTo>
                        <a:pt x="214" y="533"/>
                      </a:lnTo>
                      <a:lnTo>
                        <a:pt x="249" y="571"/>
                      </a:lnTo>
                      <a:lnTo>
                        <a:pt x="285" y="609"/>
                      </a:lnTo>
                      <a:lnTo>
                        <a:pt x="320" y="644"/>
                      </a:lnTo>
                      <a:lnTo>
                        <a:pt x="366" y="675"/>
                      </a:lnTo>
                      <a:lnTo>
                        <a:pt x="407" y="710"/>
                      </a:lnTo>
                      <a:lnTo>
                        <a:pt x="452" y="737"/>
                      </a:lnTo>
                      <a:lnTo>
                        <a:pt x="498" y="769"/>
                      </a:lnTo>
                      <a:lnTo>
                        <a:pt x="549" y="793"/>
                      </a:lnTo>
                      <a:lnTo>
                        <a:pt x="600" y="821"/>
                      </a:lnTo>
                      <a:lnTo>
                        <a:pt x="651" y="841"/>
                      </a:lnTo>
                      <a:lnTo>
                        <a:pt x="707" y="862"/>
                      </a:lnTo>
                      <a:lnTo>
                        <a:pt x="763" y="883"/>
                      </a:lnTo>
                      <a:lnTo>
                        <a:pt x="818" y="900"/>
                      </a:lnTo>
                      <a:lnTo>
                        <a:pt x="874" y="914"/>
                      </a:lnTo>
                      <a:lnTo>
                        <a:pt x="935" y="928"/>
                      </a:lnTo>
                      <a:lnTo>
                        <a:pt x="996" y="938"/>
                      </a:lnTo>
                      <a:lnTo>
                        <a:pt x="1057" y="949"/>
                      </a:lnTo>
                      <a:lnTo>
                        <a:pt x="1123" y="956"/>
                      </a:lnTo>
                      <a:lnTo>
                        <a:pt x="1184" y="959"/>
                      </a:lnTo>
                      <a:lnTo>
                        <a:pt x="1251" y="959"/>
                      </a:lnTo>
                      <a:lnTo>
                        <a:pt x="1251" y="8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67">
                  <a:extLst>
                    <a:ext uri="{FF2B5EF4-FFF2-40B4-BE49-F238E27FC236}">
                      <a16:creationId xmlns:a16="http://schemas.microsoft.com/office/drawing/2014/main" id="{1DF03677-2FE3-8C4F-9B8A-E82E841554A6}"/>
                    </a:ext>
                  </a:extLst>
                </p:cNvPr>
                <p:cNvSpPr>
                  <a:spLocks/>
                </p:cNvSpPr>
                <p:nvPr/>
              </p:nvSpPr>
              <p:spPr bwMode="auto">
                <a:xfrm>
                  <a:off x="2851" y="2430"/>
                  <a:ext cx="295" cy="138"/>
                </a:xfrm>
                <a:custGeom>
                  <a:avLst/>
                  <a:gdLst>
                    <a:gd name="T0" fmla="*/ 5 w 295"/>
                    <a:gd name="T1" fmla="*/ 107 h 138"/>
                    <a:gd name="T2" fmla="*/ 25 w 295"/>
                    <a:gd name="T3" fmla="*/ 100 h 138"/>
                    <a:gd name="T4" fmla="*/ 46 w 295"/>
                    <a:gd name="T5" fmla="*/ 97 h 138"/>
                    <a:gd name="T6" fmla="*/ 66 w 295"/>
                    <a:gd name="T7" fmla="*/ 93 h 138"/>
                    <a:gd name="T8" fmla="*/ 81 w 295"/>
                    <a:gd name="T9" fmla="*/ 86 h 138"/>
                    <a:gd name="T10" fmla="*/ 102 w 295"/>
                    <a:gd name="T11" fmla="*/ 80 h 138"/>
                    <a:gd name="T12" fmla="*/ 122 w 295"/>
                    <a:gd name="T13" fmla="*/ 76 h 138"/>
                    <a:gd name="T14" fmla="*/ 137 w 295"/>
                    <a:gd name="T15" fmla="*/ 69 h 138"/>
                    <a:gd name="T16" fmla="*/ 152 w 295"/>
                    <a:gd name="T17" fmla="*/ 62 h 138"/>
                    <a:gd name="T18" fmla="*/ 168 w 295"/>
                    <a:gd name="T19" fmla="*/ 55 h 138"/>
                    <a:gd name="T20" fmla="*/ 183 w 295"/>
                    <a:gd name="T21" fmla="*/ 45 h 138"/>
                    <a:gd name="T22" fmla="*/ 198 w 295"/>
                    <a:gd name="T23" fmla="*/ 38 h 138"/>
                    <a:gd name="T24" fmla="*/ 213 w 295"/>
                    <a:gd name="T25" fmla="*/ 28 h 138"/>
                    <a:gd name="T26" fmla="*/ 229 w 295"/>
                    <a:gd name="T27" fmla="*/ 21 h 138"/>
                    <a:gd name="T28" fmla="*/ 244 w 295"/>
                    <a:gd name="T29" fmla="*/ 14 h 138"/>
                    <a:gd name="T30" fmla="*/ 254 w 295"/>
                    <a:gd name="T31" fmla="*/ 3 h 138"/>
                    <a:gd name="T32" fmla="*/ 295 w 295"/>
                    <a:gd name="T33" fmla="*/ 21 h 138"/>
                    <a:gd name="T34" fmla="*/ 280 w 295"/>
                    <a:gd name="T35" fmla="*/ 31 h 138"/>
                    <a:gd name="T36" fmla="*/ 264 w 295"/>
                    <a:gd name="T37" fmla="*/ 41 h 138"/>
                    <a:gd name="T38" fmla="*/ 254 w 295"/>
                    <a:gd name="T39" fmla="*/ 48 h 138"/>
                    <a:gd name="T40" fmla="*/ 239 w 295"/>
                    <a:gd name="T41" fmla="*/ 59 h 138"/>
                    <a:gd name="T42" fmla="*/ 224 w 295"/>
                    <a:gd name="T43" fmla="*/ 66 h 138"/>
                    <a:gd name="T44" fmla="*/ 208 w 295"/>
                    <a:gd name="T45" fmla="*/ 76 h 138"/>
                    <a:gd name="T46" fmla="*/ 188 w 295"/>
                    <a:gd name="T47" fmla="*/ 83 h 138"/>
                    <a:gd name="T48" fmla="*/ 168 w 295"/>
                    <a:gd name="T49" fmla="*/ 90 h 138"/>
                    <a:gd name="T50" fmla="*/ 147 w 295"/>
                    <a:gd name="T51" fmla="*/ 97 h 138"/>
                    <a:gd name="T52" fmla="*/ 132 w 295"/>
                    <a:gd name="T53" fmla="*/ 104 h 138"/>
                    <a:gd name="T54" fmla="*/ 112 w 295"/>
                    <a:gd name="T55" fmla="*/ 111 h 138"/>
                    <a:gd name="T56" fmla="*/ 91 w 295"/>
                    <a:gd name="T57" fmla="*/ 121 h 138"/>
                    <a:gd name="T58" fmla="*/ 71 w 295"/>
                    <a:gd name="T59" fmla="*/ 125 h 138"/>
                    <a:gd name="T60" fmla="*/ 51 w 295"/>
                    <a:gd name="T61" fmla="*/ 131 h 138"/>
                    <a:gd name="T62" fmla="*/ 36 w 295"/>
                    <a:gd name="T63" fmla="*/ 135 h 138"/>
                    <a:gd name="T64" fmla="*/ 10 w 295"/>
                    <a:gd name="T65" fmla="*/ 138 h 1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5" h="138">
                      <a:moveTo>
                        <a:pt x="0" y="111"/>
                      </a:moveTo>
                      <a:lnTo>
                        <a:pt x="5" y="107"/>
                      </a:lnTo>
                      <a:lnTo>
                        <a:pt x="15" y="107"/>
                      </a:lnTo>
                      <a:lnTo>
                        <a:pt x="25" y="100"/>
                      </a:lnTo>
                      <a:lnTo>
                        <a:pt x="36" y="100"/>
                      </a:lnTo>
                      <a:lnTo>
                        <a:pt x="46" y="97"/>
                      </a:lnTo>
                      <a:lnTo>
                        <a:pt x="56" y="97"/>
                      </a:lnTo>
                      <a:lnTo>
                        <a:pt x="66" y="93"/>
                      </a:lnTo>
                      <a:lnTo>
                        <a:pt x="76" y="86"/>
                      </a:lnTo>
                      <a:lnTo>
                        <a:pt x="81" y="86"/>
                      </a:lnTo>
                      <a:lnTo>
                        <a:pt x="91" y="83"/>
                      </a:lnTo>
                      <a:lnTo>
                        <a:pt x="102" y="80"/>
                      </a:lnTo>
                      <a:lnTo>
                        <a:pt x="112" y="76"/>
                      </a:lnTo>
                      <a:lnTo>
                        <a:pt x="122" y="76"/>
                      </a:lnTo>
                      <a:lnTo>
                        <a:pt x="127" y="69"/>
                      </a:lnTo>
                      <a:lnTo>
                        <a:pt x="137" y="69"/>
                      </a:lnTo>
                      <a:lnTo>
                        <a:pt x="142" y="62"/>
                      </a:lnTo>
                      <a:lnTo>
                        <a:pt x="152" y="62"/>
                      </a:lnTo>
                      <a:lnTo>
                        <a:pt x="158" y="55"/>
                      </a:lnTo>
                      <a:lnTo>
                        <a:pt x="168" y="55"/>
                      </a:lnTo>
                      <a:lnTo>
                        <a:pt x="178" y="48"/>
                      </a:lnTo>
                      <a:lnTo>
                        <a:pt x="183" y="45"/>
                      </a:lnTo>
                      <a:lnTo>
                        <a:pt x="193" y="41"/>
                      </a:lnTo>
                      <a:lnTo>
                        <a:pt x="198" y="38"/>
                      </a:lnTo>
                      <a:lnTo>
                        <a:pt x="208" y="35"/>
                      </a:lnTo>
                      <a:lnTo>
                        <a:pt x="213" y="28"/>
                      </a:lnTo>
                      <a:lnTo>
                        <a:pt x="219" y="24"/>
                      </a:lnTo>
                      <a:lnTo>
                        <a:pt x="229" y="21"/>
                      </a:lnTo>
                      <a:lnTo>
                        <a:pt x="239" y="17"/>
                      </a:lnTo>
                      <a:lnTo>
                        <a:pt x="244" y="14"/>
                      </a:lnTo>
                      <a:lnTo>
                        <a:pt x="249" y="7"/>
                      </a:lnTo>
                      <a:lnTo>
                        <a:pt x="254" y="3"/>
                      </a:lnTo>
                      <a:lnTo>
                        <a:pt x="259" y="0"/>
                      </a:lnTo>
                      <a:lnTo>
                        <a:pt x="295" y="21"/>
                      </a:lnTo>
                      <a:lnTo>
                        <a:pt x="290" y="24"/>
                      </a:lnTo>
                      <a:lnTo>
                        <a:pt x="280" y="31"/>
                      </a:lnTo>
                      <a:lnTo>
                        <a:pt x="274" y="35"/>
                      </a:lnTo>
                      <a:lnTo>
                        <a:pt x="264" y="41"/>
                      </a:lnTo>
                      <a:lnTo>
                        <a:pt x="259" y="45"/>
                      </a:lnTo>
                      <a:lnTo>
                        <a:pt x="254" y="48"/>
                      </a:lnTo>
                      <a:lnTo>
                        <a:pt x="244" y="55"/>
                      </a:lnTo>
                      <a:lnTo>
                        <a:pt x="239" y="59"/>
                      </a:lnTo>
                      <a:lnTo>
                        <a:pt x="229" y="66"/>
                      </a:lnTo>
                      <a:lnTo>
                        <a:pt x="224" y="66"/>
                      </a:lnTo>
                      <a:lnTo>
                        <a:pt x="213" y="69"/>
                      </a:lnTo>
                      <a:lnTo>
                        <a:pt x="208" y="76"/>
                      </a:lnTo>
                      <a:lnTo>
                        <a:pt x="198" y="80"/>
                      </a:lnTo>
                      <a:lnTo>
                        <a:pt x="188" y="83"/>
                      </a:lnTo>
                      <a:lnTo>
                        <a:pt x="178" y="86"/>
                      </a:lnTo>
                      <a:lnTo>
                        <a:pt x="168" y="90"/>
                      </a:lnTo>
                      <a:lnTo>
                        <a:pt x="163" y="93"/>
                      </a:lnTo>
                      <a:lnTo>
                        <a:pt x="147" y="97"/>
                      </a:lnTo>
                      <a:lnTo>
                        <a:pt x="142" y="104"/>
                      </a:lnTo>
                      <a:lnTo>
                        <a:pt x="132" y="104"/>
                      </a:lnTo>
                      <a:lnTo>
                        <a:pt x="122" y="111"/>
                      </a:lnTo>
                      <a:lnTo>
                        <a:pt x="112" y="111"/>
                      </a:lnTo>
                      <a:lnTo>
                        <a:pt x="107" y="118"/>
                      </a:lnTo>
                      <a:lnTo>
                        <a:pt x="91" y="121"/>
                      </a:lnTo>
                      <a:lnTo>
                        <a:pt x="86" y="121"/>
                      </a:lnTo>
                      <a:lnTo>
                        <a:pt x="71" y="125"/>
                      </a:lnTo>
                      <a:lnTo>
                        <a:pt x="66" y="128"/>
                      </a:lnTo>
                      <a:lnTo>
                        <a:pt x="51" y="131"/>
                      </a:lnTo>
                      <a:lnTo>
                        <a:pt x="41" y="135"/>
                      </a:lnTo>
                      <a:lnTo>
                        <a:pt x="36" y="135"/>
                      </a:lnTo>
                      <a:lnTo>
                        <a:pt x="20" y="138"/>
                      </a:lnTo>
                      <a:lnTo>
                        <a:pt x="10" y="138"/>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68">
                  <a:extLst>
                    <a:ext uri="{FF2B5EF4-FFF2-40B4-BE49-F238E27FC236}">
                      <a16:creationId xmlns:a16="http://schemas.microsoft.com/office/drawing/2014/main" id="{74AC860B-E30A-654D-B66A-BA05938B272B}"/>
                    </a:ext>
                  </a:extLst>
                </p:cNvPr>
                <p:cNvSpPr>
                  <a:spLocks/>
                </p:cNvSpPr>
                <p:nvPr/>
              </p:nvSpPr>
              <p:spPr bwMode="auto">
                <a:xfrm>
                  <a:off x="2236" y="2416"/>
                  <a:ext cx="625" cy="177"/>
                </a:xfrm>
                <a:custGeom>
                  <a:avLst/>
                  <a:gdLst>
                    <a:gd name="T0" fmla="*/ 51 w 625"/>
                    <a:gd name="T1" fmla="*/ 10 h 177"/>
                    <a:gd name="T2" fmla="*/ 66 w 625"/>
                    <a:gd name="T3" fmla="*/ 31 h 177"/>
                    <a:gd name="T4" fmla="*/ 86 w 625"/>
                    <a:gd name="T5" fmla="*/ 52 h 177"/>
                    <a:gd name="T6" fmla="*/ 107 w 625"/>
                    <a:gd name="T7" fmla="*/ 69 h 177"/>
                    <a:gd name="T8" fmla="*/ 132 w 625"/>
                    <a:gd name="T9" fmla="*/ 83 h 177"/>
                    <a:gd name="T10" fmla="*/ 163 w 625"/>
                    <a:gd name="T11" fmla="*/ 100 h 177"/>
                    <a:gd name="T12" fmla="*/ 198 w 625"/>
                    <a:gd name="T13" fmla="*/ 114 h 177"/>
                    <a:gd name="T14" fmla="*/ 229 w 625"/>
                    <a:gd name="T15" fmla="*/ 121 h 177"/>
                    <a:gd name="T16" fmla="*/ 269 w 625"/>
                    <a:gd name="T17" fmla="*/ 132 h 177"/>
                    <a:gd name="T18" fmla="*/ 310 w 625"/>
                    <a:gd name="T19" fmla="*/ 139 h 177"/>
                    <a:gd name="T20" fmla="*/ 356 w 625"/>
                    <a:gd name="T21" fmla="*/ 142 h 177"/>
                    <a:gd name="T22" fmla="*/ 396 w 625"/>
                    <a:gd name="T23" fmla="*/ 145 h 177"/>
                    <a:gd name="T24" fmla="*/ 442 w 625"/>
                    <a:gd name="T25" fmla="*/ 145 h 177"/>
                    <a:gd name="T26" fmla="*/ 493 w 625"/>
                    <a:gd name="T27" fmla="*/ 142 h 177"/>
                    <a:gd name="T28" fmla="*/ 539 w 625"/>
                    <a:gd name="T29" fmla="*/ 139 h 177"/>
                    <a:gd name="T30" fmla="*/ 584 w 625"/>
                    <a:gd name="T31" fmla="*/ 128 h 177"/>
                    <a:gd name="T32" fmla="*/ 625 w 625"/>
                    <a:gd name="T33" fmla="*/ 152 h 177"/>
                    <a:gd name="T34" fmla="*/ 574 w 625"/>
                    <a:gd name="T35" fmla="*/ 166 h 177"/>
                    <a:gd name="T36" fmla="*/ 518 w 625"/>
                    <a:gd name="T37" fmla="*/ 170 h 177"/>
                    <a:gd name="T38" fmla="*/ 468 w 625"/>
                    <a:gd name="T39" fmla="*/ 173 h 177"/>
                    <a:gd name="T40" fmla="*/ 417 w 625"/>
                    <a:gd name="T41" fmla="*/ 177 h 177"/>
                    <a:gd name="T42" fmla="*/ 371 w 625"/>
                    <a:gd name="T43" fmla="*/ 177 h 177"/>
                    <a:gd name="T44" fmla="*/ 325 w 625"/>
                    <a:gd name="T45" fmla="*/ 173 h 177"/>
                    <a:gd name="T46" fmla="*/ 279 w 625"/>
                    <a:gd name="T47" fmla="*/ 166 h 177"/>
                    <a:gd name="T48" fmla="*/ 234 w 625"/>
                    <a:gd name="T49" fmla="*/ 156 h 177"/>
                    <a:gd name="T50" fmla="*/ 193 w 625"/>
                    <a:gd name="T51" fmla="*/ 145 h 177"/>
                    <a:gd name="T52" fmla="*/ 157 w 625"/>
                    <a:gd name="T53" fmla="*/ 135 h 177"/>
                    <a:gd name="T54" fmla="*/ 122 w 625"/>
                    <a:gd name="T55" fmla="*/ 121 h 177"/>
                    <a:gd name="T56" fmla="*/ 86 w 625"/>
                    <a:gd name="T57" fmla="*/ 100 h 177"/>
                    <a:gd name="T58" fmla="*/ 61 w 625"/>
                    <a:gd name="T59" fmla="*/ 80 h 177"/>
                    <a:gd name="T60" fmla="*/ 35 w 625"/>
                    <a:gd name="T61" fmla="*/ 59 h 177"/>
                    <a:gd name="T62" fmla="*/ 15 w 625"/>
                    <a:gd name="T63" fmla="*/ 35 h 177"/>
                    <a:gd name="T64" fmla="*/ 0 w 625"/>
                    <a:gd name="T65" fmla="*/ 10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5" h="177">
                      <a:moveTo>
                        <a:pt x="46" y="0"/>
                      </a:moveTo>
                      <a:lnTo>
                        <a:pt x="51" y="10"/>
                      </a:lnTo>
                      <a:lnTo>
                        <a:pt x="56" y="24"/>
                      </a:lnTo>
                      <a:lnTo>
                        <a:pt x="66" y="31"/>
                      </a:lnTo>
                      <a:lnTo>
                        <a:pt x="76" y="42"/>
                      </a:lnTo>
                      <a:lnTo>
                        <a:pt x="86" y="52"/>
                      </a:lnTo>
                      <a:lnTo>
                        <a:pt x="91" y="62"/>
                      </a:lnTo>
                      <a:lnTo>
                        <a:pt x="107" y="69"/>
                      </a:lnTo>
                      <a:lnTo>
                        <a:pt x="122" y="76"/>
                      </a:lnTo>
                      <a:lnTo>
                        <a:pt x="132" y="83"/>
                      </a:lnTo>
                      <a:lnTo>
                        <a:pt x="147" y="90"/>
                      </a:lnTo>
                      <a:lnTo>
                        <a:pt x="163" y="100"/>
                      </a:lnTo>
                      <a:lnTo>
                        <a:pt x="183" y="107"/>
                      </a:lnTo>
                      <a:lnTo>
                        <a:pt x="198" y="114"/>
                      </a:lnTo>
                      <a:lnTo>
                        <a:pt x="213" y="118"/>
                      </a:lnTo>
                      <a:lnTo>
                        <a:pt x="229" y="121"/>
                      </a:lnTo>
                      <a:lnTo>
                        <a:pt x="249" y="128"/>
                      </a:lnTo>
                      <a:lnTo>
                        <a:pt x="269" y="132"/>
                      </a:lnTo>
                      <a:lnTo>
                        <a:pt x="290" y="135"/>
                      </a:lnTo>
                      <a:lnTo>
                        <a:pt x="310" y="139"/>
                      </a:lnTo>
                      <a:lnTo>
                        <a:pt x="330" y="139"/>
                      </a:lnTo>
                      <a:lnTo>
                        <a:pt x="356" y="142"/>
                      </a:lnTo>
                      <a:lnTo>
                        <a:pt x="376" y="142"/>
                      </a:lnTo>
                      <a:lnTo>
                        <a:pt x="396" y="145"/>
                      </a:lnTo>
                      <a:lnTo>
                        <a:pt x="422" y="142"/>
                      </a:lnTo>
                      <a:lnTo>
                        <a:pt x="442" y="145"/>
                      </a:lnTo>
                      <a:lnTo>
                        <a:pt x="468" y="142"/>
                      </a:lnTo>
                      <a:lnTo>
                        <a:pt x="493" y="142"/>
                      </a:lnTo>
                      <a:lnTo>
                        <a:pt x="513" y="139"/>
                      </a:lnTo>
                      <a:lnTo>
                        <a:pt x="539" y="139"/>
                      </a:lnTo>
                      <a:lnTo>
                        <a:pt x="564" y="132"/>
                      </a:lnTo>
                      <a:lnTo>
                        <a:pt x="584" y="128"/>
                      </a:lnTo>
                      <a:lnTo>
                        <a:pt x="615" y="125"/>
                      </a:lnTo>
                      <a:lnTo>
                        <a:pt x="625" y="152"/>
                      </a:lnTo>
                      <a:lnTo>
                        <a:pt x="600" y="159"/>
                      </a:lnTo>
                      <a:lnTo>
                        <a:pt x="574" y="166"/>
                      </a:lnTo>
                      <a:lnTo>
                        <a:pt x="549" y="166"/>
                      </a:lnTo>
                      <a:lnTo>
                        <a:pt x="518" y="170"/>
                      </a:lnTo>
                      <a:lnTo>
                        <a:pt x="498" y="173"/>
                      </a:lnTo>
                      <a:lnTo>
                        <a:pt x="468" y="173"/>
                      </a:lnTo>
                      <a:lnTo>
                        <a:pt x="447" y="177"/>
                      </a:lnTo>
                      <a:lnTo>
                        <a:pt x="417" y="177"/>
                      </a:lnTo>
                      <a:lnTo>
                        <a:pt x="396" y="177"/>
                      </a:lnTo>
                      <a:lnTo>
                        <a:pt x="371" y="177"/>
                      </a:lnTo>
                      <a:lnTo>
                        <a:pt x="346" y="177"/>
                      </a:lnTo>
                      <a:lnTo>
                        <a:pt x="325" y="173"/>
                      </a:lnTo>
                      <a:lnTo>
                        <a:pt x="300" y="170"/>
                      </a:lnTo>
                      <a:lnTo>
                        <a:pt x="279" y="166"/>
                      </a:lnTo>
                      <a:lnTo>
                        <a:pt x="254" y="163"/>
                      </a:lnTo>
                      <a:lnTo>
                        <a:pt x="234" y="156"/>
                      </a:lnTo>
                      <a:lnTo>
                        <a:pt x="213" y="156"/>
                      </a:lnTo>
                      <a:lnTo>
                        <a:pt x="193" y="145"/>
                      </a:lnTo>
                      <a:lnTo>
                        <a:pt x="173" y="142"/>
                      </a:lnTo>
                      <a:lnTo>
                        <a:pt x="157" y="135"/>
                      </a:lnTo>
                      <a:lnTo>
                        <a:pt x="137" y="125"/>
                      </a:lnTo>
                      <a:lnTo>
                        <a:pt x="122" y="121"/>
                      </a:lnTo>
                      <a:lnTo>
                        <a:pt x="102" y="111"/>
                      </a:lnTo>
                      <a:lnTo>
                        <a:pt x="86" y="100"/>
                      </a:lnTo>
                      <a:lnTo>
                        <a:pt x="76" y="90"/>
                      </a:lnTo>
                      <a:lnTo>
                        <a:pt x="61" y="80"/>
                      </a:lnTo>
                      <a:lnTo>
                        <a:pt x="46" y="69"/>
                      </a:lnTo>
                      <a:lnTo>
                        <a:pt x="35" y="59"/>
                      </a:lnTo>
                      <a:lnTo>
                        <a:pt x="25" y="45"/>
                      </a:lnTo>
                      <a:lnTo>
                        <a:pt x="15" y="35"/>
                      </a:lnTo>
                      <a:lnTo>
                        <a:pt x="10" y="24"/>
                      </a:lnTo>
                      <a:lnTo>
                        <a:pt x="0" y="1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69">
                  <a:extLst>
                    <a:ext uri="{FF2B5EF4-FFF2-40B4-BE49-F238E27FC236}">
                      <a16:creationId xmlns:a16="http://schemas.microsoft.com/office/drawing/2014/main" id="{812ACE6C-15DA-C247-B787-FCCBA66A244A}"/>
                    </a:ext>
                  </a:extLst>
                </p:cNvPr>
                <p:cNvSpPr>
                  <a:spLocks/>
                </p:cNvSpPr>
                <p:nvPr/>
              </p:nvSpPr>
              <p:spPr bwMode="auto">
                <a:xfrm>
                  <a:off x="2775" y="1519"/>
                  <a:ext cx="686" cy="205"/>
                </a:xfrm>
                <a:custGeom>
                  <a:avLst/>
                  <a:gdLst>
                    <a:gd name="T0" fmla="*/ 686 w 686"/>
                    <a:gd name="T1" fmla="*/ 170 h 205"/>
                    <a:gd name="T2" fmla="*/ 681 w 686"/>
                    <a:gd name="T3" fmla="*/ 149 h 205"/>
                    <a:gd name="T4" fmla="*/ 671 w 686"/>
                    <a:gd name="T5" fmla="*/ 132 h 205"/>
                    <a:gd name="T6" fmla="*/ 655 w 686"/>
                    <a:gd name="T7" fmla="*/ 115 h 205"/>
                    <a:gd name="T8" fmla="*/ 640 w 686"/>
                    <a:gd name="T9" fmla="*/ 97 h 205"/>
                    <a:gd name="T10" fmla="*/ 625 w 686"/>
                    <a:gd name="T11" fmla="*/ 80 h 205"/>
                    <a:gd name="T12" fmla="*/ 600 w 686"/>
                    <a:gd name="T13" fmla="*/ 63 h 205"/>
                    <a:gd name="T14" fmla="*/ 564 w 686"/>
                    <a:gd name="T15" fmla="*/ 45 h 205"/>
                    <a:gd name="T16" fmla="*/ 523 w 686"/>
                    <a:gd name="T17" fmla="*/ 28 h 205"/>
                    <a:gd name="T18" fmla="*/ 483 w 686"/>
                    <a:gd name="T19" fmla="*/ 18 h 205"/>
                    <a:gd name="T20" fmla="*/ 437 w 686"/>
                    <a:gd name="T21" fmla="*/ 7 h 205"/>
                    <a:gd name="T22" fmla="*/ 391 w 686"/>
                    <a:gd name="T23" fmla="*/ 4 h 205"/>
                    <a:gd name="T24" fmla="*/ 345 w 686"/>
                    <a:gd name="T25" fmla="*/ 0 h 205"/>
                    <a:gd name="T26" fmla="*/ 259 w 686"/>
                    <a:gd name="T27" fmla="*/ 7 h 205"/>
                    <a:gd name="T28" fmla="*/ 183 w 686"/>
                    <a:gd name="T29" fmla="*/ 25 h 205"/>
                    <a:gd name="T30" fmla="*/ 112 w 686"/>
                    <a:gd name="T31" fmla="*/ 49 h 205"/>
                    <a:gd name="T32" fmla="*/ 61 w 686"/>
                    <a:gd name="T33" fmla="*/ 83 h 205"/>
                    <a:gd name="T34" fmla="*/ 20 w 686"/>
                    <a:gd name="T35" fmla="*/ 122 h 205"/>
                    <a:gd name="T36" fmla="*/ 5 w 686"/>
                    <a:gd name="T37" fmla="*/ 167 h 205"/>
                    <a:gd name="T38" fmla="*/ 5 w 686"/>
                    <a:gd name="T39" fmla="*/ 191 h 205"/>
                    <a:gd name="T40" fmla="*/ 15 w 686"/>
                    <a:gd name="T41" fmla="*/ 201 h 205"/>
                    <a:gd name="T42" fmla="*/ 35 w 686"/>
                    <a:gd name="T43" fmla="*/ 205 h 205"/>
                    <a:gd name="T44" fmla="*/ 51 w 686"/>
                    <a:gd name="T45" fmla="*/ 194 h 205"/>
                    <a:gd name="T46" fmla="*/ 56 w 686"/>
                    <a:gd name="T47" fmla="*/ 177 h 205"/>
                    <a:gd name="T48" fmla="*/ 61 w 686"/>
                    <a:gd name="T49" fmla="*/ 163 h 205"/>
                    <a:gd name="T50" fmla="*/ 66 w 686"/>
                    <a:gd name="T51" fmla="*/ 146 h 205"/>
                    <a:gd name="T52" fmla="*/ 76 w 686"/>
                    <a:gd name="T53" fmla="*/ 128 h 205"/>
                    <a:gd name="T54" fmla="*/ 91 w 686"/>
                    <a:gd name="T55" fmla="*/ 111 h 205"/>
                    <a:gd name="T56" fmla="*/ 112 w 686"/>
                    <a:gd name="T57" fmla="*/ 97 h 205"/>
                    <a:gd name="T58" fmla="*/ 142 w 686"/>
                    <a:gd name="T59" fmla="*/ 80 h 205"/>
                    <a:gd name="T60" fmla="*/ 173 w 686"/>
                    <a:gd name="T61" fmla="*/ 66 h 205"/>
                    <a:gd name="T62" fmla="*/ 208 w 686"/>
                    <a:gd name="T63" fmla="*/ 56 h 205"/>
                    <a:gd name="T64" fmla="*/ 244 w 686"/>
                    <a:gd name="T65" fmla="*/ 45 h 205"/>
                    <a:gd name="T66" fmla="*/ 284 w 686"/>
                    <a:gd name="T67" fmla="*/ 38 h 205"/>
                    <a:gd name="T68" fmla="*/ 325 w 686"/>
                    <a:gd name="T69" fmla="*/ 38 h 205"/>
                    <a:gd name="T70" fmla="*/ 371 w 686"/>
                    <a:gd name="T71" fmla="*/ 38 h 205"/>
                    <a:gd name="T72" fmla="*/ 411 w 686"/>
                    <a:gd name="T73" fmla="*/ 42 h 205"/>
                    <a:gd name="T74" fmla="*/ 447 w 686"/>
                    <a:gd name="T75" fmla="*/ 49 h 205"/>
                    <a:gd name="T76" fmla="*/ 488 w 686"/>
                    <a:gd name="T77" fmla="*/ 56 h 205"/>
                    <a:gd name="T78" fmla="*/ 523 w 686"/>
                    <a:gd name="T79" fmla="*/ 70 h 205"/>
                    <a:gd name="T80" fmla="*/ 554 w 686"/>
                    <a:gd name="T81" fmla="*/ 83 h 205"/>
                    <a:gd name="T82" fmla="*/ 579 w 686"/>
                    <a:gd name="T83" fmla="*/ 97 h 205"/>
                    <a:gd name="T84" fmla="*/ 594 w 686"/>
                    <a:gd name="T85" fmla="*/ 115 h 205"/>
                    <a:gd name="T86" fmla="*/ 615 w 686"/>
                    <a:gd name="T87" fmla="*/ 132 h 205"/>
                    <a:gd name="T88" fmla="*/ 625 w 686"/>
                    <a:gd name="T89" fmla="*/ 149 h 205"/>
                    <a:gd name="T90" fmla="*/ 630 w 686"/>
                    <a:gd name="T91" fmla="*/ 167 h 205"/>
                    <a:gd name="T92" fmla="*/ 630 w 686"/>
                    <a:gd name="T93" fmla="*/ 184 h 205"/>
                    <a:gd name="T94" fmla="*/ 635 w 686"/>
                    <a:gd name="T95" fmla="*/ 198 h 205"/>
                    <a:gd name="T96" fmla="*/ 655 w 686"/>
                    <a:gd name="T97" fmla="*/ 205 h 205"/>
                    <a:gd name="T98" fmla="*/ 676 w 686"/>
                    <a:gd name="T99" fmla="*/ 198 h 205"/>
                    <a:gd name="T100" fmla="*/ 686 w 686"/>
                    <a:gd name="T101" fmla="*/ 187 h 2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6" h="205">
                      <a:moveTo>
                        <a:pt x="686" y="184"/>
                      </a:moveTo>
                      <a:lnTo>
                        <a:pt x="686" y="180"/>
                      </a:lnTo>
                      <a:lnTo>
                        <a:pt x="686" y="177"/>
                      </a:lnTo>
                      <a:lnTo>
                        <a:pt x="686" y="174"/>
                      </a:lnTo>
                      <a:lnTo>
                        <a:pt x="686" y="170"/>
                      </a:lnTo>
                      <a:lnTo>
                        <a:pt x="681" y="167"/>
                      </a:lnTo>
                      <a:lnTo>
                        <a:pt x="681" y="163"/>
                      </a:lnTo>
                      <a:lnTo>
                        <a:pt x="681" y="160"/>
                      </a:lnTo>
                      <a:lnTo>
                        <a:pt x="681" y="156"/>
                      </a:lnTo>
                      <a:lnTo>
                        <a:pt x="681" y="149"/>
                      </a:lnTo>
                      <a:lnTo>
                        <a:pt x="676" y="146"/>
                      </a:lnTo>
                      <a:lnTo>
                        <a:pt x="676" y="142"/>
                      </a:lnTo>
                      <a:lnTo>
                        <a:pt x="676" y="139"/>
                      </a:lnTo>
                      <a:lnTo>
                        <a:pt x="671" y="135"/>
                      </a:lnTo>
                      <a:lnTo>
                        <a:pt x="671" y="132"/>
                      </a:lnTo>
                      <a:lnTo>
                        <a:pt x="666" y="128"/>
                      </a:lnTo>
                      <a:lnTo>
                        <a:pt x="666" y="125"/>
                      </a:lnTo>
                      <a:lnTo>
                        <a:pt x="661" y="122"/>
                      </a:lnTo>
                      <a:lnTo>
                        <a:pt x="661" y="118"/>
                      </a:lnTo>
                      <a:lnTo>
                        <a:pt x="655" y="115"/>
                      </a:lnTo>
                      <a:lnTo>
                        <a:pt x="655" y="111"/>
                      </a:lnTo>
                      <a:lnTo>
                        <a:pt x="650" y="108"/>
                      </a:lnTo>
                      <a:lnTo>
                        <a:pt x="650" y="104"/>
                      </a:lnTo>
                      <a:lnTo>
                        <a:pt x="645" y="101"/>
                      </a:lnTo>
                      <a:lnTo>
                        <a:pt x="640" y="97"/>
                      </a:lnTo>
                      <a:lnTo>
                        <a:pt x="640" y="94"/>
                      </a:lnTo>
                      <a:lnTo>
                        <a:pt x="635" y="90"/>
                      </a:lnTo>
                      <a:lnTo>
                        <a:pt x="630" y="87"/>
                      </a:lnTo>
                      <a:lnTo>
                        <a:pt x="625" y="83"/>
                      </a:lnTo>
                      <a:lnTo>
                        <a:pt x="625" y="80"/>
                      </a:lnTo>
                      <a:lnTo>
                        <a:pt x="620" y="77"/>
                      </a:lnTo>
                      <a:lnTo>
                        <a:pt x="615" y="73"/>
                      </a:lnTo>
                      <a:lnTo>
                        <a:pt x="610" y="70"/>
                      </a:lnTo>
                      <a:lnTo>
                        <a:pt x="605" y="66"/>
                      </a:lnTo>
                      <a:lnTo>
                        <a:pt x="600" y="63"/>
                      </a:lnTo>
                      <a:lnTo>
                        <a:pt x="589" y="59"/>
                      </a:lnTo>
                      <a:lnTo>
                        <a:pt x="584" y="56"/>
                      </a:lnTo>
                      <a:lnTo>
                        <a:pt x="579" y="52"/>
                      </a:lnTo>
                      <a:lnTo>
                        <a:pt x="569" y="49"/>
                      </a:lnTo>
                      <a:lnTo>
                        <a:pt x="564" y="45"/>
                      </a:lnTo>
                      <a:lnTo>
                        <a:pt x="554" y="42"/>
                      </a:lnTo>
                      <a:lnTo>
                        <a:pt x="549" y="38"/>
                      </a:lnTo>
                      <a:lnTo>
                        <a:pt x="539" y="35"/>
                      </a:lnTo>
                      <a:lnTo>
                        <a:pt x="533" y="32"/>
                      </a:lnTo>
                      <a:lnTo>
                        <a:pt x="523" y="28"/>
                      </a:lnTo>
                      <a:lnTo>
                        <a:pt x="518" y="28"/>
                      </a:lnTo>
                      <a:lnTo>
                        <a:pt x="508" y="25"/>
                      </a:lnTo>
                      <a:lnTo>
                        <a:pt x="503" y="21"/>
                      </a:lnTo>
                      <a:lnTo>
                        <a:pt x="493" y="18"/>
                      </a:lnTo>
                      <a:lnTo>
                        <a:pt x="483" y="18"/>
                      </a:lnTo>
                      <a:lnTo>
                        <a:pt x="472" y="14"/>
                      </a:lnTo>
                      <a:lnTo>
                        <a:pt x="467" y="14"/>
                      </a:lnTo>
                      <a:lnTo>
                        <a:pt x="457" y="11"/>
                      </a:lnTo>
                      <a:lnTo>
                        <a:pt x="447" y="11"/>
                      </a:lnTo>
                      <a:lnTo>
                        <a:pt x="437" y="7"/>
                      </a:lnTo>
                      <a:lnTo>
                        <a:pt x="432" y="7"/>
                      </a:lnTo>
                      <a:lnTo>
                        <a:pt x="422" y="4"/>
                      </a:lnTo>
                      <a:lnTo>
                        <a:pt x="411" y="4"/>
                      </a:lnTo>
                      <a:lnTo>
                        <a:pt x="401" y="4"/>
                      </a:lnTo>
                      <a:lnTo>
                        <a:pt x="391" y="4"/>
                      </a:lnTo>
                      <a:lnTo>
                        <a:pt x="381" y="0"/>
                      </a:lnTo>
                      <a:lnTo>
                        <a:pt x="371" y="0"/>
                      </a:lnTo>
                      <a:lnTo>
                        <a:pt x="361" y="0"/>
                      </a:lnTo>
                      <a:lnTo>
                        <a:pt x="350" y="0"/>
                      </a:lnTo>
                      <a:lnTo>
                        <a:pt x="345" y="0"/>
                      </a:lnTo>
                      <a:lnTo>
                        <a:pt x="325" y="0"/>
                      </a:lnTo>
                      <a:lnTo>
                        <a:pt x="310" y="0"/>
                      </a:lnTo>
                      <a:lnTo>
                        <a:pt x="289" y="4"/>
                      </a:lnTo>
                      <a:lnTo>
                        <a:pt x="274" y="4"/>
                      </a:lnTo>
                      <a:lnTo>
                        <a:pt x="259" y="7"/>
                      </a:lnTo>
                      <a:lnTo>
                        <a:pt x="244" y="7"/>
                      </a:lnTo>
                      <a:lnTo>
                        <a:pt x="228" y="11"/>
                      </a:lnTo>
                      <a:lnTo>
                        <a:pt x="208" y="14"/>
                      </a:lnTo>
                      <a:lnTo>
                        <a:pt x="198" y="18"/>
                      </a:lnTo>
                      <a:lnTo>
                        <a:pt x="183" y="25"/>
                      </a:lnTo>
                      <a:lnTo>
                        <a:pt x="167" y="28"/>
                      </a:lnTo>
                      <a:lnTo>
                        <a:pt x="152" y="32"/>
                      </a:lnTo>
                      <a:lnTo>
                        <a:pt x="137" y="38"/>
                      </a:lnTo>
                      <a:lnTo>
                        <a:pt x="127" y="42"/>
                      </a:lnTo>
                      <a:lnTo>
                        <a:pt x="112" y="49"/>
                      </a:lnTo>
                      <a:lnTo>
                        <a:pt x="101" y="56"/>
                      </a:lnTo>
                      <a:lnTo>
                        <a:pt x="91" y="63"/>
                      </a:lnTo>
                      <a:lnTo>
                        <a:pt x="81" y="70"/>
                      </a:lnTo>
                      <a:lnTo>
                        <a:pt x="71" y="77"/>
                      </a:lnTo>
                      <a:lnTo>
                        <a:pt x="61" y="83"/>
                      </a:lnTo>
                      <a:lnTo>
                        <a:pt x="51" y="90"/>
                      </a:lnTo>
                      <a:lnTo>
                        <a:pt x="40" y="97"/>
                      </a:lnTo>
                      <a:lnTo>
                        <a:pt x="35" y="104"/>
                      </a:lnTo>
                      <a:lnTo>
                        <a:pt x="30" y="115"/>
                      </a:lnTo>
                      <a:lnTo>
                        <a:pt x="20" y="122"/>
                      </a:lnTo>
                      <a:lnTo>
                        <a:pt x="15" y="132"/>
                      </a:lnTo>
                      <a:lnTo>
                        <a:pt x="10" y="139"/>
                      </a:lnTo>
                      <a:lnTo>
                        <a:pt x="10" y="149"/>
                      </a:lnTo>
                      <a:lnTo>
                        <a:pt x="5" y="156"/>
                      </a:lnTo>
                      <a:lnTo>
                        <a:pt x="5" y="167"/>
                      </a:lnTo>
                      <a:lnTo>
                        <a:pt x="0" y="177"/>
                      </a:lnTo>
                      <a:lnTo>
                        <a:pt x="0" y="184"/>
                      </a:lnTo>
                      <a:lnTo>
                        <a:pt x="0" y="187"/>
                      </a:lnTo>
                      <a:lnTo>
                        <a:pt x="0" y="191"/>
                      </a:lnTo>
                      <a:lnTo>
                        <a:pt x="5" y="191"/>
                      </a:lnTo>
                      <a:lnTo>
                        <a:pt x="5" y="194"/>
                      </a:lnTo>
                      <a:lnTo>
                        <a:pt x="5" y="198"/>
                      </a:lnTo>
                      <a:lnTo>
                        <a:pt x="10" y="198"/>
                      </a:lnTo>
                      <a:lnTo>
                        <a:pt x="10" y="201"/>
                      </a:lnTo>
                      <a:lnTo>
                        <a:pt x="15" y="201"/>
                      </a:lnTo>
                      <a:lnTo>
                        <a:pt x="20" y="201"/>
                      </a:lnTo>
                      <a:lnTo>
                        <a:pt x="20" y="205"/>
                      </a:lnTo>
                      <a:lnTo>
                        <a:pt x="25" y="205"/>
                      </a:lnTo>
                      <a:lnTo>
                        <a:pt x="30" y="205"/>
                      </a:lnTo>
                      <a:lnTo>
                        <a:pt x="35" y="205"/>
                      </a:lnTo>
                      <a:lnTo>
                        <a:pt x="40" y="201"/>
                      </a:lnTo>
                      <a:lnTo>
                        <a:pt x="45" y="201"/>
                      </a:lnTo>
                      <a:lnTo>
                        <a:pt x="45" y="198"/>
                      </a:lnTo>
                      <a:lnTo>
                        <a:pt x="51" y="198"/>
                      </a:lnTo>
                      <a:lnTo>
                        <a:pt x="51" y="194"/>
                      </a:lnTo>
                      <a:lnTo>
                        <a:pt x="56" y="191"/>
                      </a:lnTo>
                      <a:lnTo>
                        <a:pt x="56" y="187"/>
                      </a:lnTo>
                      <a:lnTo>
                        <a:pt x="56" y="184"/>
                      </a:lnTo>
                      <a:lnTo>
                        <a:pt x="56" y="180"/>
                      </a:lnTo>
                      <a:lnTo>
                        <a:pt x="56" y="177"/>
                      </a:lnTo>
                      <a:lnTo>
                        <a:pt x="56" y="174"/>
                      </a:lnTo>
                      <a:lnTo>
                        <a:pt x="56" y="170"/>
                      </a:lnTo>
                      <a:lnTo>
                        <a:pt x="56" y="167"/>
                      </a:lnTo>
                      <a:lnTo>
                        <a:pt x="56" y="163"/>
                      </a:lnTo>
                      <a:lnTo>
                        <a:pt x="61" y="163"/>
                      </a:lnTo>
                      <a:lnTo>
                        <a:pt x="61" y="160"/>
                      </a:lnTo>
                      <a:lnTo>
                        <a:pt x="61" y="156"/>
                      </a:lnTo>
                      <a:lnTo>
                        <a:pt x="61" y="153"/>
                      </a:lnTo>
                      <a:lnTo>
                        <a:pt x="61" y="149"/>
                      </a:lnTo>
                      <a:lnTo>
                        <a:pt x="66" y="146"/>
                      </a:lnTo>
                      <a:lnTo>
                        <a:pt x="66" y="142"/>
                      </a:lnTo>
                      <a:lnTo>
                        <a:pt x="71" y="139"/>
                      </a:lnTo>
                      <a:lnTo>
                        <a:pt x="71" y="135"/>
                      </a:lnTo>
                      <a:lnTo>
                        <a:pt x="71" y="132"/>
                      </a:lnTo>
                      <a:lnTo>
                        <a:pt x="76" y="128"/>
                      </a:lnTo>
                      <a:lnTo>
                        <a:pt x="81" y="125"/>
                      </a:lnTo>
                      <a:lnTo>
                        <a:pt x="81" y="122"/>
                      </a:lnTo>
                      <a:lnTo>
                        <a:pt x="86" y="118"/>
                      </a:lnTo>
                      <a:lnTo>
                        <a:pt x="91" y="115"/>
                      </a:lnTo>
                      <a:lnTo>
                        <a:pt x="91" y="111"/>
                      </a:lnTo>
                      <a:lnTo>
                        <a:pt x="96" y="108"/>
                      </a:lnTo>
                      <a:lnTo>
                        <a:pt x="101" y="108"/>
                      </a:lnTo>
                      <a:lnTo>
                        <a:pt x="101" y="104"/>
                      </a:lnTo>
                      <a:lnTo>
                        <a:pt x="106" y="101"/>
                      </a:lnTo>
                      <a:lnTo>
                        <a:pt x="112" y="97"/>
                      </a:lnTo>
                      <a:lnTo>
                        <a:pt x="117" y="94"/>
                      </a:lnTo>
                      <a:lnTo>
                        <a:pt x="122" y="90"/>
                      </a:lnTo>
                      <a:lnTo>
                        <a:pt x="127" y="87"/>
                      </a:lnTo>
                      <a:lnTo>
                        <a:pt x="137" y="83"/>
                      </a:lnTo>
                      <a:lnTo>
                        <a:pt x="142" y="80"/>
                      </a:lnTo>
                      <a:lnTo>
                        <a:pt x="147" y="77"/>
                      </a:lnTo>
                      <a:lnTo>
                        <a:pt x="152" y="73"/>
                      </a:lnTo>
                      <a:lnTo>
                        <a:pt x="162" y="70"/>
                      </a:lnTo>
                      <a:lnTo>
                        <a:pt x="167" y="70"/>
                      </a:lnTo>
                      <a:lnTo>
                        <a:pt x="173" y="66"/>
                      </a:lnTo>
                      <a:lnTo>
                        <a:pt x="178" y="63"/>
                      </a:lnTo>
                      <a:lnTo>
                        <a:pt x="188" y="59"/>
                      </a:lnTo>
                      <a:lnTo>
                        <a:pt x="193" y="59"/>
                      </a:lnTo>
                      <a:lnTo>
                        <a:pt x="203" y="56"/>
                      </a:lnTo>
                      <a:lnTo>
                        <a:pt x="208" y="56"/>
                      </a:lnTo>
                      <a:lnTo>
                        <a:pt x="213" y="52"/>
                      </a:lnTo>
                      <a:lnTo>
                        <a:pt x="223" y="52"/>
                      </a:lnTo>
                      <a:lnTo>
                        <a:pt x="228" y="49"/>
                      </a:lnTo>
                      <a:lnTo>
                        <a:pt x="239" y="49"/>
                      </a:lnTo>
                      <a:lnTo>
                        <a:pt x="244" y="45"/>
                      </a:lnTo>
                      <a:lnTo>
                        <a:pt x="254" y="45"/>
                      </a:lnTo>
                      <a:lnTo>
                        <a:pt x="259" y="42"/>
                      </a:lnTo>
                      <a:lnTo>
                        <a:pt x="269" y="42"/>
                      </a:lnTo>
                      <a:lnTo>
                        <a:pt x="279" y="42"/>
                      </a:lnTo>
                      <a:lnTo>
                        <a:pt x="284" y="38"/>
                      </a:lnTo>
                      <a:lnTo>
                        <a:pt x="295" y="38"/>
                      </a:lnTo>
                      <a:lnTo>
                        <a:pt x="300" y="38"/>
                      </a:lnTo>
                      <a:lnTo>
                        <a:pt x="310" y="38"/>
                      </a:lnTo>
                      <a:lnTo>
                        <a:pt x="320" y="38"/>
                      </a:lnTo>
                      <a:lnTo>
                        <a:pt x="325" y="38"/>
                      </a:lnTo>
                      <a:lnTo>
                        <a:pt x="335" y="38"/>
                      </a:lnTo>
                      <a:lnTo>
                        <a:pt x="345" y="38"/>
                      </a:lnTo>
                      <a:lnTo>
                        <a:pt x="350" y="38"/>
                      </a:lnTo>
                      <a:lnTo>
                        <a:pt x="361" y="38"/>
                      </a:lnTo>
                      <a:lnTo>
                        <a:pt x="371" y="38"/>
                      </a:lnTo>
                      <a:lnTo>
                        <a:pt x="376" y="38"/>
                      </a:lnTo>
                      <a:lnTo>
                        <a:pt x="386" y="38"/>
                      </a:lnTo>
                      <a:lnTo>
                        <a:pt x="396" y="38"/>
                      </a:lnTo>
                      <a:lnTo>
                        <a:pt x="401" y="38"/>
                      </a:lnTo>
                      <a:lnTo>
                        <a:pt x="411" y="42"/>
                      </a:lnTo>
                      <a:lnTo>
                        <a:pt x="417" y="42"/>
                      </a:lnTo>
                      <a:lnTo>
                        <a:pt x="427" y="42"/>
                      </a:lnTo>
                      <a:lnTo>
                        <a:pt x="432" y="45"/>
                      </a:lnTo>
                      <a:lnTo>
                        <a:pt x="442" y="45"/>
                      </a:lnTo>
                      <a:lnTo>
                        <a:pt x="447" y="49"/>
                      </a:lnTo>
                      <a:lnTo>
                        <a:pt x="457" y="49"/>
                      </a:lnTo>
                      <a:lnTo>
                        <a:pt x="462" y="52"/>
                      </a:lnTo>
                      <a:lnTo>
                        <a:pt x="472" y="52"/>
                      </a:lnTo>
                      <a:lnTo>
                        <a:pt x="478" y="56"/>
                      </a:lnTo>
                      <a:lnTo>
                        <a:pt x="488" y="56"/>
                      </a:lnTo>
                      <a:lnTo>
                        <a:pt x="493" y="59"/>
                      </a:lnTo>
                      <a:lnTo>
                        <a:pt x="503" y="59"/>
                      </a:lnTo>
                      <a:lnTo>
                        <a:pt x="508" y="63"/>
                      </a:lnTo>
                      <a:lnTo>
                        <a:pt x="513" y="66"/>
                      </a:lnTo>
                      <a:lnTo>
                        <a:pt x="523" y="70"/>
                      </a:lnTo>
                      <a:lnTo>
                        <a:pt x="528" y="70"/>
                      </a:lnTo>
                      <a:lnTo>
                        <a:pt x="533" y="73"/>
                      </a:lnTo>
                      <a:lnTo>
                        <a:pt x="539" y="77"/>
                      </a:lnTo>
                      <a:lnTo>
                        <a:pt x="544" y="80"/>
                      </a:lnTo>
                      <a:lnTo>
                        <a:pt x="554" y="83"/>
                      </a:lnTo>
                      <a:lnTo>
                        <a:pt x="559" y="87"/>
                      </a:lnTo>
                      <a:lnTo>
                        <a:pt x="564" y="90"/>
                      </a:lnTo>
                      <a:lnTo>
                        <a:pt x="569" y="94"/>
                      </a:lnTo>
                      <a:lnTo>
                        <a:pt x="574" y="97"/>
                      </a:lnTo>
                      <a:lnTo>
                        <a:pt x="579" y="97"/>
                      </a:lnTo>
                      <a:lnTo>
                        <a:pt x="579" y="101"/>
                      </a:lnTo>
                      <a:lnTo>
                        <a:pt x="584" y="104"/>
                      </a:lnTo>
                      <a:lnTo>
                        <a:pt x="589" y="108"/>
                      </a:lnTo>
                      <a:lnTo>
                        <a:pt x="594" y="111"/>
                      </a:lnTo>
                      <a:lnTo>
                        <a:pt x="594" y="115"/>
                      </a:lnTo>
                      <a:lnTo>
                        <a:pt x="600" y="118"/>
                      </a:lnTo>
                      <a:lnTo>
                        <a:pt x="605" y="122"/>
                      </a:lnTo>
                      <a:lnTo>
                        <a:pt x="605" y="125"/>
                      </a:lnTo>
                      <a:lnTo>
                        <a:pt x="610" y="128"/>
                      </a:lnTo>
                      <a:lnTo>
                        <a:pt x="615" y="132"/>
                      </a:lnTo>
                      <a:lnTo>
                        <a:pt x="615" y="135"/>
                      </a:lnTo>
                      <a:lnTo>
                        <a:pt x="615" y="139"/>
                      </a:lnTo>
                      <a:lnTo>
                        <a:pt x="620" y="142"/>
                      </a:lnTo>
                      <a:lnTo>
                        <a:pt x="620" y="146"/>
                      </a:lnTo>
                      <a:lnTo>
                        <a:pt x="625" y="149"/>
                      </a:lnTo>
                      <a:lnTo>
                        <a:pt x="625" y="153"/>
                      </a:lnTo>
                      <a:lnTo>
                        <a:pt x="625" y="156"/>
                      </a:lnTo>
                      <a:lnTo>
                        <a:pt x="625" y="160"/>
                      </a:lnTo>
                      <a:lnTo>
                        <a:pt x="630" y="163"/>
                      </a:lnTo>
                      <a:lnTo>
                        <a:pt x="630" y="167"/>
                      </a:lnTo>
                      <a:lnTo>
                        <a:pt x="630" y="170"/>
                      </a:lnTo>
                      <a:lnTo>
                        <a:pt x="630" y="174"/>
                      </a:lnTo>
                      <a:lnTo>
                        <a:pt x="630" y="177"/>
                      </a:lnTo>
                      <a:lnTo>
                        <a:pt x="630" y="180"/>
                      </a:lnTo>
                      <a:lnTo>
                        <a:pt x="630" y="184"/>
                      </a:lnTo>
                      <a:lnTo>
                        <a:pt x="630" y="187"/>
                      </a:lnTo>
                      <a:lnTo>
                        <a:pt x="630" y="191"/>
                      </a:lnTo>
                      <a:lnTo>
                        <a:pt x="635" y="191"/>
                      </a:lnTo>
                      <a:lnTo>
                        <a:pt x="635" y="194"/>
                      </a:lnTo>
                      <a:lnTo>
                        <a:pt x="635" y="198"/>
                      </a:lnTo>
                      <a:lnTo>
                        <a:pt x="640" y="198"/>
                      </a:lnTo>
                      <a:lnTo>
                        <a:pt x="640" y="201"/>
                      </a:lnTo>
                      <a:lnTo>
                        <a:pt x="645" y="201"/>
                      </a:lnTo>
                      <a:lnTo>
                        <a:pt x="650" y="205"/>
                      </a:lnTo>
                      <a:lnTo>
                        <a:pt x="655" y="205"/>
                      </a:lnTo>
                      <a:lnTo>
                        <a:pt x="661" y="205"/>
                      </a:lnTo>
                      <a:lnTo>
                        <a:pt x="666" y="205"/>
                      </a:lnTo>
                      <a:lnTo>
                        <a:pt x="671" y="201"/>
                      </a:lnTo>
                      <a:lnTo>
                        <a:pt x="676" y="201"/>
                      </a:lnTo>
                      <a:lnTo>
                        <a:pt x="676" y="198"/>
                      </a:lnTo>
                      <a:lnTo>
                        <a:pt x="681" y="198"/>
                      </a:lnTo>
                      <a:lnTo>
                        <a:pt x="681" y="194"/>
                      </a:lnTo>
                      <a:lnTo>
                        <a:pt x="681" y="191"/>
                      </a:lnTo>
                      <a:lnTo>
                        <a:pt x="686" y="191"/>
                      </a:lnTo>
                      <a:lnTo>
                        <a:pt x="686" y="187"/>
                      </a:lnTo>
                      <a:lnTo>
                        <a:pt x="686"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70">
                  <a:extLst>
                    <a:ext uri="{FF2B5EF4-FFF2-40B4-BE49-F238E27FC236}">
                      <a16:creationId xmlns:a16="http://schemas.microsoft.com/office/drawing/2014/main" id="{9DD756BC-6811-474C-BDBC-806DE21129EA}"/>
                    </a:ext>
                  </a:extLst>
                </p:cNvPr>
                <p:cNvSpPr>
                  <a:spLocks/>
                </p:cNvSpPr>
                <p:nvPr/>
              </p:nvSpPr>
              <p:spPr bwMode="auto">
                <a:xfrm>
                  <a:off x="3014" y="1924"/>
                  <a:ext cx="178" cy="125"/>
                </a:xfrm>
                <a:custGeom>
                  <a:avLst/>
                  <a:gdLst>
                    <a:gd name="T0" fmla="*/ 96 w 178"/>
                    <a:gd name="T1" fmla="*/ 125 h 125"/>
                    <a:gd name="T2" fmla="*/ 106 w 178"/>
                    <a:gd name="T3" fmla="*/ 122 h 125"/>
                    <a:gd name="T4" fmla="*/ 117 w 178"/>
                    <a:gd name="T5" fmla="*/ 122 h 125"/>
                    <a:gd name="T6" fmla="*/ 127 w 178"/>
                    <a:gd name="T7" fmla="*/ 118 h 125"/>
                    <a:gd name="T8" fmla="*/ 137 w 178"/>
                    <a:gd name="T9" fmla="*/ 115 h 125"/>
                    <a:gd name="T10" fmla="*/ 142 w 178"/>
                    <a:gd name="T11" fmla="*/ 111 h 125"/>
                    <a:gd name="T12" fmla="*/ 152 w 178"/>
                    <a:gd name="T13" fmla="*/ 108 h 125"/>
                    <a:gd name="T14" fmla="*/ 157 w 178"/>
                    <a:gd name="T15" fmla="*/ 104 h 125"/>
                    <a:gd name="T16" fmla="*/ 162 w 178"/>
                    <a:gd name="T17" fmla="*/ 101 h 125"/>
                    <a:gd name="T18" fmla="*/ 167 w 178"/>
                    <a:gd name="T19" fmla="*/ 94 h 125"/>
                    <a:gd name="T20" fmla="*/ 172 w 178"/>
                    <a:gd name="T21" fmla="*/ 90 h 125"/>
                    <a:gd name="T22" fmla="*/ 172 w 178"/>
                    <a:gd name="T23" fmla="*/ 84 h 125"/>
                    <a:gd name="T24" fmla="*/ 178 w 178"/>
                    <a:gd name="T25" fmla="*/ 77 h 125"/>
                    <a:gd name="T26" fmla="*/ 178 w 178"/>
                    <a:gd name="T27" fmla="*/ 70 h 125"/>
                    <a:gd name="T28" fmla="*/ 178 w 178"/>
                    <a:gd name="T29" fmla="*/ 63 h 125"/>
                    <a:gd name="T30" fmla="*/ 178 w 178"/>
                    <a:gd name="T31" fmla="*/ 56 h 125"/>
                    <a:gd name="T32" fmla="*/ 178 w 178"/>
                    <a:gd name="T33" fmla="*/ 49 h 125"/>
                    <a:gd name="T34" fmla="*/ 172 w 178"/>
                    <a:gd name="T35" fmla="*/ 42 h 125"/>
                    <a:gd name="T36" fmla="*/ 172 w 178"/>
                    <a:gd name="T37" fmla="*/ 35 h 125"/>
                    <a:gd name="T38" fmla="*/ 167 w 178"/>
                    <a:gd name="T39" fmla="*/ 32 h 125"/>
                    <a:gd name="T40" fmla="*/ 162 w 178"/>
                    <a:gd name="T41" fmla="*/ 25 h 125"/>
                    <a:gd name="T42" fmla="*/ 157 w 178"/>
                    <a:gd name="T43" fmla="*/ 21 h 125"/>
                    <a:gd name="T44" fmla="*/ 147 w 178"/>
                    <a:gd name="T45" fmla="*/ 14 h 125"/>
                    <a:gd name="T46" fmla="*/ 142 w 178"/>
                    <a:gd name="T47" fmla="*/ 11 h 125"/>
                    <a:gd name="T48" fmla="*/ 132 w 178"/>
                    <a:gd name="T49" fmla="*/ 7 h 125"/>
                    <a:gd name="T50" fmla="*/ 122 w 178"/>
                    <a:gd name="T51" fmla="*/ 4 h 125"/>
                    <a:gd name="T52" fmla="*/ 111 w 178"/>
                    <a:gd name="T53" fmla="*/ 4 h 125"/>
                    <a:gd name="T54" fmla="*/ 101 w 178"/>
                    <a:gd name="T55" fmla="*/ 4 h 125"/>
                    <a:gd name="T56" fmla="*/ 91 w 178"/>
                    <a:gd name="T57" fmla="*/ 0 h 125"/>
                    <a:gd name="T58" fmla="*/ 81 w 178"/>
                    <a:gd name="T59" fmla="*/ 0 h 125"/>
                    <a:gd name="T60" fmla="*/ 71 w 178"/>
                    <a:gd name="T61" fmla="*/ 4 h 125"/>
                    <a:gd name="T62" fmla="*/ 61 w 178"/>
                    <a:gd name="T63" fmla="*/ 4 h 125"/>
                    <a:gd name="T64" fmla="*/ 50 w 178"/>
                    <a:gd name="T65" fmla="*/ 7 h 125"/>
                    <a:gd name="T66" fmla="*/ 40 w 178"/>
                    <a:gd name="T67" fmla="*/ 11 h 125"/>
                    <a:gd name="T68" fmla="*/ 30 w 178"/>
                    <a:gd name="T69" fmla="*/ 14 h 125"/>
                    <a:gd name="T70" fmla="*/ 25 w 178"/>
                    <a:gd name="T71" fmla="*/ 18 h 125"/>
                    <a:gd name="T72" fmla="*/ 20 w 178"/>
                    <a:gd name="T73" fmla="*/ 25 h 125"/>
                    <a:gd name="T74" fmla="*/ 15 w 178"/>
                    <a:gd name="T75" fmla="*/ 28 h 125"/>
                    <a:gd name="T76" fmla="*/ 10 w 178"/>
                    <a:gd name="T77" fmla="*/ 35 h 125"/>
                    <a:gd name="T78" fmla="*/ 5 w 178"/>
                    <a:gd name="T79" fmla="*/ 42 h 125"/>
                    <a:gd name="T80" fmla="*/ 0 w 178"/>
                    <a:gd name="T81" fmla="*/ 49 h 125"/>
                    <a:gd name="T82" fmla="*/ 0 w 178"/>
                    <a:gd name="T83" fmla="*/ 56 h 125"/>
                    <a:gd name="T84" fmla="*/ 0 w 178"/>
                    <a:gd name="T85" fmla="*/ 63 h 125"/>
                    <a:gd name="T86" fmla="*/ 0 w 178"/>
                    <a:gd name="T87" fmla="*/ 70 h 125"/>
                    <a:gd name="T88" fmla="*/ 0 w 178"/>
                    <a:gd name="T89" fmla="*/ 77 h 125"/>
                    <a:gd name="T90" fmla="*/ 5 w 178"/>
                    <a:gd name="T91" fmla="*/ 84 h 125"/>
                    <a:gd name="T92" fmla="*/ 10 w 178"/>
                    <a:gd name="T93" fmla="*/ 90 h 125"/>
                    <a:gd name="T94" fmla="*/ 15 w 178"/>
                    <a:gd name="T95" fmla="*/ 97 h 125"/>
                    <a:gd name="T96" fmla="*/ 20 w 178"/>
                    <a:gd name="T97" fmla="*/ 101 h 125"/>
                    <a:gd name="T98" fmla="*/ 30 w 178"/>
                    <a:gd name="T99" fmla="*/ 108 h 125"/>
                    <a:gd name="T100" fmla="*/ 35 w 178"/>
                    <a:gd name="T101" fmla="*/ 111 h 125"/>
                    <a:gd name="T102" fmla="*/ 45 w 178"/>
                    <a:gd name="T103" fmla="*/ 118 h 125"/>
                    <a:gd name="T104" fmla="*/ 56 w 178"/>
                    <a:gd name="T105" fmla="*/ 118 h 125"/>
                    <a:gd name="T106" fmla="*/ 66 w 178"/>
                    <a:gd name="T107" fmla="*/ 122 h 125"/>
                    <a:gd name="T108" fmla="*/ 76 w 178"/>
                    <a:gd name="T109" fmla="*/ 125 h 125"/>
                    <a:gd name="T110" fmla="*/ 86 w 178"/>
                    <a:gd name="T111" fmla="*/ 12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8" h="125">
                      <a:moveTo>
                        <a:pt x="91" y="125"/>
                      </a:moveTo>
                      <a:lnTo>
                        <a:pt x="96" y="125"/>
                      </a:lnTo>
                      <a:lnTo>
                        <a:pt x="101" y="125"/>
                      </a:lnTo>
                      <a:lnTo>
                        <a:pt x="106" y="122"/>
                      </a:lnTo>
                      <a:lnTo>
                        <a:pt x="111" y="122"/>
                      </a:lnTo>
                      <a:lnTo>
                        <a:pt x="117" y="122"/>
                      </a:lnTo>
                      <a:lnTo>
                        <a:pt x="122" y="122"/>
                      </a:lnTo>
                      <a:lnTo>
                        <a:pt x="127" y="118"/>
                      </a:lnTo>
                      <a:lnTo>
                        <a:pt x="132" y="118"/>
                      </a:lnTo>
                      <a:lnTo>
                        <a:pt x="137" y="115"/>
                      </a:lnTo>
                      <a:lnTo>
                        <a:pt x="142" y="115"/>
                      </a:lnTo>
                      <a:lnTo>
                        <a:pt x="142" y="111"/>
                      </a:lnTo>
                      <a:lnTo>
                        <a:pt x="147" y="111"/>
                      </a:lnTo>
                      <a:lnTo>
                        <a:pt x="152" y="108"/>
                      </a:lnTo>
                      <a:lnTo>
                        <a:pt x="152" y="104"/>
                      </a:lnTo>
                      <a:lnTo>
                        <a:pt x="157" y="104"/>
                      </a:lnTo>
                      <a:lnTo>
                        <a:pt x="157" y="101"/>
                      </a:lnTo>
                      <a:lnTo>
                        <a:pt x="162" y="101"/>
                      </a:lnTo>
                      <a:lnTo>
                        <a:pt x="162" y="97"/>
                      </a:lnTo>
                      <a:lnTo>
                        <a:pt x="167" y="94"/>
                      </a:lnTo>
                      <a:lnTo>
                        <a:pt x="167" y="90"/>
                      </a:lnTo>
                      <a:lnTo>
                        <a:pt x="172" y="90"/>
                      </a:lnTo>
                      <a:lnTo>
                        <a:pt x="172" y="87"/>
                      </a:lnTo>
                      <a:lnTo>
                        <a:pt x="172" y="84"/>
                      </a:lnTo>
                      <a:lnTo>
                        <a:pt x="178" y="80"/>
                      </a:lnTo>
                      <a:lnTo>
                        <a:pt x="178" y="77"/>
                      </a:lnTo>
                      <a:lnTo>
                        <a:pt x="178" y="73"/>
                      </a:lnTo>
                      <a:lnTo>
                        <a:pt x="178" y="70"/>
                      </a:lnTo>
                      <a:lnTo>
                        <a:pt x="178" y="66"/>
                      </a:lnTo>
                      <a:lnTo>
                        <a:pt x="178" y="63"/>
                      </a:lnTo>
                      <a:lnTo>
                        <a:pt x="178" y="59"/>
                      </a:lnTo>
                      <a:lnTo>
                        <a:pt x="178" y="56"/>
                      </a:lnTo>
                      <a:lnTo>
                        <a:pt x="178" y="52"/>
                      </a:lnTo>
                      <a:lnTo>
                        <a:pt x="178" y="49"/>
                      </a:lnTo>
                      <a:lnTo>
                        <a:pt x="178" y="45"/>
                      </a:lnTo>
                      <a:lnTo>
                        <a:pt x="172" y="42"/>
                      </a:lnTo>
                      <a:lnTo>
                        <a:pt x="172" y="39"/>
                      </a:lnTo>
                      <a:lnTo>
                        <a:pt x="172" y="35"/>
                      </a:lnTo>
                      <a:lnTo>
                        <a:pt x="167" y="35"/>
                      </a:lnTo>
                      <a:lnTo>
                        <a:pt x="167" y="32"/>
                      </a:lnTo>
                      <a:lnTo>
                        <a:pt x="162" y="28"/>
                      </a:lnTo>
                      <a:lnTo>
                        <a:pt x="162" y="25"/>
                      </a:lnTo>
                      <a:lnTo>
                        <a:pt x="157" y="25"/>
                      </a:lnTo>
                      <a:lnTo>
                        <a:pt x="157" y="21"/>
                      </a:lnTo>
                      <a:lnTo>
                        <a:pt x="152" y="18"/>
                      </a:lnTo>
                      <a:lnTo>
                        <a:pt x="147" y="14"/>
                      </a:lnTo>
                      <a:lnTo>
                        <a:pt x="142" y="14"/>
                      </a:lnTo>
                      <a:lnTo>
                        <a:pt x="142" y="11"/>
                      </a:lnTo>
                      <a:lnTo>
                        <a:pt x="137" y="11"/>
                      </a:lnTo>
                      <a:lnTo>
                        <a:pt x="132" y="7"/>
                      </a:lnTo>
                      <a:lnTo>
                        <a:pt x="127" y="7"/>
                      </a:lnTo>
                      <a:lnTo>
                        <a:pt x="122" y="4"/>
                      </a:lnTo>
                      <a:lnTo>
                        <a:pt x="117" y="4"/>
                      </a:lnTo>
                      <a:lnTo>
                        <a:pt x="111" y="4"/>
                      </a:lnTo>
                      <a:lnTo>
                        <a:pt x="106" y="4"/>
                      </a:lnTo>
                      <a:lnTo>
                        <a:pt x="101" y="4"/>
                      </a:lnTo>
                      <a:lnTo>
                        <a:pt x="96" y="0"/>
                      </a:lnTo>
                      <a:lnTo>
                        <a:pt x="91" y="0"/>
                      </a:lnTo>
                      <a:lnTo>
                        <a:pt x="86" y="0"/>
                      </a:lnTo>
                      <a:lnTo>
                        <a:pt x="81" y="0"/>
                      </a:lnTo>
                      <a:lnTo>
                        <a:pt x="76" y="4"/>
                      </a:lnTo>
                      <a:lnTo>
                        <a:pt x="71" y="4"/>
                      </a:lnTo>
                      <a:lnTo>
                        <a:pt x="66" y="4"/>
                      </a:lnTo>
                      <a:lnTo>
                        <a:pt x="61" y="4"/>
                      </a:lnTo>
                      <a:lnTo>
                        <a:pt x="56" y="7"/>
                      </a:lnTo>
                      <a:lnTo>
                        <a:pt x="50" y="7"/>
                      </a:lnTo>
                      <a:lnTo>
                        <a:pt x="45" y="7"/>
                      </a:lnTo>
                      <a:lnTo>
                        <a:pt x="40" y="11"/>
                      </a:lnTo>
                      <a:lnTo>
                        <a:pt x="35" y="14"/>
                      </a:lnTo>
                      <a:lnTo>
                        <a:pt x="30" y="14"/>
                      </a:lnTo>
                      <a:lnTo>
                        <a:pt x="30" y="18"/>
                      </a:lnTo>
                      <a:lnTo>
                        <a:pt x="25" y="18"/>
                      </a:lnTo>
                      <a:lnTo>
                        <a:pt x="25" y="21"/>
                      </a:lnTo>
                      <a:lnTo>
                        <a:pt x="20" y="25"/>
                      </a:lnTo>
                      <a:lnTo>
                        <a:pt x="15" y="25"/>
                      </a:lnTo>
                      <a:lnTo>
                        <a:pt x="15" y="28"/>
                      </a:lnTo>
                      <a:lnTo>
                        <a:pt x="10" y="32"/>
                      </a:lnTo>
                      <a:lnTo>
                        <a:pt x="10" y="35"/>
                      </a:lnTo>
                      <a:lnTo>
                        <a:pt x="5" y="39"/>
                      </a:lnTo>
                      <a:lnTo>
                        <a:pt x="5" y="42"/>
                      </a:lnTo>
                      <a:lnTo>
                        <a:pt x="5" y="45"/>
                      </a:lnTo>
                      <a:lnTo>
                        <a:pt x="0" y="49"/>
                      </a:lnTo>
                      <a:lnTo>
                        <a:pt x="0" y="52"/>
                      </a:lnTo>
                      <a:lnTo>
                        <a:pt x="0" y="56"/>
                      </a:lnTo>
                      <a:lnTo>
                        <a:pt x="0" y="59"/>
                      </a:lnTo>
                      <a:lnTo>
                        <a:pt x="0" y="63"/>
                      </a:lnTo>
                      <a:lnTo>
                        <a:pt x="0" y="66"/>
                      </a:lnTo>
                      <a:lnTo>
                        <a:pt x="0" y="70"/>
                      </a:lnTo>
                      <a:lnTo>
                        <a:pt x="0" y="73"/>
                      </a:lnTo>
                      <a:lnTo>
                        <a:pt x="0" y="77"/>
                      </a:lnTo>
                      <a:lnTo>
                        <a:pt x="5" y="80"/>
                      </a:lnTo>
                      <a:lnTo>
                        <a:pt x="5" y="84"/>
                      </a:lnTo>
                      <a:lnTo>
                        <a:pt x="5" y="87"/>
                      </a:lnTo>
                      <a:lnTo>
                        <a:pt x="10" y="90"/>
                      </a:lnTo>
                      <a:lnTo>
                        <a:pt x="10" y="94"/>
                      </a:lnTo>
                      <a:lnTo>
                        <a:pt x="15" y="97"/>
                      </a:lnTo>
                      <a:lnTo>
                        <a:pt x="15" y="101"/>
                      </a:lnTo>
                      <a:lnTo>
                        <a:pt x="20" y="101"/>
                      </a:lnTo>
                      <a:lnTo>
                        <a:pt x="25" y="104"/>
                      </a:lnTo>
                      <a:lnTo>
                        <a:pt x="30" y="108"/>
                      </a:lnTo>
                      <a:lnTo>
                        <a:pt x="30" y="111"/>
                      </a:lnTo>
                      <a:lnTo>
                        <a:pt x="35" y="111"/>
                      </a:lnTo>
                      <a:lnTo>
                        <a:pt x="40" y="115"/>
                      </a:lnTo>
                      <a:lnTo>
                        <a:pt x="45" y="118"/>
                      </a:lnTo>
                      <a:lnTo>
                        <a:pt x="50" y="118"/>
                      </a:lnTo>
                      <a:lnTo>
                        <a:pt x="56" y="118"/>
                      </a:lnTo>
                      <a:lnTo>
                        <a:pt x="61" y="122"/>
                      </a:lnTo>
                      <a:lnTo>
                        <a:pt x="66" y="122"/>
                      </a:lnTo>
                      <a:lnTo>
                        <a:pt x="71" y="122"/>
                      </a:lnTo>
                      <a:lnTo>
                        <a:pt x="76" y="125"/>
                      </a:lnTo>
                      <a:lnTo>
                        <a:pt x="81" y="125"/>
                      </a:lnTo>
                      <a:lnTo>
                        <a:pt x="86" y="125"/>
                      </a:lnTo>
                      <a:lnTo>
                        <a:pt x="91"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71">
                  <a:extLst>
                    <a:ext uri="{FF2B5EF4-FFF2-40B4-BE49-F238E27FC236}">
                      <a16:creationId xmlns:a16="http://schemas.microsoft.com/office/drawing/2014/main" id="{5EDB4877-7D9D-464F-971F-5235CD6E8E12}"/>
                    </a:ext>
                  </a:extLst>
                </p:cNvPr>
                <p:cNvSpPr>
                  <a:spLocks/>
                </p:cNvSpPr>
                <p:nvPr/>
              </p:nvSpPr>
              <p:spPr bwMode="auto">
                <a:xfrm>
                  <a:off x="1844" y="1547"/>
                  <a:ext cx="687" cy="201"/>
                </a:xfrm>
                <a:custGeom>
                  <a:avLst/>
                  <a:gdLst>
                    <a:gd name="T0" fmla="*/ 687 w 687"/>
                    <a:gd name="T1" fmla="*/ 173 h 201"/>
                    <a:gd name="T2" fmla="*/ 682 w 687"/>
                    <a:gd name="T3" fmla="*/ 159 h 201"/>
                    <a:gd name="T4" fmla="*/ 677 w 687"/>
                    <a:gd name="T5" fmla="*/ 142 h 201"/>
                    <a:gd name="T6" fmla="*/ 666 w 687"/>
                    <a:gd name="T7" fmla="*/ 128 h 201"/>
                    <a:gd name="T8" fmla="*/ 656 w 687"/>
                    <a:gd name="T9" fmla="*/ 114 h 201"/>
                    <a:gd name="T10" fmla="*/ 646 w 687"/>
                    <a:gd name="T11" fmla="*/ 100 h 201"/>
                    <a:gd name="T12" fmla="*/ 631 w 687"/>
                    <a:gd name="T13" fmla="*/ 87 h 201"/>
                    <a:gd name="T14" fmla="*/ 616 w 687"/>
                    <a:gd name="T15" fmla="*/ 73 h 201"/>
                    <a:gd name="T16" fmla="*/ 590 w 687"/>
                    <a:gd name="T17" fmla="*/ 59 h 201"/>
                    <a:gd name="T18" fmla="*/ 565 w 687"/>
                    <a:gd name="T19" fmla="*/ 45 h 201"/>
                    <a:gd name="T20" fmla="*/ 534 w 687"/>
                    <a:gd name="T21" fmla="*/ 31 h 201"/>
                    <a:gd name="T22" fmla="*/ 504 w 687"/>
                    <a:gd name="T23" fmla="*/ 21 h 201"/>
                    <a:gd name="T24" fmla="*/ 468 w 687"/>
                    <a:gd name="T25" fmla="*/ 14 h 201"/>
                    <a:gd name="T26" fmla="*/ 433 w 687"/>
                    <a:gd name="T27" fmla="*/ 7 h 201"/>
                    <a:gd name="T28" fmla="*/ 392 w 687"/>
                    <a:gd name="T29" fmla="*/ 4 h 201"/>
                    <a:gd name="T30" fmla="*/ 351 w 687"/>
                    <a:gd name="T31" fmla="*/ 0 h 201"/>
                    <a:gd name="T32" fmla="*/ 290 w 687"/>
                    <a:gd name="T33" fmla="*/ 4 h 201"/>
                    <a:gd name="T34" fmla="*/ 229 w 687"/>
                    <a:gd name="T35" fmla="*/ 10 h 201"/>
                    <a:gd name="T36" fmla="*/ 168 w 687"/>
                    <a:gd name="T37" fmla="*/ 28 h 201"/>
                    <a:gd name="T38" fmla="*/ 112 w 687"/>
                    <a:gd name="T39" fmla="*/ 49 h 201"/>
                    <a:gd name="T40" fmla="*/ 72 w 687"/>
                    <a:gd name="T41" fmla="*/ 76 h 201"/>
                    <a:gd name="T42" fmla="*/ 36 w 687"/>
                    <a:gd name="T43" fmla="*/ 104 h 201"/>
                    <a:gd name="T44" fmla="*/ 11 w 687"/>
                    <a:gd name="T45" fmla="*/ 139 h 201"/>
                    <a:gd name="T46" fmla="*/ 0 w 687"/>
                    <a:gd name="T47" fmla="*/ 177 h 201"/>
                    <a:gd name="T48" fmla="*/ 6 w 687"/>
                    <a:gd name="T49" fmla="*/ 191 h 201"/>
                    <a:gd name="T50" fmla="*/ 11 w 687"/>
                    <a:gd name="T51" fmla="*/ 201 h 201"/>
                    <a:gd name="T52" fmla="*/ 31 w 687"/>
                    <a:gd name="T53" fmla="*/ 201 h 201"/>
                    <a:gd name="T54" fmla="*/ 46 w 687"/>
                    <a:gd name="T55" fmla="*/ 197 h 201"/>
                    <a:gd name="T56" fmla="*/ 56 w 687"/>
                    <a:gd name="T57" fmla="*/ 187 h 201"/>
                    <a:gd name="T58" fmla="*/ 56 w 687"/>
                    <a:gd name="T59" fmla="*/ 173 h 201"/>
                    <a:gd name="T60" fmla="*/ 61 w 687"/>
                    <a:gd name="T61" fmla="*/ 163 h 201"/>
                    <a:gd name="T62" fmla="*/ 61 w 687"/>
                    <a:gd name="T63" fmla="*/ 149 h 201"/>
                    <a:gd name="T64" fmla="*/ 72 w 687"/>
                    <a:gd name="T65" fmla="*/ 135 h 201"/>
                    <a:gd name="T66" fmla="*/ 82 w 687"/>
                    <a:gd name="T67" fmla="*/ 121 h 201"/>
                    <a:gd name="T68" fmla="*/ 97 w 687"/>
                    <a:gd name="T69" fmla="*/ 107 h 201"/>
                    <a:gd name="T70" fmla="*/ 112 w 687"/>
                    <a:gd name="T71" fmla="*/ 97 h 201"/>
                    <a:gd name="T72" fmla="*/ 138 w 687"/>
                    <a:gd name="T73" fmla="*/ 83 h 201"/>
                    <a:gd name="T74" fmla="*/ 163 w 687"/>
                    <a:gd name="T75" fmla="*/ 69 h 201"/>
                    <a:gd name="T76" fmla="*/ 189 w 687"/>
                    <a:gd name="T77" fmla="*/ 59 h 201"/>
                    <a:gd name="T78" fmla="*/ 214 w 687"/>
                    <a:gd name="T79" fmla="*/ 52 h 201"/>
                    <a:gd name="T80" fmla="*/ 244 w 687"/>
                    <a:gd name="T81" fmla="*/ 45 h 201"/>
                    <a:gd name="T82" fmla="*/ 280 w 687"/>
                    <a:gd name="T83" fmla="*/ 42 h 201"/>
                    <a:gd name="T84" fmla="*/ 311 w 687"/>
                    <a:gd name="T85" fmla="*/ 38 h 201"/>
                    <a:gd name="T86" fmla="*/ 346 w 687"/>
                    <a:gd name="T87" fmla="*/ 38 h 201"/>
                    <a:gd name="T88" fmla="*/ 377 w 687"/>
                    <a:gd name="T89" fmla="*/ 38 h 201"/>
                    <a:gd name="T90" fmla="*/ 412 w 687"/>
                    <a:gd name="T91" fmla="*/ 42 h 201"/>
                    <a:gd name="T92" fmla="*/ 443 w 687"/>
                    <a:gd name="T93" fmla="*/ 45 h 201"/>
                    <a:gd name="T94" fmla="*/ 473 w 687"/>
                    <a:gd name="T95" fmla="*/ 52 h 201"/>
                    <a:gd name="T96" fmla="*/ 504 w 687"/>
                    <a:gd name="T97" fmla="*/ 59 h 201"/>
                    <a:gd name="T98" fmla="*/ 529 w 687"/>
                    <a:gd name="T99" fmla="*/ 69 h 201"/>
                    <a:gd name="T100" fmla="*/ 555 w 687"/>
                    <a:gd name="T101" fmla="*/ 83 h 201"/>
                    <a:gd name="T102" fmla="*/ 575 w 687"/>
                    <a:gd name="T103" fmla="*/ 97 h 201"/>
                    <a:gd name="T104" fmla="*/ 590 w 687"/>
                    <a:gd name="T105" fmla="*/ 107 h 201"/>
                    <a:gd name="T106" fmla="*/ 605 w 687"/>
                    <a:gd name="T107" fmla="*/ 121 h 201"/>
                    <a:gd name="T108" fmla="*/ 616 w 687"/>
                    <a:gd name="T109" fmla="*/ 135 h 201"/>
                    <a:gd name="T110" fmla="*/ 626 w 687"/>
                    <a:gd name="T111" fmla="*/ 149 h 201"/>
                    <a:gd name="T112" fmla="*/ 631 w 687"/>
                    <a:gd name="T113" fmla="*/ 163 h 201"/>
                    <a:gd name="T114" fmla="*/ 631 w 687"/>
                    <a:gd name="T115" fmla="*/ 177 h 201"/>
                    <a:gd name="T116" fmla="*/ 631 w 687"/>
                    <a:gd name="T117" fmla="*/ 191 h 201"/>
                    <a:gd name="T118" fmla="*/ 641 w 687"/>
                    <a:gd name="T119" fmla="*/ 197 h 201"/>
                    <a:gd name="T120" fmla="*/ 656 w 687"/>
                    <a:gd name="T121" fmla="*/ 201 h 201"/>
                    <a:gd name="T122" fmla="*/ 677 w 687"/>
                    <a:gd name="T123" fmla="*/ 201 h 201"/>
                    <a:gd name="T124" fmla="*/ 682 w 687"/>
                    <a:gd name="T125" fmla="*/ 191 h 2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87" h="201">
                      <a:moveTo>
                        <a:pt x="687" y="184"/>
                      </a:moveTo>
                      <a:lnTo>
                        <a:pt x="687" y="180"/>
                      </a:lnTo>
                      <a:lnTo>
                        <a:pt x="687" y="177"/>
                      </a:lnTo>
                      <a:lnTo>
                        <a:pt x="687" y="173"/>
                      </a:lnTo>
                      <a:lnTo>
                        <a:pt x="687" y="170"/>
                      </a:lnTo>
                      <a:lnTo>
                        <a:pt x="682" y="166"/>
                      </a:lnTo>
                      <a:lnTo>
                        <a:pt x="682" y="163"/>
                      </a:lnTo>
                      <a:lnTo>
                        <a:pt x="682" y="159"/>
                      </a:lnTo>
                      <a:lnTo>
                        <a:pt x="682" y="156"/>
                      </a:lnTo>
                      <a:lnTo>
                        <a:pt x="682" y="149"/>
                      </a:lnTo>
                      <a:lnTo>
                        <a:pt x="677" y="146"/>
                      </a:lnTo>
                      <a:lnTo>
                        <a:pt x="677" y="142"/>
                      </a:lnTo>
                      <a:lnTo>
                        <a:pt x="677" y="139"/>
                      </a:lnTo>
                      <a:lnTo>
                        <a:pt x="671" y="135"/>
                      </a:lnTo>
                      <a:lnTo>
                        <a:pt x="671" y="132"/>
                      </a:lnTo>
                      <a:lnTo>
                        <a:pt x="666" y="128"/>
                      </a:lnTo>
                      <a:lnTo>
                        <a:pt x="666" y="125"/>
                      </a:lnTo>
                      <a:lnTo>
                        <a:pt x="661" y="121"/>
                      </a:lnTo>
                      <a:lnTo>
                        <a:pt x="661" y="118"/>
                      </a:lnTo>
                      <a:lnTo>
                        <a:pt x="656" y="114"/>
                      </a:lnTo>
                      <a:lnTo>
                        <a:pt x="656" y="111"/>
                      </a:lnTo>
                      <a:lnTo>
                        <a:pt x="651" y="107"/>
                      </a:lnTo>
                      <a:lnTo>
                        <a:pt x="651" y="104"/>
                      </a:lnTo>
                      <a:lnTo>
                        <a:pt x="646" y="100"/>
                      </a:lnTo>
                      <a:lnTo>
                        <a:pt x="641" y="97"/>
                      </a:lnTo>
                      <a:lnTo>
                        <a:pt x="641" y="94"/>
                      </a:lnTo>
                      <a:lnTo>
                        <a:pt x="636" y="90"/>
                      </a:lnTo>
                      <a:lnTo>
                        <a:pt x="631" y="87"/>
                      </a:lnTo>
                      <a:lnTo>
                        <a:pt x="626" y="83"/>
                      </a:lnTo>
                      <a:lnTo>
                        <a:pt x="626" y="80"/>
                      </a:lnTo>
                      <a:lnTo>
                        <a:pt x="621" y="76"/>
                      </a:lnTo>
                      <a:lnTo>
                        <a:pt x="616" y="73"/>
                      </a:lnTo>
                      <a:lnTo>
                        <a:pt x="610" y="69"/>
                      </a:lnTo>
                      <a:lnTo>
                        <a:pt x="605" y="66"/>
                      </a:lnTo>
                      <a:lnTo>
                        <a:pt x="600" y="62"/>
                      </a:lnTo>
                      <a:lnTo>
                        <a:pt x="590" y="59"/>
                      </a:lnTo>
                      <a:lnTo>
                        <a:pt x="585" y="55"/>
                      </a:lnTo>
                      <a:lnTo>
                        <a:pt x="580" y="52"/>
                      </a:lnTo>
                      <a:lnTo>
                        <a:pt x="570" y="49"/>
                      </a:lnTo>
                      <a:lnTo>
                        <a:pt x="565" y="45"/>
                      </a:lnTo>
                      <a:lnTo>
                        <a:pt x="555" y="42"/>
                      </a:lnTo>
                      <a:lnTo>
                        <a:pt x="549" y="38"/>
                      </a:lnTo>
                      <a:lnTo>
                        <a:pt x="539" y="35"/>
                      </a:lnTo>
                      <a:lnTo>
                        <a:pt x="534" y="31"/>
                      </a:lnTo>
                      <a:lnTo>
                        <a:pt x="524" y="28"/>
                      </a:lnTo>
                      <a:lnTo>
                        <a:pt x="519" y="28"/>
                      </a:lnTo>
                      <a:lnTo>
                        <a:pt x="509" y="24"/>
                      </a:lnTo>
                      <a:lnTo>
                        <a:pt x="504" y="21"/>
                      </a:lnTo>
                      <a:lnTo>
                        <a:pt x="494" y="17"/>
                      </a:lnTo>
                      <a:lnTo>
                        <a:pt x="483" y="17"/>
                      </a:lnTo>
                      <a:lnTo>
                        <a:pt x="473" y="14"/>
                      </a:lnTo>
                      <a:lnTo>
                        <a:pt x="468" y="14"/>
                      </a:lnTo>
                      <a:lnTo>
                        <a:pt x="458" y="10"/>
                      </a:lnTo>
                      <a:lnTo>
                        <a:pt x="448" y="10"/>
                      </a:lnTo>
                      <a:lnTo>
                        <a:pt x="438" y="7"/>
                      </a:lnTo>
                      <a:lnTo>
                        <a:pt x="433" y="7"/>
                      </a:lnTo>
                      <a:lnTo>
                        <a:pt x="422" y="4"/>
                      </a:lnTo>
                      <a:lnTo>
                        <a:pt x="412" y="4"/>
                      </a:lnTo>
                      <a:lnTo>
                        <a:pt x="402" y="4"/>
                      </a:lnTo>
                      <a:lnTo>
                        <a:pt x="392" y="4"/>
                      </a:lnTo>
                      <a:lnTo>
                        <a:pt x="382" y="0"/>
                      </a:lnTo>
                      <a:lnTo>
                        <a:pt x="372" y="0"/>
                      </a:lnTo>
                      <a:lnTo>
                        <a:pt x="361" y="0"/>
                      </a:lnTo>
                      <a:lnTo>
                        <a:pt x="351" y="0"/>
                      </a:lnTo>
                      <a:lnTo>
                        <a:pt x="346" y="0"/>
                      </a:lnTo>
                      <a:lnTo>
                        <a:pt x="326" y="0"/>
                      </a:lnTo>
                      <a:lnTo>
                        <a:pt x="311" y="0"/>
                      </a:lnTo>
                      <a:lnTo>
                        <a:pt x="290" y="4"/>
                      </a:lnTo>
                      <a:lnTo>
                        <a:pt x="275" y="4"/>
                      </a:lnTo>
                      <a:lnTo>
                        <a:pt x="260" y="7"/>
                      </a:lnTo>
                      <a:lnTo>
                        <a:pt x="244" y="7"/>
                      </a:lnTo>
                      <a:lnTo>
                        <a:pt x="229" y="10"/>
                      </a:lnTo>
                      <a:lnTo>
                        <a:pt x="209" y="14"/>
                      </a:lnTo>
                      <a:lnTo>
                        <a:pt x="199" y="17"/>
                      </a:lnTo>
                      <a:lnTo>
                        <a:pt x="183" y="24"/>
                      </a:lnTo>
                      <a:lnTo>
                        <a:pt x="168" y="28"/>
                      </a:lnTo>
                      <a:lnTo>
                        <a:pt x="153" y="31"/>
                      </a:lnTo>
                      <a:lnTo>
                        <a:pt x="138" y="38"/>
                      </a:lnTo>
                      <a:lnTo>
                        <a:pt x="128" y="42"/>
                      </a:lnTo>
                      <a:lnTo>
                        <a:pt x="112" y="49"/>
                      </a:lnTo>
                      <a:lnTo>
                        <a:pt x="102" y="55"/>
                      </a:lnTo>
                      <a:lnTo>
                        <a:pt x="92" y="62"/>
                      </a:lnTo>
                      <a:lnTo>
                        <a:pt x="82" y="69"/>
                      </a:lnTo>
                      <a:lnTo>
                        <a:pt x="72" y="76"/>
                      </a:lnTo>
                      <a:lnTo>
                        <a:pt x="61" y="83"/>
                      </a:lnTo>
                      <a:lnTo>
                        <a:pt x="51" y="90"/>
                      </a:lnTo>
                      <a:lnTo>
                        <a:pt x="41" y="97"/>
                      </a:lnTo>
                      <a:lnTo>
                        <a:pt x="36" y="104"/>
                      </a:lnTo>
                      <a:lnTo>
                        <a:pt x="31" y="114"/>
                      </a:lnTo>
                      <a:lnTo>
                        <a:pt x="21" y="121"/>
                      </a:lnTo>
                      <a:lnTo>
                        <a:pt x="16" y="132"/>
                      </a:lnTo>
                      <a:lnTo>
                        <a:pt x="11" y="139"/>
                      </a:lnTo>
                      <a:lnTo>
                        <a:pt x="11" y="149"/>
                      </a:lnTo>
                      <a:lnTo>
                        <a:pt x="6" y="156"/>
                      </a:lnTo>
                      <a:lnTo>
                        <a:pt x="6" y="166"/>
                      </a:lnTo>
                      <a:lnTo>
                        <a:pt x="0" y="177"/>
                      </a:lnTo>
                      <a:lnTo>
                        <a:pt x="0" y="184"/>
                      </a:lnTo>
                      <a:lnTo>
                        <a:pt x="0" y="187"/>
                      </a:lnTo>
                      <a:lnTo>
                        <a:pt x="0" y="191"/>
                      </a:lnTo>
                      <a:lnTo>
                        <a:pt x="6" y="191"/>
                      </a:lnTo>
                      <a:lnTo>
                        <a:pt x="6" y="194"/>
                      </a:lnTo>
                      <a:lnTo>
                        <a:pt x="6" y="197"/>
                      </a:lnTo>
                      <a:lnTo>
                        <a:pt x="11" y="197"/>
                      </a:lnTo>
                      <a:lnTo>
                        <a:pt x="11" y="201"/>
                      </a:lnTo>
                      <a:lnTo>
                        <a:pt x="16" y="201"/>
                      </a:lnTo>
                      <a:lnTo>
                        <a:pt x="21" y="201"/>
                      </a:lnTo>
                      <a:lnTo>
                        <a:pt x="26" y="201"/>
                      </a:lnTo>
                      <a:lnTo>
                        <a:pt x="31" y="201"/>
                      </a:lnTo>
                      <a:lnTo>
                        <a:pt x="36" y="201"/>
                      </a:lnTo>
                      <a:lnTo>
                        <a:pt x="41" y="201"/>
                      </a:lnTo>
                      <a:lnTo>
                        <a:pt x="46" y="201"/>
                      </a:lnTo>
                      <a:lnTo>
                        <a:pt x="46" y="197"/>
                      </a:lnTo>
                      <a:lnTo>
                        <a:pt x="51" y="197"/>
                      </a:lnTo>
                      <a:lnTo>
                        <a:pt x="51" y="194"/>
                      </a:lnTo>
                      <a:lnTo>
                        <a:pt x="56" y="191"/>
                      </a:lnTo>
                      <a:lnTo>
                        <a:pt x="56" y="187"/>
                      </a:lnTo>
                      <a:lnTo>
                        <a:pt x="56" y="184"/>
                      </a:lnTo>
                      <a:lnTo>
                        <a:pt x="56" y="180"/>
                      </a:lnTo>
                      <a:lnTo>
                        <a:pt x="56" y="177"/>
                      </a:lnTo>
                      <a:lnTo>
                        <a:pt x="56" y="173"/>
                      </a:lnTo>
                      <a:lnTo>
                        <a:pt x="56" y="170"/>
                      </a:lnTo>
                      <a:lnTo>
                        <a:pt x="56" y="166"/>
                      </a:lnTo>
                      <a:lnTo>
                        <a:pt x="56" y="163"/>
                      </a:lnTo>
                      <a:lnTo>
                        <a:pt x="61" y="163"/>
                      </a:lnTo>
                      <a:lnTo>
                        <a:pt x="61" y="159"/>
                      </a:lnTo>
                      <a:lnTo>
                        <a:pt x="61" y="156"/>
                      </a:lnTo>
                      <a:lnTo>
                        <a:pt x="61" y="152"/>
                      </a:lnTo>
                      <a:lnTo>
                        <a:pt x="61" y="149"/>
                      </a:lnTo>
                      <a:lnTo>
                        <a:pt x="67" y="146"/>
                      </a:lnTo>
                      <a:lnTo>
                        <a:pt x="67" y="142"/>
                      </a:lnTo>
                      <a:lnTo>
                        <a:pt x="72" y="139"/>
                      </a:lnTo>
                      <a:lnTo>
                        <a:pt x="72" y="135"/>
                      </a:lnTo>
                      <a:lnTo>
                        <a:pt x="72" y="132"/>
                      </a:lnTo>
                      <a:lnTo>
                        <a:pt x="77" y="128"/>
                      </a:lnTo>
                      <a:lnTo>
                        <a:pt x="82" y="125"/>
                      </a:lnTo>
                      <a:lnTo>
                        <a:pt x="82" y="121"/>
                      </a:lnTo>
                      <a:lnTo>
                        <a:pt x="87" y="118"/>
                      </a:lnTo>
                      <a:lnTo>
                        <a:pt x="92" y="114"/>
                      </a:lnTo>
                      <a:lnTo>
                        <a:pt x="92" y="111"/>
                      </a:lnTo>
                      <a:lnTo>
                        <a:pt x="97" y="107"/>
                      </a:lnTo>
                      <a:lnTo>
                        <a:pt x="102" y="107"/>
                      </a:lnTo>
                      <a:lnTo>
                        <a:pt x="102" y="104"/>
                      </a:lnTo>
                      <a:lnTo>
                        <a:pt x="107" y="100"/>
                      </a:lnTo>
                      <a:lnTo>
                        <a:pt x="112" y="97"/>
                      </a:lnTo>
                      <a:lnTo>
                        <a:pt x="117" y="94"/>
                      </a:lnTo>
                      <a:lnTo>
                        <a:pt x="122" y="90"/>
                      </a:lnTo>
                      <a:lnTo>
                        <a:pt x="128" y="87"/>
                      </a:lnTo>
                      <a:lnTo>
                        <a:pt x="138" y="83"/>
                      </a:lnTo>
                      <a:lnTo>
                        <a:pt x="143" y="80"/>
                      </a:lnTo>
                      <a:lnTo>
                        <a:pt x="148" y="76"/>
                      </a:lnTo>
                      <a:lnTo>
                        <a:pt x="153" y="73"/>
                      </a:lnTo>
                      <a:lnTo>
                        <a:pt x="163" y="69"/>
                      </a:lnTo>
                      <a:lnTo>
                        <a:pt x="168" y="69"/>
                      </a:lnTo>
                      <a:lnTo>
                        <a:pt x="173" y="66"/>
                      </a:lnTo>
                      <a:lnTo>
                        <a:pt x="178" y="62"/>
                      </a:lnTo>
                      <a:lnTo>
                        <a:pt x="189" y="59"/>
                      </a:lnTo>
                      <a:lnTo>
                        <a:pt x="194" y="59"/>
                      </a:lnTo>
                      <a:lnTo>
                        <a:pt x="204" y="55"/>
                      </a:lnTo>
                      <a:lnTo>
                        <a:pt x="209" y="55"/>
                      </a:lnTo>
                      <a:lnTo>
                        <a:pt x="214" y="52"/>
                      </a:lnTo>
                      <a:lnTo>
                        <a:pt x="224" y="52"/>
                      </a:lnTo>
                      <a:lnTo>
                        <a:pt x="229" y="49"/>
                      </a:lnTo>
                      <a:lnTo>
                        <a:pt x="239" y="49"/>
                      </a:lnTo>
                      <a:lnTo>
                        <a:pt x="244" y="45"/>
                      </a:lnTo>
                      <a:lnTo>
                        <a:pt x="255" y="45"/>
                      </a:lnTo>
                      <a:lnTo>
                        <a:pt x="260" y="42"/>
                      </a:lnTo>
                      <a:lnTo>
                        <a:pt x="270" y="42"/>
                      </a:lnTo>
                      <a:lnTo>
                        <a:pt x="280" y="42"/>
                      </a:lnTo>
                      <a:lnTo>
                        <a:pt x="285" y="38"/>
                      </a:lnTo>
                      <a:lnTo>
                        <a:pt x="295" y="38"/>
                      </a:lnTo>
                      <a:lnTo>
                        <a:pt x="300" y="38"/>
                      </a:lnTo>
                      <a:lnTo>
                        <a:pt x="311" y="38"/>
                      </a:lnTo>
                      <a:lnTo>
                        <a:pt x="321" y="38"/>
                      </a:lnTo>
                      <a:lnTo>
                        <a:pt x="326" y="38"/>
                      </a:lnTo>
                      <a:lnTo>
                        <a:pt x="336" y="38"/>
                      </a:lnTo>
                      <a:lnTo>
                        <a:pt x="346" y="38"/>
                      </a:lnTo>
                      <a:lnTo>
                        <a:pt x="351" y="38"/>
                      </a:lnTo>
                      <a:lnTo>
                        <a:pt x="361" y="38"/>
                      </a:lnTo>
                      <a:lnTo>
                        <a:pt x="372" y="38"/>
                      </a:lnTo>
                      <a:lnTo>
                        <a:pt x="377" y="38"/>
                      </a:lnTo>
                      <a:lnTo>
                        <a:pt x="387" y="38"/>
                      </a:lnTo>
                      <a:lnTo>
                        <a:pt x="397" y="38"/>
                      </a:lnTo>
                      <a:lnTo>
                        <a:pt x="402" y="38"/>
                      </a:lnTo>
                      <a:lnTo>
                        <a:pt x="412" y="42"/>
                      </a:lnTo>
                      <a:lnTo>
                        <a:pt x="417" y="42"/>
                      </a:lnTo>
                      <a:lnTo>
                        <a:pt x="427" y="42"/>
                      </a:lnTo>
                      <a:lnTo>
                        <a:pt x="433" y="45"/>
                      </a:lnTo>
                      <a:lnTo>
                        <a:pt x="443" y="45"/>
                      </a:lnTo>
                      <a:lnTo>
                        <a:pt x="448" y="49"/>
                      </a:lnTo>
                      <a:lnTo>
                        <a:pt x="458" y="49"/>
                      </a:lnTo>
                      <a:lnTo>
                        <a:pt x="463" y="52"/>
                      </a:lnTo>
                      <a:lnTo>
                        <a:pt x="473" y="52"/>
                      </a:lnTo>
                      <a:lnTo>
                        <a:pt x="478" y="55"/>
                      </a:lnTo>
                      <a:lnTo>
                        <a:pt x="488" y="55"/>
                      </a:lnTo>
                      <a:lnTo>
                        <a:pt x="494" y="59"/>
                      </a:lnTo>
                      <a:lnTo>
                        <a:pt x="504" y="59"/>
                      </a:lnTo>
                      <a:lnTo>
                        <a:pt x="509" y="62"/>
                      </a:lnTo>
                      <a:lnTo>
                        <a:pt x="514" y="66"/>
                      </a:lnTo>
                      <a:lnTo>
                        <a:pt x="524" y="69"/>
                      </a:lnTo>
                      <a:lnTo>
                        <a:pt x="529" y="69"/>
                      </a:lnTo>
                      <a:lnTo>
                        <a:pt x="534" y="73"/>
                      </a:lnTo>
                      <a:lnTo>
                        <a:pt x="539" y="76"/>
                      </a:lnTo>
                      <a:lnTo>
                        <a:pt x="544" y="80"/>
                      </a:lnTo>
                      <a:lnTo>
                        <a:pt x="555" y="83"/>
                      </a:lnTo>
                      <a:lnTo>
                        <a:pt x="560" y="87"/>
                      </a:lnTo>
                      <a:lnTo>
                        <a:pt x="565" y="90"/>
                      </a:lnTo>
                      <a:lnTo>
                        <a:pt x="570" y="94"/>
                      </a:lnTo>
                      <a:lnTo>
                        <a:pt x="575" y="97"/>
                      </a:lnTo>
                      <a:lnTo>
                        <a:pt x="580" y="97"/>
                      </a:lnTo>
                      <a:lnTo>
                        <a:pt x="580" y="100"/>
                      </a:lnTo>
                      <a:lnTo>
                        <a:pt x="585" y="104"/>
                      </a:lnTo>
                      <a:lnTo>
                        <a:pt x="590" y="107"/>
                      </a:lnTo>
                      <a:lnTo>
                        <a:pt x="595" y="111"/>
                      </a:lnTo>
                      <a:lnTo>
                        <a:pt x="595" y="114"/>
                      </a:lnTo>
                      <a:lnTo>
                        <a:pt x="600" y="118"/>
                      </a:lnTo>
                      <a:lnTo>
                        <a:pt x="605" y="121"/>
                      </a:lnTo>
                      <a:lnTo>
                        <a:pt x="605" y="125"/>
                      </a:lnTo>
                      <a:lnTo>
                        <a:pt x="610" y="128"/>
                      </a:lnTo>
                      <a:lnTo>
                        <a:pt x="616" y="132"/>
                      </a:lnTo>
                      <a:lnTo>
                        <a:pt x="616" y="135"/>
                      </a:lnTo>
                      <a:lnTo>
                        <a:pt x="616" y="139"/>
                      </a:lnTo>
                      <a:lnTo>
                        <a:pt x="621" y="142"/>
                      </a:lnTo>
                      <a:lnTo>
                        <a:pt x="621" y="146"/>
                      </a:lnTo>
                      <a:lnTo>
                        <a:pt x="626" y="149"/>
                      </a:lnTo>
                      <a:lnTo>
                        <a:pt x="626" y="152"/>
                      </a:lnTo>
                      <a:lnTo>
                        <a:pt x="626" y="156"/>
                      </a:lnTo>
                      <a:lnTo>
                        <a:pt x="626" y="159"/>
                      </a:lnTo>
                      <a:lnTo>
                        <a:pt x="631" y="163"/>
                      </a:lnTo>
                      <a:lnTo>
                        <a:pt x="631" y="166"/>
                      </a:lnTo>
                      <a:lnTo>
                        <a:pt x="631" y="170"/>
                      </a:lnTo>
                      <a:lnTo>
                        <a:pt x="631" y="173"/>
                      </a:lnTo>
                      <a:lnTo>
                        <a:pt x="631" y="177"/>
                      </a:lnTo>
                      <a:lnTo>
                        <a:pt x="631" y="180"/>
                      </a:lnTo>
                      <a:lnTo>
                        <a:pt x="631" y="184"/>
                      </a:lnTo>
                      <a:lnTo>
                        <a:pt x="631" y="187"/>
                      </a:lnTo>
                      <a:lnTo>
                        <a:pt x="631" y="191"/>
                      </a:lnTo>
                      <a:lnTo>
                        <a:pt x="636" y="191"/>
                      </a:lnTo>
                      <a:lnTo>
                        <a:pt x="636" y="194"/>
                      </a:lnTo>
                      <a:lnTo>
                        <a:pt x="636" y="197"/>
                      </a:lnTo>
                      <a:lnTo>
                        <a:pt x="641" y="197"/>
                      </a:lnTo>
                      <a:lnTo>
                        <a:pt x="641" y="201"/>
                      </a:lnTo>
                      <a:lnTo>
                        <a:pt x="646" y="201"/>
                      </a:lnTo>
                      <a:lnTo>
                        <a:pt x="651" y="201"/>
                      </a:lnTo>
                      <a:lnTo>
                        <a:pt x="656" y="201"/>
                      </a:lnTo>
                      <a:lnTo>
                        <a:pt x="661" y="201"/>
                      </a:lnTo>
                      <a:lnTo>
                        <a:pt x="666" y="201"/>
                      </a:lnTo>
                      <a:lnTo>
                        <a:pt x="671" y="201"/>
                      </a:lnTo>
                      <a:lnTo>
                        <a:pt x="677" y="201"/>
                      </a:lnTo>
                      <a:lnTo>
                        <a:pt x="677" y="197"/>
                      </a:lnTo>
                      <a:lnTo>
                        <a:pt x="682" y="197"/>
                      </a:lnTo>
                      <a:lnTo>
                        <a:pt x="682" y="194"/>
                      </a:lnTo>
                      <a:lnTo>
                        <a:pt x="682" y="191"/>
                      </a:lnTo>
                      <a:lnTo>
                        <a:pt x="687" y="191"/>
                      </a:lnTo>
                      <a:lnTo>
                        <a:pt x="687" y="187"/>
                      </a:lnTo>
                      <a:lnTo>
                        <a:pt x="687"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72">
                  <a:extLst>
                    <a:ext uri="{FF2B5EF4-FFF2-40B4-BE49-F238E27FC236}">
                      <a16:creationId xmlns:a16="http://schemas.microsoft.com/office/drawing/2014/main" id="{A0DB6D8F-6891-A743-8EC6-5935E468ED99}"/>
                    </a:ext>
                  </a:extLst>
                </p:cNvPr>
                <p:cNvSpPr>
                  <a:spLocks/>
                </p:cNvSpPr>
                <p:nvPr/>
              </p:nvSpPr>
              <p:spPr bwMode="auto">
                <a:xfrm>
                  <a:off x="2149" y="1924"/>
                  <a:ext cx="178" cy="125"/>
                </a:xfrm>
                <a:custGeom>
                  <a:avLst/>
                  <a:gdLst>
                    <a:gd name="T0" fmla="*/ 97 w 178"/>
                    <a:gd name="T1" fmla="*/ 125 h 125"/>
                    <a:gd name="T2" fmla="*/ 107 w 178"/>
                    <a:gd name="T3" fmla="*/ 122 h 125"/>
                    <a:gd name="T4" fmla="*/ 117 w 178"/>
                    <a:gd name="T5" fmla="*/ 122 h 125"/>
                    <a:gd name="T6" fmla="*/ 128 w 178"/>
                    <a:gd name="T7" fmla="*/ 118 h 125"/>
                    <a:gd name="T8" fmla="*/ 138 w 178"/>
                    <a:gd name="T9" fmla="*/ 115 h 125"/>
                    <a:gd name="T10" fmla="*/ 143 w 178"/>
                    <a:gd name="T11" fmla="*/ 111 h 125"/>
                    <a:gd name="T12" fmla="*/ 153 w 178"/>
                    <a:gd name="T13" fmla="*/ 108 h 125"/>
                    <a:gd name="T14" fmla="*/ 158 w 178"/>
                    <a:gd name="T15" fmla="*/ 104 h 125"/>
                    <a:gd name="T16" fmla="*/ 163 w 178"/>
                    <a:gd name="T17" fmla="*/ 101 h 125"/>
                    <a:gd name="T18" fmla="*/ 168 w 178"/>
                    <a:gd name="T19" fmla="*/ 94 h 125"/>
                    <a:gd name="T20" fmla="*/ 173 w 178"/>
                    <a:gd name="T21" fmla="*/ 90 h 125"/>
                    <a:gd name="T22" fmla="*/ 173 w 178"/>
                    <a:gd name="T23" fmla="*/ 84 h 125"/>
                    <a:gd name="T24" fmla="*/ 178 w 178"/>
                    <a:gd name="T25" fmla="*/ 77 h 125"/>
                    <a:gd name="T26" fmla="*/ 178 w 178"/>
                    <a:gd name="T27" fmla="*/ 70 h 125"/>
                    <a:gd name="T28" fmla="*/ 178 w 178"/>
                    <a:gd name="T29" fmla="*/ 63 h 125"/>
                    <a:gd name="T30" fmla="*/ 178 w 178"/>
                    <a:gd name="T31" fmla="*/ 56 h 125"/>
                    <a:gd name="T32" fmla="*/ 178 w 178"/>
                    <a:gd name="T33" fmla="*/ 49 h 125"/>
                    <a:gd name="T34" fmla="*/ 173 w 178"/>
                    <a:gd name="T35" fmla="*/ 42 h 125"/>
                    <a:gd name="T36" fmla="*/ 173 w 178"/>
                    <a:gd name="T37" fmla="*/ 35 h 125"/>
                    <a:gd name="T38" fmla="*/ 168 w 178"/>
                    <a:gd name="T39" fmla="*/ 32 h 125"/>
                    <a:gd name="T40" fmla="*/ 163 w 178"/>
                    <a:gd name="T41" fmla="*/ 25 h 125"/>
                    <a:gd name="T42" fmla="*/ 158 w 178"/>
                    <a:gd name="T43" fmla="*/ 21 h 125"/>
                    <a:gd name="T44" fmla="*/ 148 w 178"/>
                    <a:gd name="T45" fmla="*/ 14 h 125"/>
                    <a:gd name="T46" fmla="*/ 143 w 178"/>
                    <a:gd name="T47" fmla="*/ 11 h 125"/>
                    <a:gd name="T48" fmla="*/ 133 w 178"/>
                    <a:gd name="T49" fmla="*/ 7 h 125"/>
                    <a:gd name="T50" fmla="*/ 122 w 178"/>
                    <a:gd name="T51" fmla="*/ 4 h 125"/>
                    <a:gd name="T52" fmla="*/ 112 w 178"/>
                    <a:gd name="T53" fmla="*/ 4 h 125"/>
                    <a:gd name="T54" fmla="*/ 102 w 178"/>
                    <a:gd name="T55" fmla="*/ 4 h 125"/>
                    <a:gd name="T56" fmla="*/ 92 w 178"/>
                    <a:gd name="T57" fmla="*/ 0 h 125"/>
                    <a:gd name="T58" fmla="*/ 82 w 178"/>
                    <a:gd name="T59" fmla="*/ 0 h 125"/>
                    <a:gd name="T60" fmla="*/ 72 w 178"/>
                    <a:gd name="T61" fmla="*/ 4 h 125"/>
                    <a:gd name="T62" fmla="*/ 61 w 178"/>
                    <a:gd name="T63" fmla="*/ 4 h 125"/>
                    <a:gd name="T64" fmla="*/ 51 w 178"/>
                    <a:gd name="T65" fmla="*/ 7 h 125"/>
                    <a:gd name="T66" fmla="*/ 41 w 178"/>
                    <a:gd name="T67" fmla="*/ 11 h 125"/>
                    <a:gd name="T68" fmla="*/ 31 w 178"/>
                    <a:gd name="T69" fmla="*/ 14 h 125"/>
                    <a:gd name="T70" fmla="*/ 26 w 178"/>
                    <a:gd name="T71" fmla="*/ 18 h 125"/>
                    <a:gd name="T72" fmla="*/ 21 w 178"/>
                    <a:gd name="T73" fmla="*/ 25 h 125"/>
                    <a:gd name="T74" fmla="*/ 16 w 178"/>
                    <a:gd name="T75" fmla="*/ 28 h 125"/>
                    <a:gd name="T76" fmla="*/ 11 w 178"/>
                    <a:gd name="T77" fmla="*/ 35 h 125"/>
                    <a:gd name="T78" fmla="*/ 6 w 178"/>
                    <a:gd name="T79" fmla="*/ 42 h 125"/>
                    <a:gd name="T80" fmla="*/ 0 w 178"/>
                    <a:gd name="T81" fmla="*/ 49 h 125"/>
                    <a:gd name="T82" fmla="*/ 0 w 178"/>
                    <a:gd name="T83" fmla="*/ 56 h 125"/>
                    <a:gd name="T84" fmla="*/ 0 w 178"/>
                    <a:gd name="T85" fmla="*/ 63 h 125"/>
                    <a:gd name="T86" fmla="*/ 0 w 178"/>
                    <a:gd name="T87" fmla="*/ 70 h 125"/>
                    <a:gd name="T88" fmla="*/ 0 w 178"/>
                    <a:gd name="T89" fmla="*/ 77 h 125"/>
                    <a:gd name="T90" fmla="*/ 6 w 178"/>
                    <a:gd name="T91" fmla="*/ 84 h 125"/>
                    <a:gd name="T92" fmla="*/ 11 w 178"/>
                    <a:gd name="T93" fmla="*/ 90 h 125"/>
                    <a:gd name="T94" fmla="*/ 16 w 178"/>
                    <a:gd name="T95" fmla="*/ 97 h 125"/>
                    <a:gd name="T96" fmla="*/ 21 w 178"/>
                    <a:gd name="T97" fmla="*/ 101 h 125"/>
                    <a:gd name="T98" fmla="*/ 31 w 178"/>
                    <a:gd name="T99" fmla="*/ 108 h 125"/>
                    <a:gd name="T100" fmla="*/ 36 w 178"/>
                    <a:gd name="T101" fmla="*/ 111 h 125"/>
                    <a:gd name="T102" fmla="*/ 46 w 178"/>
                    <a:gd name="T103" fmla="*/ 118 h 125"/>
                    <a:gd name="T104" fmla="*/ 56 w 178"/>
                    <a:gd name="T105" fmla="*/ 118 h 125"/>
                    <a:gd name="T106" fmla="*/ 67 w 178"/>
                    <a:gd name="T107" fmla="*/ 122 h 125"/>
                    <a:gd name="T108" fmla="*/ 77 w 178"/>
                    <a:gd name="T109" fmla="*/ 125 h 125"/>
                    <a:gd name="T110" fmla="*/ 87 w 178"/>
                    <a:gd name="T111" fmla="*/ 125 h 1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78" h="125">
                      <a:moveTo>
                        <a:pt x="92" y="125"/>
                      </a:moveTo>
                      <a:lnTo>
                        <a:pt x="97" y="125"/>
                      </a:lnTo>
                      <a:lnTo>
                        <a:pt x="102" y="125"/>
                      </a:lnTo>
                      <a:lnTo>
                        <a:pt x="107" y="122"/>
                      </a:lnTo>
                      <a:lnTo>
                        <a:pt x="112" y="122"/>
                      </a:lnTo>
                      <a:lnTo>
                        <a:pt x="117" y="122"/>
                      </a:lnTo>
                      <a:lnTo>
                        <a:pt x="122" y="122"/>
                      </a:lnTo>
                      <a:lnTo>
                        <a:pt x="128" y="118"/>
                      </a:lnTo>
                      <a:lnTo>
                        <a:pt x="133" y="118"/>
                      </a:lnTo>
                      <a:lnTo>
                        <a:pt x="138" y="115"/>
                      </a:lnTo>
                      <a:lnTo>
                        <a:pt x="143" y="115"/>
                      </a:lnTo>
                      <a:lnTo>
                        <a:pt x="143" y="111"/>
                      </a:lnTo>
                      <a:lnTo>
                        <a:pt x="148" y="111"/>
                      </a:lnTo>
                      <a:lnTo>
                        <a:pt x="153" y="108"/>
                      </a:lnTo>
                      <a:lnTo>
                        <a:pt x="153" y="104"/>
                      </a:lnTo>
                      <a:lnTo>
                        <a:pt x="158" y="104"/>
                      </a:lnTo>
                      <a:lnTo>
                        <a:pt x="158" y="101"/>
                      </a:lnTo>
                      <a:lnTo>
                        <a:pt x="163" y="101"/>
                      </a:lnTo>
                      <a:lnTo>
                        <a:pt x="163" y="97"/>
                      </a:lnTo>
                      <a:lnTo>
                        <a:pt x="168" y="94"/>
                      </a:lnTo>
                      <a:lnTo>
                        <a:pt x="168" y="90"/>
                      </a:lnTo>
                      <a:lnTo>
                        <a:pt x="173" y="90"/>
                      </a:lnTo>
                      <a:lnTo>
                        <a:pt x="173" y="87"/>
                      </a:lnTo>
                      <a:lnTo>
                        <a:pt x="173" y="84"/>
                      </a:lnTo>
                      <a:lnTo>
                        <a:pt x="178" y="80"/>
                      </a:lnTo>
                      <a:lnTo>
                        <a:pt x="178" y="77"/>
                      </a:lnTo>
                      <a:lnTo>
                        <a:pt x="178" y="73"/>
                      </a:lnTo>
                      <a:lnTo>
                        <a:pt x="178" y="70"/>
                      </a:lnTo>
                      <a:lnTo>
                        <a:pt x="178" y="66"/>
                      </a:lnTo>
                      <a:lnTo>
                        <a:pt x="178" y="63"/>
                      </a:lnTo>
                      <a:lnTo>
                        <a:pt x="178" y="59"/>
                      </a:lnTo>
                      <a:lnTo>
                        <a:pt x="178" y="56"/>
                      </a:lnTo>
                      <a:lnTo>
                        <a:pt x="178" y="52"/>
                      </a:lnTo>
                      <a:lnTo>
                        <a:pt x="178" y="49"/>
                      </a:lnTo>
                      <a:lnTo>
                        <a:pt x="178" y="45"/>
                      </a:lnTo>
                      <a:lnTo>
                        <a:pt x="173" y="42"/>
                      </a:lnTo>
                      <a:lnTo>
                        <a:pt x="173" y="39"/>
                      </a:lnTo>
                      <a:lnTo>
                        <a:pt x="173" y="35"/>
                      </a:lnTo>
                      <a:lnTo>
                        <a:pt x="168" y="35"/>
                      </a:lnTo>
                      <a:lnTo>
                        <a:pt x="168" y="32"/>
                      </a:lnTo>
                      <a:lnTo>
                        <a:pt x="163" y="28"/>
                      </a:lnTo>
                      <a:lnTo>
                        <a:pt x="163" y="25"/>
                      </a:lnTo>
                      <a:lnTo>
                        <a:pt x="158" y="25"/>
                      </a:lnTo>
                      <a:lnTo>
                        <a:pt x="158" y="21"/>
                      </a:lnTo>
                      <a:lnTo>
                        <a:pt x="153" y="18"/>
                      </a:lnTo>
                      <a:lnTo>
                        <a:pt x="148" y="14"/>
                      </a:lnTo>
                      <a:lnTo>
                        <a:pt x="143" y="14"/>
                      </a:lnTo>
                      <a:lnTo>
                        <a:pt x="143" y="11"/>
                      </a:lnTo>
                      <a:lnTo>
                        <a:pt x="138" y="11"/>
                      </a:lnTo>
                      <a:lnTo>
                        <a:pt x="133" y="7"/>
                      </a:lnTo>
                      <a:lnTo>
                        <a:pt x="128" y="7"/>
                      </a:lnTo>
                      <a:lnTo>
                        <a:pt x="122" y="4"/>
                      </a:lnTo>
                      <a:lnTo>
                        <a:pt x="117" y="4"/>
                      </a:lnTo>
                      <a:lnTo>
                        <a:pt x="112" y="4"/>
                      </a:lnTo>
                      <a:lnTo>
                        <a:pt x="107" y="4"/>
                      </a:lnTo>
                      <a:lnTo>
                        <a:pt x="102" y="4"/>
                      </a:lnTo>
                      <a:lnTo>
                        <a:pt x="97" y="0"/>
                      </a:lnTo>
                      <a:lnTo>
                        <a:pt x="92" y="0"/>
                      </a:lnTo>
                      <a:lnTo>
                        <a:pt x="87" y="0"/>
                      </a:lnTo>
                      <a:lnTo>
                        <a:pt x="82" y="0"/>
                      </a:lnTo>
                      <a:lnTo>
                        <a:pt x="77" y="4"/>
                      </a:lnTo>
                      <a:lnTo>
                        <a:pt x="72" y="4"/>
                      </a:lnTo>
                      <a:lnTo>
                        <a:pt x="67" y="4"/>
                      </a:lnTo>
                      <a:lnTo>
                        <a:pt x="61" y="4"/>
                      </a:lnTo>
                      <a:lnTo>
                        <a:pt x="56" y="7"/>
                      </a:lnTo>
                      <a:lnTo>
                        <a:pt x="51" y="7"/>
                      </a:lnTo>
                      <a:lnTo>
                        <a:pt x="46" y="7"/>
                      </a:lnTo>
                      <a:lnTo>
                        <a:pt x="41" y="11"/>
                      </a:lnTo>
                      <a:lnTo>
                        <a:pt x="36" y="14"/>
                      </a:lnTo>
                      <a:lnTo>
                        <a:pt x="31" y="14"/>
                      </a:lnTo>
                      <a:lnTo>
                        <a:pt x="31" y="18"/>
                      </a:lnTo>
                      <a:lnTo>
                        <a:pt x="26" y="18"/>
                      </a:lnTo>
                      <a:lnTo>
                        <a:pt x="26" y="21"/>
                      </a:lnTo>
                      <a:lnTo>
                        <a:pt x="21" y="25"/>
                      </a:lnTo>
                      <a:lnTo>
                        <a:pt x="16" y="25"/>
                      </a:lnTo>
                      <a:lnTo>
                        <a:pt x="16" y="28"/>
                      </a:lnTo>
                      <a:lnTo>
                        <a:pt x="11" y="32"/>
                      </a:lnTo>
                      <a:lnTo>
                        <a:pt x="11" y="35"/>
                      </a:lnTo>
                      <a:lnTo>
                        <a:pt x="6" y="39"/>
                      </a:lnTo>
                      <a:lnTo>
                        <a:pt x="6" y="42"/>
                      </a:lnTo>
                      <a:lnTo>
                        <a:pt x="6" y="45"/>
                      </a:lnTo>
                      <a:lnTo>
                        <a:pt x="0" y="49"/>
                      </a:lnTo>
                      <a:lnTo>
                        <a:pt x="0" y="52"/>
                      </a:lnTo>
                      <a:lnTo>
                        <a:pt x="0" y="56"/>
                      </a:lnTo>
                      <a:lnTo>
                        <a:pt x="0" y="59"/>
                      </a:lnTo>
                      <a:lnTo>
                        <a:pt x="0" y="63"/>
                      </a:lnTo>
                      <a:lnTo>
                        <a:pt x="0" y="66"/>
                      </a:lnTo>
                      <a:lnTo>
                        <a:pt x="0" y="70"/>
                      </a:lnTo>
                      <a:lnTo>
                        <a:pt x="0" y="73"/>
                      </a:lnTo>
                      <a:lnTo>
                        <a:pt x="0" y="77"/>
                      </a:lnTo>
                      <a:lnTo>
                        <a:pt x="6" y="80"/>
                      </a:lnTo>
                      <a:lnTo>
                        <a:pt x="6" y="84"/>
                      </a:lnTo>
                      <a:lnTo>
                        <a:pt x="6" y="87"/>
                      </a:lnTo>
                      <a:lnTo>
                        <a:pt x="11" y="90"/>
                      </a:lnTo>
                      <a:lnTo>
                        <a:pt x="11" y="94"/>
                      </a:lnTo>
                      <a:lnTo>
                        <a:pt x="16" y="97"/>
                      </a:lnTo>
                      <a:lnTo>
                        <a:pt x="16" y="101"/>
                      </a:lnTo>
                      <a:lnTo>
                        <a:pt x="21" y="101"/>
                      </a:lnTo>
                      <a:lnTo>
                        <a:pt x="26" y="104"/>
                      </a:lnTo>
                      <a:lnTo>
                        <a:pt x="31" y="108"/>
                      </a:lnTo>
                      <a:lnTo>
                        <a:pt x="31" y="111"/>
                      </a:lnTo>
                      <a:lnTo>
                        <a:pt x="36" y="111"/>
                      </a:lnTo>
                      <a:lnTo>
                        <a:pt x="41" y="115"/>
                      </a:lnTo>
                      <a:lnTo>
                        <a:pt x="46" y="118"/>
                      </a:lnTo>
                      <a:lnTo>
                        <a:pt x="51" y="118"/>
                      </a:lnTo>
                      <a:lnTo>
                        <a:pt x="56" y="118"/>
                      </a:lnTo>
                      <a:lnTo>
                        <a:pt x="61" y="122"/>
                      </a:lnTo>
                      <a:lnTo>
                        <a:pt x="67" y="122"/>
                      </a:lnTo>
                      <a:lnTo>
                        <a:pt x="72" y="122"/>
                      </a:lnTo>
                      <a:lnTo>
                        <a:pt x="77" y="125"/>
                      </a:lnTo>
                      <a:lnTo>
                        <a:pt x="82" y="125"/>
                      </a:lnTo>
                      <a:lnTo>
                        <a:pt x="87" y="125"/>
                      </a:lnTo>
                      <a:lnTo>
                        <a:pt x="92"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Oval 73">
                  <a:extLst>
                    <a:ext uri="{FF2B5EF4-FFF2-40B4-BE49-F238E27FC236}">
                      <a16:creationId xmlns:a16="http://schemas.microsoft.com/office/drawing/2014/main" id="{CC31481F-423E-0B48-BC35-6345E3DD4685}"/>
                    </a:ext>
                  </a:extLst>
                </p:cNvPr>
                <p:cNvSpPr>
                  <a:spLocks noChangeArrowheads="1"/>
                </p:cNvSpPr>
                <p:nvPr/>
              </p:nvSpPr>
              <p:spPr bwMode="auto">
                <a:xfrm>
                  <a:off x="2496" y="2160"/>
                  <a:ext cx="96" cy="96"/>
                </a:xfrm>
                <a:prstGeom prst="ellipse">
                  <a:avLst/>
                </a:prstGeom>
                <a:noFill/>
                <a:ln w="38100">
                  <a:solidFill>
                    <a:schemeClr val="bg2"/>
                  </a:solidFill>
                  <a:round/>
                  <a:headEnd/>
                  <a:tailEnd/>
                </a:ln>
                <a:effectLst/>
                <a:extLst>
                  <a:ext uri="{909E8E84-426E-40DD-AFC4-6F175D3DCCD1}">
                    <a14:hiddenFill xmlns:a14="http://schemas.microsoft.com/office/drawing/2010/main">
                      <a:solidFill>
                        <a:srgbClr val="FFBFB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sp>
              <p:nvSpPr>
                <p:cNvPr id="124" name="Oval 74">
                  <a:extLst>
                    <a:ext uri="{FF2B5EF4-FFF2-40B4-BE49-F238E27FC236}">
                      <a16:creationId xmlns:a16="http://schemas.microsoft.com/office/drawing/2014/main" id="{18F271BF-A914-6447-8C02-77B11E94E48A}"/>
                    </a:ext>
                  </a:extLst>
                </p:cNvPr>
                <p:cNvSpPr>
                  <a:spLocks noChangeArrowheads="1"/>
                </p:cNvSpPr>
                <p:nvPr/>
              </p:nvSpPr>
              <p:spPr bwMode="auto">
                <a:xfrm>
                  <a:off x="2640" y="2160"/>
                  <a:ext cx="96" cy="96"/>
                </a:xfrm>
                <a:prstGeom prst="ellipse">
                  <a:avLst/>
                </a:prstGeom>
                <a:noFill/>
                <a:ln w="38100">
                  <a:solidFill>
                    <a:schemeClr val="bg2"/>
                  </a:solidFill>
                  <a:round/>
                  <a:headEnd/>
                  <a:tailEnd/>
                </a:ln>
                <a:effectLst/>
                <a:extLst>
                  <a:ext uri="{909E8E84-426E-40DD-AFC4-6F175D3DCCD1}">
                    <a14:hiddenFill xmlns:a14="http://schemas.microsoft.com/office/drawing/2010/main">
                      <a:solidFill>
                        <a:srgbClr val="FFBFB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Hebrew)" charset="-79"/>
                    </a:defRPr>
                  </a:lvl1pPr>
                  <a:lvl2pPr marL="742950" indent="-285750" algn="r" rtl="1">
                    <a:spcBef>
                      <a:spcPct val="20000"/>
                    </a:spcBef>
                    <a:buChar char="–"/>
                    <a:defRPr sz="2800">
                      <a:solidFill>
                        <a:schemeClr val="tx1"/>
                      </a:solidFill>
                      <a:latin typeface="Times New Roman" panose="02020603050405020304" pitchFamily="18" charset="0"/>
                      <a:cs typeface="Times New Roman (Hebrew)" charset="-79"/>
                    </a:defRPr>
                  </a:lvl2pPr>
                  <a:lvl3pPr marL="1143000" indent="-228600" algn="r" rtl="1">
                    <a:spcBef>
                      <a:spcPct val="20000"/>
                    </a:spcBef>
                    <a:buChar char="•"/>
                    <a:defRPr sz="2400">
                      <a:solidFill>
                        <a:schemeClr val="tx1"/>
                      </a:solidFill>
                      <a:latin typeface="Times New Roman" panose="02020603050405020304" pitchFamily="18" charset="0"/>
                      <a:cs typeface="Times New Roman (Hebrew)" charset="-79"/>
                    </a:defRPr>
                  </a:lvl3pPr>
                  <a:lvl4pPr marL="1600200" indent="-228600" algn="r" rtl="1">
                    <a:spcBef>
                      <a:spcPct val="20000"/>
                    </a:spcBef>
                    <a:buChar char="–"/>
                    <a:defRPr sz="2000">
                      <a:solidFill>
                        <a:schemeClr val="tx1"/>
                      </a:solidFill>
                      <a:latin typeface="Times New Roman" panose="02020603050405020304" pitchFamily="18" charset="0"/>
                      <a:cs typeface="Times New Roman (Hebrew)" charset="-79"/>
                    </a:defRPr>
                  </a:lvl4pPr>
                  <a:lvl5pPr marL="2057400" indent="-228600" algn="r" rtl="1">
                    <a:spcBef>
                      <a:spcPct val="20000"/>
                    </a:spcBef>
                    <a:buChar char="»"/>
                    <a:defRPr sz="2000">
                      <a:solidFill>
                        <a:schemeClr val="tx1"/>
                      </a:solidFill>
                      <a:latin typeface="Times New Roman" panose="02020603050405020304" pitchFamily="18" charset="0"/>
                      <a:cs typeface="Times New Roman (Hebrew)" charset="-79"/>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Hebrew)" charset="-79"/>
                    </a:defRPr>
                  </a:lvl9pPr>
                </a:lstStyle>
                <a:p>
                  <a:pPr algn="l" rtl="0" eaLnBrk="1" hangingPunct="1">
                    <a:spcBef>
                      <a:spcPct val="0"/>
                    </a:spcBef>
                    <a:buFontTx/>
                    <a:buNone/>
                  </a:pPr>
                  <a:endParaRPr lang="en-US" altLang="en-US" sz="2800">
                    <a:latin typeface="Tahoma" panose="020B0604030504040204" pitchFamily="34" charset="0"/>
                    <a:cs typeface="Tahoma" panose="020B0604030504040204" pitchFamily="34" charset="0"/>
                  </a:endParaRPr>
                </a:p>
              </p:txBody>
            </p:sp>
          </p:grpSp>
        </p:grpSp>
        <p:sp>
          <p:nvSpPr>
            <p:cNvPr id="180" name="Rectangle 7">
              <a:extLst>
                <a:ext uri="{FF2B5EF4-FFF2-40B4-BE49-F238E27FC236}">
                  <a16:creationId xmlns:a16="http://schemas.microsoft.com/office/drawing/2014/main" id="{A606C194-70F2-FA4A-A276-19D840BB626B}"/>
                </a:ext>
              </a:extLst>
            </p:cNvPr>
            <p:cNvSpPr>
              <a:spLocks noChangeArrowheads="1"/>
            </p:cNvSpPr>
            <p:nvPr/>
          </p:nvSpPr>
          <p:spPr bwMode="auto">
            <a:xfrm>
              <a:off x="1078782" y="1371600"/>
              <a:ext cx="2319739" cy="41960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Government</a:t>
              </a:r>
            </a:p>
          </p:txBody>
        </p:sp>
        <p:sp>
          <p:nvSpPr>
            <p:cNvPr id="181" name="Rectangle 7">
              <a:extLst>
                <a:ext uri="{FF2B5EF4-FFF2-40B4-BE49-F238E27FC236}">
                  <a16:creationId xmlns:a16="http://schemas.microsoft.com/office/drawing/2014/main" id="{90D0E540-6636-194C-8AFC-655450C8F74C}"/>
                </a:ext>
              </a:extLst>
            </p:cNvPr>
            <p:cNvSpPr>
              <a:spLocks noChangeArrowheads="1"/>
            </p:cNvSpPr>
            <p:nvPr/>
          </p:nvSpPr>
          <p:spPr bwMode="auto">
            <a:xfrm>
              <a:off x="5757428" y="1372332"/>
              <a:ext cx="2319739" cy="419608"/>
            </a:xfrm>
            <a:prstGeom prst="rect">
              <a:avLst/>
            </a:prstGeom>
            <a:solidFill>
              <a:schemeClr val="accent2"/>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Internet</a:t>
              </a:r>
            </a:p>
          </p:txBody>
        </p:sp>
        <p:cxnSp>
          <p:nvCxnSpPr>
            <p:cNvPr id="182" name="Straight Arrow Connector 181">
              <a:extLst>
                <a:ext uri="{FF2B5EF4-FFF2-40B4-BE49-F238E27FC236}">
                  <a16:creationId xmlns:a16="http://schemas.microsoft.com/office/drawing/2014/main" id="{02F9C1F6-DCF1-7141-872E-3E1BB745C3E8}"/>
                </a:ext>
              </a:extLst>
            </p:cNvPr>
            <p:cNvCxnSpPr>
              <a:cxnSpLocks/>
            </p:cNvCxnSpPr>
            <p:nvPr/>
          </p:nvCxnSpPr>
          <p:spPr bwMode="auto">
            <a:xfrm flipH="1">
              <a:off x="990600" y="1791208"/>
              <a:ext cx="522503" cy="647192"/>
            </a:xfrm>
            <a:prstGeom prst="straightConnector1">
              <a:avLst/>
            </a:prstGeom>
            <a:noFill/>
            <a:ln w="28575" cap="flat" cmpd="sng" algn="ctr">
              <a:solidFill>
                <a:schemeClr val="tx2"/>
              </a:solidFill>
              <a:prstDash val="solid"/>
              <a:round/>
              <a:headEnd type="triangle"/>
              <a:tailEnd type="triangle"/>
            </a:ln>
            <a:effectLst/>
          </p:spPr>
        </p:cxnSp>
        <p:cxnSp>
          <p:nvCxnSpPr>
            <p:cNvPr id="183" name="Straight Arrow Connector 182">
              <a:extLst>
                <a:ext uri="{FF2B5EF4-FFF2-40B4-BE49-F238E27FC236}">
                  <a16:creationId xmlns:a16="http://schemas.microsoft.com/office/drawing/2014/main" id="{36F60B73-DD12-8D4C-8A6F-89257869582E}"/>
                </a:ext>
              </a:extLst>
            </p:cNvPr>
            <p:cNvCxnSpPr>
              <a:cxnSpLocks/>
            </p:cNvCxnSpPr>
            <p:nvPr/>
          </p:nvCxnSpPr>
          <p:spPr bwMode="auto">
            <a:xfrm>
              <a:off x="3222458" y="1828800"/>
              <a:ext cx="435142" cy="539195"/>
            </a:xfrm>
            <a:prstGeom prst="straightConnector1">
              <a:avLst/>
            </a:prstGeom>
            <a:noFill/>
            <a:ln w="28575" cap="flat" cmpd="sng" algn="ctr">
              <a:solidFill>
                <a:schemeClr val="tx2"/>
              </a:solidFill>
              <a:prstDash val="solid"/>
              <a:round/>
              <a:headEnd type="triangle"/>
              <a:tailEnd type="triangle"/>
            </a:ln>
            <a:effectLst/>
          </p:spPr>
        </p:cxnSp>
        <p:cxnSp>
          <p:nvCxnSpPr>
            <p:cNvPr id="184" name="Straight Arrow Connector 183">
              <a:extLst>
                <a:ext uri="{FF2B5EF4-FFF2-40B4-BE49-F238E27FC236}">
                  <a16:creationId xmlns:a16="http://schemas.microsoft.com/office/drawing/2014/main" id="{B8E3482B-ABE2-A14D-9E82-06AB6EF17D9D}"/>
                </a:ext>
              </a:extLst>
            </p:cNvPr>
            <p:cNvCxnSpPr>
              <a:cxnSpLocks/>
            </p:cNvCxnSpPr>
            <p:nvPr/>
          </p:nvCxnSpPr>
          <p:spPr bwMode="auto">
            <a:xfrm flipH="1">
              <a:off x="1342632" y="1854787"/>
              <a:ext cx="275948" cy="548682"/>
            </a:xfrm>
            <a:prstGeom prst="straightConnector1">
              <a:avLst/>
            </a:prstGeom>
            <a:noFill/>
            <a:ln w="28575" cap="flat" cmpd="sng" algn="ctr">
              <a:solidFill>
                <a:schemeClr val="tx2"/>
              </a:solidFill>
              <a:prstDash val="solid"/>
              <a:round/>
              <a:headEnd type="triangle"/>
              <a:tailEnd type="triangle"/>
            </a:ln>
            <a:effectLst/>
          </p:spPr>
        </p:cxnSp>
        <p:cxnSp>
          <p:nvCxnSpPr>
            <p:cNvPr id="185" name="Straight Arrow Connector 184">
              <a:extLst>
                <a:ext uri="{FF2B5EF4-FFF2-40B4-BE49-F238E27FC236}">
                  <a16:creationId xmlns:a16="http://schemas.microsoft.com/office/drawing/2014/main" id="{76788859-EE4F-6049-B144-58D38C9FB12B}"/>
                </a:ext>
              </a:extLst>
            </p:cNvPr>
            <p:cNvCxnSpPr>
              <a:cxnSpLocks/>
            </p:cNvCxnSpPr>
            <p:nvPr/>
          </p:nvCxnSpPr>
          <p:spPr bwMode="auto">
            <a:xfrm flipH="1">
              <a:off x="1637333" y="1778587"/>
              <a:ext cx="180292" cy="624882"/>
            </a:xfrm>
            <a:prstGeom prst="straightConnector1">
              <a:avLst/>
            </a:prstGeom>
            <a:noFill/>
            <a:ln w="28575" cap="flat" cmpd="sng" algn="ctr">
              <a:solidFill>
                <a:schemeClr val="tx2"/>
              </a:solidFill>
              <a:prstDash val="solid"/>
              <a:round/>
              <a:headEnd type="triangle"/>
              <a:tailEnd type="triangle"/>
            </a:ln>
            <a:effectLst/>
          </p:spPr>
        </p:cxnSp>
        <p:cxnSp>
          <p:nvCxnSpPr>
            <p:cNvPr id="186" name="Straight Arrow Connector 185">
              <a:extLst>
                <a:ext uri="{FF2B5EF4-FFF2-40B4-BE49-F238E27FC236}">
                  <a16:creationId xmlns:a16="http://schemas.microsoft.com/office/drawing/2014/main" id="{8164C036-49BE-A84F-957B-2661B360CBDC}"/>
                </a:ext>
              </a:extLst>
            </p:cNvPr>
            <p:cNvCxnSpPr>
              <a:cxnSpLocks/>
            </p:cNvCxnSpPr>
            <p:nvPr/>
          </p:nvCxnSpPr>
          <p:spPr bwMode="auto">
            <a:xfrm flipH="1">
              <a:off x="1974399" y="1854787"/>
              <a:ext cx="76877" cy="557522"/>
            </a:xfrm>
            <a:prstGeom prst="straightConnector1">
              <a:avLst/>
            </a:prstGeom>
            <a:noFill/>
            <a:ln w="28575" cap="flat" cmpd="sng" algn="ctr">
              <a:solidFill>
                <a:schemeClr val="tx2"/>
              </a:solidFill>
              <a:prstDash val="solid"/>
              <a:round/>
              <a:headEnd type="triangle"/>
              <a:tailEnd type="triangle"/>
            </a:ln>
            <a:effectLst/>
          </p:spPr>
        </p:cxnSp>
        <p:cxnSp>
          <p:nvCxnSpPr>
            <p:cNvPr id="189" name="Straight Arrow Connector 188">
              <a:extLst>
                <a:ext uri="{FF2B5EF4-FFF2-40B4-BE49-F238E27FC236}">
                  <a16:creationId xmlns:a16="http://schemas.microsoft.com/office/drawing/2014/main" id="{548D3C27-5770-3F4B-8F79-CD4ABC507E2D}"/>
                </a:ext>
              </a:extLst>
            </p:cNvPr>
            <p:cNvCxnSpPr>
              <a:cxnSpLocks/>
            </p:cNvCxnSpPr>
            <p:nvPr/>
          </p:nvCxnSpPr>
          <p:spPr bwMode="auto">
            <a:xfrm>
              <a:off x="2255042" y="1867408"/>
              <a:ext cx="37083" cy="621205"/>
            </a:xfrm>
            <a:prstGeom prst="straightConnector1">
              <a:avLst/>
            </a:prstGeom>
            <a:noFill/>
            <a:ln w="28575" cap="flat" cmpd="sng" algn="ctr">
              <a:solidFill>
                <a:schemeClr val="tx2"/>
              </a:solidFill>
              <a:prstDash val="solid"/>
              <a:round/>
              <a:headEnd type="triangle"/>
              <a:tailEnd type="triangle"/>
            </a:ln>
            <a:effectLst/>
          </p:spPr>
        </p:cxnSp>
        <p:cxnSp>
          <p:nvCxnSpPr>
            <p:cNvPr id="190" name="Straight Arrow Connector 189">
              <a:extLst>
                <a:ext uri="{FF2B5EF4-FFF2-40B4-BE49-F238E27FC236}">
                  <a16:creationId xmlns:a16="http://schemas.microsoft.com/office/drawing/2014/main" id="{D587D4CB-C441-EF4E-93AA-944C4F177A3F}"/>
                </a:ext>
              </a:extLst>
            </p:cNvPr>
            <p:cNvCxnSpPr>
              <a:cxnSpLocks/>
            </p:cNvCxnSpPr>
            <p:nvPr/>
          </p:nvCxnSpPr>
          <p:spPr bwMode="auto">
            <a:xfrm>
              <a:off x="2531109" y="1854787"/>
              <a:ext cx="113047" cy="598895"/>
            </a:xfrm>
            <a:prstGeom prst="straightConnector1">
              <a:avLst/>
            </a:prstGeom>
            <a:noFill/>
            <a:ln w="28575" cap="flat" cmpd="sng" algn="ctr">
              <a:solidFill>
                <a:schemeClr val="tx2"/>
              </a:solidFill>
              <a:prstDash val="solid"/>
              <a:round/>
              <a:headEnd type="triangle"/>
              <a:tailEnd type="triangle"/>
            </a:ln>
            <a:effectLst/>
          </p:spPr>
        </p:cxnSp>
        <p:cxnSp>
          <p:nvCxnSpPr>
            <p:cNvPr id="191" name="Straight Arrow Connector 190">
              <a:extLst>
                <a:ext uri="{FF2B5EF4-FFF2-40B4-BE49-F238E27FC236}">
                  <a16:creationId xmlns:a16="http://schemas.microsoft.com/office/drawing/2014/main" id="{8571525C-72CA-7446-8742-09BDECC897C1}"/>
                </a:ext>
              </a:extLst>
            </p:cNvPr>
            <p:cNvCxnSpPr>
              <a:cxnSpLocks/>
            </p:cNvCxnSpPr>
            <p:nvPr/>
          </p:nvCxnSpPr>
          <p:spPr bwMode="auto">
            <a:xfrm>
              <a:off x="2824917" y="1854787"/>
              <a:ext cx="163710" cy="511048"/>
            </a:xfrm>
            <a:prstGeom prst="straightConnector1">
              <a:avLst/>
            </a:prstGeom>
            <a:noFill/>
            <a:ln w="28575" cap="flat" cmpd="sng" algn="ctr">
              <a:solidFill>
                <a:schemeClr val="tx2"/>
              </a:solidFill>
              <a:prstDash val="solid"/>
              <a:round/>
              <a:headEnd type="triangle"/>
              <a:tailEnd type="triangle"/>
            </a:ln>
            <a:effectLst/>
          </p:spPr>
        </p:cxnSp>
        <p:cxnSp>
          <p:nvCxnSpPr>
            <p:cNvPr id="192" name="Straight Arrow Connector 191">
              <a:extLst>
                <a:ext uri="{FF2B5EF4-FFF2-40B4-BE49-F238E27FC236}">
                  <a16:creationId xmlns:a16="http://schemas.microsoft.com/office/drawing/2014/main" id="{A00CA9A4-AE42-6E4C-BFC2-E86F00A21E6B}"/>
                </a:ext>
              </a:extLst>
            </p:cNvPr>
            <p:cNvCxnSpPr>
              <a:cxnSpLocks/>
            </p:cNvCxnSpPr>
            <p:nvPr/>
          </p:nvCxnSpPr>
          <p:spPr bwMode="auto">
            <a:xfrm>
              <a:off x="3021309" y="1880838"/>
              <a:ext cx="260194" cy="531471"/>
            </a:xfrm>
            <a:prstGeom prst="straightConnector1">
              <a:avLst/>
            </a:prstGeom>
            <a:noFill/>
            <a:ln w="28575" cap="flat" cmpd="sng" algn="ctr">
              <a:solidFill>
                <a:schemeClr val="tx2"/>
              </a:solidFill>
              <a:prstDash val="solid"/>
              <a:round/>
              <a:headEnd type="triangle"/>
              <a:tailEnd type="triangle"/>
            </a:ln>
            <a:effectLst/>
          </p:spPr>
        </p:cxnSp>
        <p:cxnSp>
          <p:nvCxnSpPr>
            <p:cNvPr id="217" name="Straight Arrow Connector 216">
              <a:extLst>
                <a:ext uri="{FF2B5EF4-FFF2-40B4-BE49-F238E27FC236}">
                  <a16:creationId xmlns:a16="http://schemas.microsoft.com/office/drawing/2014/main" id="{96339EC3-6014-CA4C-AD76-C8168B6A65F9}"/>
                </a:ext>
              </a:extLst>
            </p:cNvPr>
            <p:cNvCxnSpPr>
              <a:cxnSpLocks/>
            </p:cNvCxnSpPr>
            <p:nvPr/>
          </p:nvCxnSpPr>
          <p:spPr bwMode="auto">
            <a:xfrm flipH="1">
              <a:off x="5562600" y="1841421"/>
              <a:ext cx="522503" cy="647192"/>
            </a:xfrm>
            <a:prstGeom prst="straightConnector1">
              <a:avLst/>
            </a:prstGeom>
            <a:noFill/>
            <a:ln w="28575" cap="flat" cmpd="sng" algn="ctr">
              <a:solidFill>
                <a:schemeClr val="tx2"/>
              </a:solidFill>
              <a:prstDash val="solid"/>
              <a:round/>
              <a:headEnd type="triangle"/>
              <a:tailEnd type="triangle"/>
            </a:ln>
            <a:effectLst/>
          </p:spPr>
        </p:cxnSp>
        <p:cxnSp>
          <p:nvCxnSpPr>
            <p:cNvPr id="218" name="Straight Arrow Connector 217">
              <a:extLst>
                <a:ext uri="{FF2B5EF4-FFF2-40B4-BE49-F238E27FC236}">
                  <a16:creationId xmlns:a16="http://schemas.microsoft.com/office/drawing/2014/main" id="{3240EC49-7CE0-EF41-9096-D1B06AAB39F6}"/>
                </a:ext>
              </a:extLst>
            </p:cNvPr>
            <p:cNvCxnSpPr>
              <a:cxnSpLocks/>
            </p:cNvCxnSpPr>
            <p:nvPr/>
          </p:nvCxnSpPr>
          <p:spPr bwMode="auto">
            <a:xfrm>
              <a:off x="7794458" y="1879013"/>
              <a:ext cx="435142" cy="539195"/>
            </a:xfrm>
            <a:prstGeom prst="straightConnector1">
              <a:avLst/>
            </a:prstGeom>
            <a:noFill/>
            <a:ln w="28575" cap="flat" cmpd="sng" algn="ctr">
              <a:solidFill>
                <a:schemeClr val="tx2"/>
              </a:solidFill>
              <a:prstDash val="solid"/>
              <a:round/>
              <a:headEnd type="triangle"/>
              <a:tailEnd type="triangle"/>
            </a:ln>
            <a:effectLst/>
          </p:spPr>
        </p:cxnSp>
        <p:cxnSp>
          <p:nvCxnSpPr>
            <p:cNvPr id="219" name="Straight Arrow Connector 218">
              <a:extLst>
                <a:ext uri="{FF2B5EF4-FFF2-40B4-BE49-F238E27FC236}">
                  <a16:creationId xmlns:a16="http://schemas.microsoft.com/office/drawing/2014/main" id="{7527801B-14DC-5746-8107-97C75FC99E72}"/>
                </a:ext>
              </a:extLst>
            </p:cNvPr>
            <p:cNvCxnSpPr>
              <a:cxnSpLocks/>
            </p:cNvCxnSpPr>
            <p:nvPr/>
          </p:nvCxnSpPr>
          <p:spPr bwMode="auto">
            <a:xfrm flipH="1">
              <a:off x="5914632" y="1905000"/>
              <a:ext cx="275948" cy="548682"/>
            </a:xfrm>
            <a:prstGeom prst="straightConnector1">
              <a:avLst/>
            </a:prstGeom>
            <a:noFill/>
            <a:ln w="28575" cap="flat" cmpd="sng" algn="ctr">
              <a:solidFill>
                <a:schemeClr val="tx2"/>
              </a:solidFill>
              <a:prstDash val="solid"/>
              <a:round/>
              <a:headEnd type="triangle"/>
              <a:tailEnd type="triangle"/>
            </a:ln>
            <a:effectLst/>
          </p:spPr>
        </p:cxnSp>
        <p:cxnSp>
          <p:nvCxnSpPr>
            <p:cNvPr id="220" name="Straight Arrow Connector 219">
              <a:extLst>
                <a:ext uri="{FF2B5EF4-FFF2-40B4-BE49-F238E27FC236}">
                  <a16:creationId xmlns:a16="http://schemas.microsoft.com/office/drawing/2014/main" id="{F4EEAA5B-47B1-9F4C-B538-55889E275633}"/>
                </a:ext>
              </a:extLst>
            </p:cNvPr>
            <p:cNvCxnSpPr>
              <a:cxnSpLocks/>
            </p:cNvCxnSpPr>
            <p:nvPr/>
          </p:nvCxnSpPr>
          <p:spPr bwMode="auto">
            <a:xfrm flipH="1">
              <a:off x="6209333" y="1828800"/>
              <a:ext cx="180292" cy="624882"/>
            </a:xfrm>
            <a:prstGeom prst="straightConnector1">
              <a:avLst/>
            </a:prstGeom>
            <a:noFill/>
            <a:ln w="28575" cap="flat" cmpd="sng" algn="ctr">
              <a:solidFill>
                <a:schemeClr val="tx2"/>
              </a:solidFill>
              <a:prstDash val="solid"/>
              <a:round/>
              <a:headEnd type="triangle"/>
              <a:tailEnd type="triangle"/>
            </a:ln>
            <a:effectLst/>
          </p:spPr>
        </p:cxnSp>
        <p:cxnSp>
          <p:nvCxnSpPr>
            <p:cNvPr id="221" name="Straight Arrow Connector 220">
              <a:extLst>
                <a:ext uri="{FF2B5EF4-FFF2-40B4-BE49-F238E27FC236}">
                  <a16:creationId xmlns:a16="http://schemas.microsoft.com/office/drawing/2014/main" id="{ABE3D926-2764-A94F-9729-AC18B80B8F7F}"/>
                </a:ext>
              </a:extLst>
            </p:cNvPr>
            <p:cNvCxnSpPr>
              <a:cxnSpLocks/>
            </p:cNvCxnSpPr>
            <p:nvPr/>
          </p:nvCxnSpPr>
          <p:spPr bwMode="auto">
            <a:xfrm flipH="1">
              <a:off x="6546399" y="1905000"/>
              <a:ext cx="76877" cy="557522"/>
            </a:xfrm>
            <a:prstGeom prst="straightConnector1">
              <a:avLst/>
            </a:prstGeom>
            <a:noFill/>
            <a:ln w="28575" cap="flat" cmpd="sng" algn="ctr">
              <a:solidFill>
                <a:schemeClr val="tx2"/>
              </a:solidFill>
              <a:prstDash val="solid"/>
              <a:round/>
              <a:headEnd type="triangle"/>
              <a:tailEnd type="triangle"/>
            </a:ln>
            <a:effectLst/>
          </p:spPr>
        </p:cxnSp>
        <p:cxnSp>
          <p:nvCxnSpPr>
            <p:cNvPr id="222" name="Straight Arrow Connector 221">
              <a:extLst>
                <a:ext uri="{FF2B5EF4-FFF2-40B4-BE49-F238E27FC236}">
                  <a16:creationId xmlns:a16="http://schemas.microsoft.com/office/drawing/2014/main" id="{4C50BB73-7A9A-1347-A4AB-E6131D368115}"/>
                </a:ext>
              </a:extLst>
            </p:cNvPr>
            <p:cNvCxnSpPr>
              <a:cxnSpLocks/>
            </p:cNvCxnSpPr>
            <p:nvPr/>
          </p:nvCxnSpPr>
          <p:spPr bwMode="auto">
            <a:xfrm>
              <a:off x="6827042" y="1917621"/>
              <a:ext cx="37083" cy="621205"/>
            </a:xfrm>
            <a:prstGeom prst="straightConnector1">
              <a:avLst/>
            </a:prstGeom>
            <a:noFill/>
            <a:ln w="28575" cap="flat" cmpd="sng" algn="ctr">
              <a:solidFill>
                <a:schemeClr val="tx2"/>
              </a:solidFill>
              <a:prstDash val="solid"/>
              <a:round/>
              <a:headEnd type="triangle"/>
              <a:tailEnd type="triangle"/>
            </a:ln>
            <a:effectLst/>
          </p:spPr>
        </p:cxnSp>
        <p:cxnSp>
          <p:nvCxnSpPr>
            <p:cNvPr id="223" name="Straight Arrow Connector 222">
              <a:extLst>
                <a:ext uri="{FF2B5EF4-FFF2-40B4-BE49-F238E27FC236}">
                  <a16:creationId xmlns:a16="http://schemas.microsoft.com/office/drawing/2014/main" id="{F53E4FA1-7359-B643-A68A-D17C17E55AFF}"/>
                </a:ext>
              </a:extLst>
            </p:cNvPr>
            <p:cNvCxnSpPr>
              <a:cxnSpLocks/>
            </p:cNvCxnSpPr>
            <p:nvPr/>
          </p:nvCxnSpPr>
          <p:spPr bwMode="auto">
            <a:xfrm>
              <a:off x="7103109" y="1905000"/>
              <a:ext cx="113047" cy="598895"/>
            </a:xfrm>
            <a:prstGeom prst="straightConnector1">
              <a:avLst/>
            </a:prstGeom>
            <a:noFill/>
            <a:ln w="28575" cap="flat" cmpd="sng" algn="ctr">
              <a:solidFill>
                <a:schemeClr val="tx2"/>
              </a:solidFill>
              <a:prstDash val="solid"/>
              <a:round/>
              <a:headEnd type="triangle"/>
              <a:tailEnd type="triangle"/>
            </a:ln>
            <a:effectLst/>
          </p:spPr>
        </p:cxnSp>
        <p:cxnSp>
          <p:nvCxnSpPr>
            <p:cNvPr id="224" name="Straight Arrow Connector 223">
              <a:extLst>
                <a:ext uri="{FF2B5EF4-FFF2-40B4-BE49-F238E27FC236}">
                  <a16:creationId xmlns:a16="http://schemas.microsoft.com/office/drawing/2014/main" id="{FD7D40D8-809B-794B-A133-E93342EBF3F1}"/>
                </a:ext>
              </a:extLst>
            </p:cNvPr>
            <p:cNvCxnSpPr>
              <a:cxnSpLocks/>
            </p:cNvCxnSpPr>
            <p:nvPr/>
          </p:nvCxnSpPr>
          <p:spPr bwMode="auto">
            <a:xfrm>
              <a:off x="7396917" y="1905000"/>
              <a:ext cx="163710" cy="511048"/>
            </a:xfrm>
            <a:prstGeom prst="straightConnector1">
              <a:avLst/>
            </a:prstGeom>
            <a:noFill/>
            <a:ln w="28575" cap="flat" cmpd="sng" algn="ctr">
              <a:solidFill>
                <a:schemeClr val="tx2"/>
              </a:solidFill>
              <a:prstDash val="solid"/>
              <a:round/>
              <a:headEnd type="triangle"/>
              <a:tailEnd type="triangle"/>
            </a:ln>
            <a:effectLst/>
          </p:spPr>
        </p:cxnSp>
        <p:cxnSp>
          <p:nvCxnSpPr>
            <p:cNvPr id="225" name="Straight Arrow Connector 224">
              <a:extLst>
                <a:ext uri="{FF2B5EF4-FFF2-40B4-BE49-F238E27FC236}">
                  <a16:creationId xmlns:a16="http://schemas.microsoft.com/office/drawing/2014/main" id="{94B90E54-717F-624F-B62C-7B0F245D02DE}"/>
                </a:ext>
              </a:extLst>
            </p:cNvPr>
            <p:cNvCxnSpPr>
              <a:cxnSpLocks/>
            </p:cNvCxnSpPr>
            <p:nvPr/>
          </p:nvCxnSpPr>
          <p:spPr bwMode="auto">
            <a:xfrm>
              <a:off x="7593309" y="1931051"/>
              <a:ext cx="260194" cy="531471"/>
            </a:xfrm>
            <a:prstGeom prst="straightConnector1">
              <a:avLst/>
            </a:prstGeom>
            <a:noFill/>
            <a:ln w="28575" cap="flat" cmpd="sng" algn="ctr">
              <a:solidFill>
                <a:schemeClr val="tx2"/>
              </a:solidFill>
              <a:prstDash val="solid"/>
              <a:round/>
              <a:headEnd type="triangle"/>
              <a:tailEnd type="triangle"/>
            </a:ln>
            <a:effectLst/>
          </p:spPr>
        </p:cxnSp>
      </p:grpSp>
      <p:cxnSp>
        <p:nvCxnSpPr>
          <p:cNvPr id="228" name="Straight Arrow Connector 227">
            <a:extLst>
              <a:ext uri="{FF2B5EF4-FFF2-40B4-BE49-F238E27FC236}">
                <a16:creationId xmlns:a16="http://schemas.microsoft.com/office/drawing/2014/main" id="{35AFACD0-B909-274C-AA9F-9F50AC05AD75}"/>
              </a:ext>
            </a:extLst>
          </p:cNvPr>
          <p:cNvCxnSpPr>
            <a:cxnSpLocks/>
            <a:stCxn id="21531" idx="4"/>
          </p:cNvCxnSpPr>
          <p:nvPr/>
        </p:nvCxnSpPr>
        <p:spPr bwMode="auto">
          <a:xfrm flipH="1">
            <a:off x="2910107" y="2872362"/>
            <a:ext cx="361140" cy="354089"/>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B62DB125-DF70-4C41-B70B-36A71F6EA52F}"/>
              </a:ext>
            </a:extLst>
          </p:cNvPr>
          <p:cNvGrpSpPr/>
          <p:nvPr/>
        </p:nvGrpSpPr>
        <p:grpSpPr>
          <a:xfrm>
            <a:off x="2667000" y="2083451"/>
            <a:ext cx="5780494" cy="807504"/>
            <a:chOff x="2753906" y="2083451"/>
            <a:chExt cx="5780494" cy="807504"/>
          </a:xfrm>
        </p:grpSpPr>
        <p:sp>
          <p:nvSpPr>
            <p:cNvPr id="21531" name="Oval 21530">
              <a:extLst>
                <a:ext uri="{FF2B5EF4-FFF2-40B4-BE49-F238E27FC236}">
                  <a16:creationId xmlns:a16="http://schemas.microsoft.com/office/drawing/2014/main" id="{CD810903-6D3D-734A-983C-EF38FBCD2FE0}"/>
                </a:ext>
              </a:extLst>
            </p:cNvPr>
            <p:cNvSpPr/>
            <p:nvPr/>
          </p:nvSpPr>
          <p:spPr bwMode="auto">
            <a:xfrm>
              <a:off x="2753906" y="2083451"/>
              <a:ext cx="1208494" cy="788911"/>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sp>
          <p:nvSpPr>
            <p:cNvPr id="231" name="Oval 230">
              <a:extLst>
                <a:ext uri="{FF2B5EF4-FFF2-40B4-BE49-F238E27FC236}">
                  <a16:creationId xmlns:a16="http://schemas.microsoft.com/office/drawing/2014/main" id="{40234534-BDAE-3442-8F3E-CA3904F2AAD4}"/>
                </a:ext>
              </a:extLst>
            </p:cNvPr>
            <p:cNvSpPr/>
            <p:nvPr/>
          </p:nvSpPr>
          <p:spPr bwMode="auto">
            <a:xfrm>
              <a:off x="7325906" y="2102044"/>
              <a:ext cx="1208494" cy="788911"/>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grpSp>
      <p:cxnSp>
        <p:nvCxnSpPr>
          <p:cNvPr id="232" name="Straight Arrow Connector 231">
            <a:extLst>
              <a:ext uri="{FF2B5EF4-FFF2-40B4-BE49-F238E27FC236}">
                <a16:creationId xmlns:a16="http://schemas.microsoft.com/office/drawing/2014/main" id="{C634D818-95B0-7749-8939-DF1F6CD086BC}"/>
              </a:ext>
            </a:extLst>
          </p:cNvPr>
          <p:cNvCxnSpPr>
            <a:cxnSpLocks/>
          </p:cNvCxnSpPr>
          <p:nvPr/>
        </p:nvCxnSpPr>
        <p:spPr bwMode="auto">
          <a:xfrm flipH="1">
            <a:off x="7492813" y="2890955"/>
            <a:ext cx="361140" cy="354089"/>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91FC65D-27CC-906E-B0B6-C10D7D8F67F3}"/>
              </a:ext>
            </a:extLst>
          </p:cNvPr>
          <p:cNvSpPr txBox="1"/>
          <p:nvPr/>
        </p:nvSpPr>
        <p:spPr>
          <a:xfrm>
            <a:off x="1928765" y="389638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8" name="TextBox 7">
            <a:extLst>
              <a:ext uri="{FF2B5EF4-FFF2-40B4-BE49-F238E27FC236}">
                <a16:creationId xmlns:a16="http://schemas.microsoft.com/office/drawing/2014/main" id="{1CA9529F-BDAE-6075-0E4A-A5B4ACB5B7DD}"/>
              </a:ext>
            </a:extLst>
          </p:cNvPr>
          <p:cNvSpPr txBox="1"/>
          <p:nvPr/>
        </p:nvSpPr>
        <p:spPr>
          <a:xfrm>
            <a:off x="6511545" y="388620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7" name="Rectangle 7">
            <a:extLst>
              <a:ext uri="{FF2B5EF4-FFF2-40B4-BE49-F238E27FC236}">
                <a16:creationId xmlns:a16="http://schemas.microsoft.com/office/drawing/2014/main" id="{C391D8F7-0A30-D76E-495C-0238B0E83608}"/>
              </a:ext>
            </a:extLst>
          </p:cNvPr>
          <p:cNvSpPr>
            <a:spLocks noChangeArrowheads="1"/>
          </p:cNvSpPr>
          <p:nvPr/>
        </p:nvSpPr>
        <p:spPr bwMode="auto">
          <a:xfrm>
            <a:off x="5533542" y="3223638"/>
            <a:ext cx="2543658" cy="43396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 algorithm A</a:t>
            </a:r>
          </a:p>
        </p:txBody>
      </p:sp>
      <p:sp>
        <p:nvSpPr>
          <p:cNvPr id="9" name="TextBox 8">
            <a:extLst>
              <a:ext uri="{FF2B5EF4-FFF2-40B4-BE49-F238E27FC236}">
                <a16:creationId xmlns:a16="http://schemas.microsoft.com/office/drawing/2014/main" id="{73DBC710-5075-1DDC-2A8C-E83E209D64A9}"/>
              </a:ext>
            </a:extLst>
          </p:cNvPr>
          <p:cNvSpPr txBox="1"/>
          <p:nvPr/>
        </p:nvSpPr>
        <p:spPr>
          <a:xfrm>
            <a:off x="76200" y="1748135"/>
            <a:ext cx="814647" cy="461665"/>
          </a:xfrm>
          <a:prstGeom prst="rect">
            <a:avLst/>
          </a:prstGeom>
          <a:solidFill>
            <a:srgbClr val="92D050">
              <a:alpha val="53000"/>
            </a:srgbClr>
          </a:solidFill>
        </p:spPr>
        <p:txBody>
          <a:bodyPr wrap="none" rtlCol="0">
            <a:spAutoFit/>
          </a:bodyPr>
          <a:lstStyle/>
          <a:p>
            <a:r>
              <a:rPr lang="en-US" altLang="en-US" sz="24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Ideal</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2817607"/>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457200" y="1752600"/>
            <a:ext cx="8305800" cy="3108543"/>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endParaRPr lang="en-US" sz="2800" dirty="0">
              <a:latin typeface="Calibri" panose="020F0502020204030204" pitchFamily="34" charset="0"/>
              <a:cs typeface="Calibri" panose="020F0502020204030204" pitchFamily="34" charset="0"/>
            </a:endParaRPr>
          </a:p>
          <a:p>
            <a:pPr algn="l"/>
            <a:r>
              <a:rPr lang="en-US" sz="2800" dirty="0">
                <a:solidFill>
                  <a:srgbClr val="1315F4"/>
                </a:solidFill>
                <a:latin typeface="Calibri" panose="020F0502020204030204" pitchFamily="34" charset="0"/>
                <a:cs typeface="Calibri" panose="020F0502020204030204" pitchFamily="34" charset="0"/>
              </a:rPr>
              <a:t>Cambridge, Kings College, Fellow 1934-36</a:t>
            </a:r>
          </a:p>
          <a:p>
            <a:pPr algn="l"/>
            <a:endParaRPr lang="en-US" sz="2800" dirty="0">
              <a:solidFill>
                <a:srgbClr val="1315F4"/>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 ’1936] </a:t>
            </a:r>
            <a:r>
              <a:rPr lang="en-US" sz="2800" dirty="0">
                <a:latin typeface="Calibri" panose="020F0502020204030204" pitchFamily="34" charset="0"/>
                <a:cs typeface="Calibri" panose="020F0502020204030204" pitchFamily="34" charset="0"/>
              </a:rPr>
              <a:t>On computable numbers, with an</a:t>
            </a:r>
          </a:p>
          <a:p>
            <a:pPr algn="l"/>
            <a:r>
              <a:rPr lang="en-US" sz="2800" dirty="0">
                <a:latin typeface="Calibri" panose="020F0502020204030204" pitchFamily="34" charset="0"/>
                <a:cs typeface="Calibri" panose="020F0502020204030204" pitchFamily="34" charset="0"/>
              </a:rPr>
              <a:t>                          application to the </a:t>
            </a:r>
            <a:r>
              <a:rPr lang="en-US" sz="2800" dirty="0" err="1">
                <a:latin typeface="Calibri" panose="020F0502020204030204" pitchFamily="34" charset="0"/>
                <a:cs typeface="Calibri" panose="020F0502020204030204" pitchFamily="34" charset="0"/>
              </a:rPr>
              <a:t>Entscheidungsproblem</a:t>
            </a:r>
            <a:endParaRPr lang="en-US" sz="2800" dirty="0">
              <a:latin typeface="Calibri" panose="020F0502020204030204" pitchFamily="34" charset="0"/>
              <a:cs typeface="Calibri" panose="020F0502020204030204" pitchFamily="34" charset="0"/>
            </a:endParaRPr>
          </a:p>
          <a:p>
            <a:pPr algn="l"/>
            <a:endParaRPr lang="en-US" sz="2800" dirty="0">
              <a:solidFill>
                <a:srgbClr val="1315F4"/>
              </a:solidFill>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A63199A2-A079-0ADE-0D4A-ADED10242623}"/>
              </a:ext>
            </a:extLst>
          </p:cNvPr>
          <p:cNvSpPr>
            <a:spLocks noGrp="1" noChangeArrowheads="1"/>
          </p:cNvSpPr>
          <p:nvPr>
            <p:ph type="ctrTitle"/>
          </p:nvPr>
        </p:nvSpPr>
        <p:spPr>
          <a:xfrm>
            <a:off x="139700" y="3048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The birth of TCS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026669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04800" y="1066800"/>
            <a:ext cx="8534400" cy="1828800"/>
          </a:xfrm>
          <a:noFill/>
        </p:spPr>
        <p:txBody>
          <a:bodyPr/>
          <a:lstStyle/>
          <a:p>
            <a:r>
              <a:rPr lang="en-US" sz="4800" b="1" dirty="0">
                <a:solidFill>
                  <a:schemeClr val="hlink"/>
                </a:solidFill>
                <a:latin typeface="Calibri" panose="020F0502020204030204" pitchFamily="34" charset="0"/>
                <a:ea typeface="ＭＳ Ｐゴシック" charset="0"/>
                <a:cs typeface="Calibri" panose="020F0502020204030204" pitchFamily="34" charset="0"/>
              </a:rPr>
              <a:t>Randomness</a:t>
            </a:r>
          </a:p>
        </p:txBody>
      </p:sp>
    </p:spTree>
    <p:extLst>
      <p:ext uri="{BB962C8B-B14F-4D97-AF65-F5344CB8AC3E}">
        <p14:creationId xmlns:p14="http://schemas.microsoft.com/office/powerpoint/2010/main" val="3700070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BD4CE3D-DA9A-A948-81C8-124033BFEDEA}"/>
              </a:ext>
            </a:extLst>
          </p:cNvPr>
          <p:cNvSpPr>
            <a:spLocks noGrp="1" noChangeArrowheads="1"/>
          </p:cNvSpPr>
          <p:nvPr>
            <p:ph type="title"/>
          </p:nvPr>
        </p:nvSpPr>
        <p:spPr>
          <a:xfrm>
            <a:off x="609600" y="251212"/>
            <a:ext cx="8326929" cy="1120388"/>
          </a:xfrm>
        </p:spPr>
        <p:txBody>
          <a:bodyPr/>
          <a:lstStyle/>
          <a:p>
            <a:r>
              <a:rPr lang="en-US" altLang="en-US" sz="32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Computational pseudo-randomness</a:t>
            </a:r>
          </a:p>
        </p:txBody>
      </p:sp>
      <p:sp>
        <p:nvSpPr>
          <p:cNvPr id="21521" name="TextBox 1">
            <a:extLst>
              <a:ext uri="{FF2B5EF4-FFF2-40B4-BE49-F238E27FC236}">
                <a16:creationId xmlns:a16="http://schemas.microsoft.com/office/drawing/2014/main" id="{345D54A4-5312-7E42-92CA-911782F87DF0}"/>
              </a:ext>
            </a:extLst>
          </p:cNvPr>
          <p:cNvSpPr txBox="1">
            <a:spLocks noChangeArrowheads="1"/>
          </p:cNvSpPr>
          <p:nvPr/>
        </p:nvSpPr>
        <p:spPr bwMode="auto">
          <a:xfrm>
            <a:off x="207470" y="155031"/>
            <a:ext cx="6087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[Shamir’80, Blum-</a:t>
            </a:r>
            <a:r>
              <a:rPr kumimoji="0" lang="en-US" altLang="en-US" sz="1800" i="0" u="none" strike="noStrike" kern="1200" cap="none" spc="0" normalizeH="0" baseline="0" noProof="0" dirty="0" err="1">
                <a:ln>
                  <a:noFill/>
                </a:ln>
                <a:solidFill>
                  <a:srgbClr val="008000"/>
                </a:solidFill>
                <a:effectLst/>
                <a:uLnTx/>
                <a:uFillTx/>
                <a:latin typeface="Calibri" panose="020F0502020204030204" pitchFamily="34" charset="0"/>
                <a:cs typeface="Calibri" panose="020F0502020204030204" pitchFamily="34" charset="0"/>
              </a:rPr>
              <a:t>Micali</a:t>
            </a: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 ’81, </a:t>
            </a:r>
            <a:r>
              <a:rPr lang="en-US" altLang="en-US" sz="1800" dirty="0">
                <a:solidFill>
                  <a:srgbClr val="008000"/>
                </a:solidFill>
                <a:latin typeface="Calibri" panose="020F0502020204030204" pitchFamily="34" charset="0"/>
                <a:cs typeface="Calibri" panose="020F0502020204030204" pitchFamily="34" charset="0"/>
              </a:rPr>
              <a:t>Yao’82</a:t>
            </a: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a:t>
            </a:r>
          </a:p>
        </p:txBody>
      </p:sp>
      <p:cxnSp>
        <p:nvCxnSpPr>
          <p:cNvPr id="3" name="Straight Connector 2">
            <a:extLst>
              <a:ext uri="{FF2B5EF4-FFF2-40B4-BE49-F238E27FC236}">
                <a16:creationId xmlns:a16="http://schemas.microsoft.com/office/drawing/2014/main" id="{37EB6571-AC84-974C-8531-B6229F374A09}"/>
              </a:ext>
            </a:extLst>
          </p:cNvPr>
          <p:cNvCxnSpPr>
            <a:cxnSpLocks/>
          </p:cNvCxnSpPr>
          <p:nvPr/>
        </p:nvCxnSpPr>
        <p:spPr bwMode="auto">
          <a:xfrm>
            <a:off x="4646874" y="1371600"/>
            <a:ext cx="499" cy="3124200"/>
          </a:xfrm>
          <a:prstGeom prst="line">
            <a:avLst/>
          </a:prstGeom>
          <a:noFill/>
          <a:ln w="57150" cap="flat" cmpd="sng" algn="ctr">
            <a:solidFill>
              <a:schemeClr val="tx1"/>
            </a:solidFill>
            <a:prstDash val="solid"/>
            <a:round/>
            <a:headEnd type="none" w="med" len="med"/>
            <a:tailEnd type="none" w="med" len="med"/>
          </a:ln>
          <a:effectLst/>
        </p:spPr>
      </p:cxnSp>
      <p:sp>
        <p:nvSpPr>
          <p:cNvPr id="114" name="Text Box 53">
            <a:extLst>
              <a:ext uri="{FF2B5EF4-FFF2-40B4-BE49-F238E27FC236}">
                <a16:creationId xmlns:a16="http://schemas.microsoft.com/office/drawing/2014/main" id="{A4090006-327C-A145-94FE-8664CFD030C3}"/>
              </a:ext>
            </a:extLst>
          </p:cNvPr>
          <p:cNvSpPr txBox="1">
            <a:spLocks noChangeArrowheads="1"/>
          </p:cNvSpPr>
          <p:nvPr/>
        </p:nvSpPr>
        <p:spPr bwMode="auto">
          <a:xfrm>
            <a:off x="152400" y="4876800"/>
            <a:ext cx="844240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l" eaLnBrk="1" hangingPunct="1">
              <a:defRPr/>
            </a:pP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Definition:                            </a:t>
            </a:r>
            <a:r>
              <a:rPr lang="en-US" altLang="en-US" sz="2800" dirty="0">
                <a:ea typeface="ＭＳ Ｐゴシック" panose="020B0600070205080204" pitchFamily="34" charset="-128"/>
                <a:cs typeface="Calibri" panose="020F0502020204030204" pitchFamily="34" charset="0"/>
              </a:rPr>
              <a:t>is </a:t>
            </a:r>
            <a:r>
              <a:rPr lang="en-US" altLang="en-US" sz="2800" dirty="0">
                <a:solidFill>
                  <a:srgbClr val="009900"/>
                </a:solidFill>
                <a:ea typeface="ＭＳ Ｐゴシック" panose="020B0600070205080204" pitchFamily="34" charset="-128"/>
                <a:cs typeface="Calibri" panose="020F0502020204030204" pitchFamily="34" charset="0"/>
              </a:rPr>
              <a:t>pseudo-random</a:t>
            </a:r>
            <a:endParaRPr kumimoji="0" lang="en-US" altLang="en-US" sz="2800" i="0" u="none" strike="noStrike" kern="1200" cap="none" spc="0" normalizeH="0" baseline="0" noProof="0" dirty="0">
              <a:ln>
                <a:noFill/>
              </a:ln>
              <a:solidFill>
                <a:srgbClr val="009900"/>
              </a:solidFill>
              <a:effectLst/>
              <a:uLnTx/>
              <a:uFillTx/>
              <a:ea typeface="ＭＳ Ｐゴシック" panose="020B0600070205080204"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if for </a:t>
            </a:r>
            <a:r>
              <a:rPr kumimoji="0" lang="en-US" altLang="en-US" sz="2800" i="1"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every</a:t>
            </a:r>
            <a:r>
              <a:rPr kumimoji="0" lang="en-US" altLang="en-US" sz="2800" i="0"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ea typeface="ＭＳ Ｐゴシック" panose="020B0600070205080204" pitchFamily="34" charset="-128"/>
                <a:cs typeface="Calibri" panose="020F0502020204030204" pitchFamily="34" charset="0"/>
              </a:rPr>
              <a:t>efficient</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 algorithm,</a:t>
            </a:r>
          </a:p>
        </p:txBody>
      </p:sp>
      <p:grpSp>
        <p:nvGrpSpPr>
          <p:cNvPr id="12" name="Group 11">
            <a:extLst>
              <a:ext uri="{FF2B5EF4-FFF2-40B4-BE49-F238E27FC236}">
                <a16:creationId xmlns:a16="http://schemas.microsoft.com/office/drawing/2014/main" id="{915D8D9E-3877-6A42-8E61-4107E2865DD1}"/>
              </a:ext>
            </a:extLst>
          </p:cNvPr>
          <p:cNvGrpSpPr/>
          <p:nvPr/>
        </p:nvGrpSpPr>
        <p:grpSpPr>
          <a:xfrm>
            <a:off x="4648200" y="5302224"/>
            <a:ext cx="1233061" cy="565176"/>
            <a:chOff x="6132878" y="6130244"/>
            <a:chExt cx="1233061" cy="565176"/>
          </a:xfrm>
        </p:grpSpPr>
        <p:sp>
          <p:nvSpPr>
            <p:cNvPr id="132" name="TextBox 131">
              <a:extLst>
                <a:ext uri="{FF2B5EF4-FFF2-40B4-BE49-F238E27FC236}">
                  <a16:creationId xmlns:a16="http://schemas.microsoft.com/office/drawing/2014/main" id="{DA9A7AF6-009A-034B-AF08-2CF29AF45EA6}"/>
                </a:ext>
              </a:extLst>
            </p:cNvPr>
            <p:cNvSpPr txBox="1"/>
            <p:nvPr/>
          </p:nvSpPr>
          <p:spPr>
            <a:xfrm>
              <a:off x="6132878" y="6135305"/>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33" name="TextBox 132">
              <a:extLst>
                <a:ext uri="{FF2B5EF4-FFF2-40B4-BE49-F238E27FC236}">
                  <a16:creationId xmlns:a16="http://schemas.microsoft.com/office/drawing/2014/main" id="{CBD396F1-F1D8-2E4B-AC16-552B305F2303}"/>
                </a:ext>
              </a:extLst>
            </p:cNvPr>
            <p:cNvSpPr txBox="1"/>
            <p:nvPr/>
          </p:nvSpPr>
          <p:spPr>
            <a:xfrm>
              <a:off x="6867083" y="6130244"/>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134" name="Text Box 57">
              <a:extLst>
                <a:ext uri="{FF2B5EF4-FFF2-40B4-BE49-F238E27FC236}">
                  <a16:creationId xmlns:a16="http://schemas.microsoft.com/office/drawing/2014/main" id="{FBEB1BEB-19B1-D744-8591-BC265FCC62E8}"/>
                </a:ext>
              </a:extLst>
            </p:cNvPr>
            <p:cNvSpPr txBox="1">
              <a:spLocks noChangeArrowheads="1"/>
            </p:cNvSpPr>
            <p:nvPr/>
          </p:nvSpPr>
          <p:spPr bwMode="auto">
            <a:xfrm>
              <a:off x="6587548" y="6172200"/>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sym typeface="Symbol" pitchFamily="2" charset="2"/>
                </a:rPr>
                <a:t></a:t>
              </a:r>
              <a:endPar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2" name="Group 1">
            <a:extLst>
              <a:ext uri="{FF2B5EF4-FFF2-40B4-BE49-F238E27FC236}">
                <a16:creationId xmlns:a16="http://schemas.microsoft.com/office/drawing/2014/main" id="{9B0C534A-EA89-D04E-9ADB-5B3E516E9A76}"/>
              </a:ext>
            </a:extLst>
          </p:cNvPr>
          <p:cNvGrpSpPr/>
          <p:nvPr/>
        </p:nvGrpSpPr>
        <p:grpSpPr>
          <a:xfrm>
            <a:off x="2167789" y="1905000"/>
            <a:ext cx="4723867" cy="1839609"/>
            <a:chOff x="2167789" y="1905000"/>
            <a:chExt cx="4723867" cy="1839609"/>
          </a:xfrm>
        </p:grpSpPr>
        <p:cxnSp>
          <p:nvCxnSpPr>
            <p:cNvPr id="10" name="Straight Arrow Connector 9">
              <a:extLst>
                <a:ext uri="{FF2B5EF4-FFF2-40B4-BE49-F238E27FC236}">
                  <a16:creationId xmlns:a16="http://schemas.microsoft.com/office/drawing/2014/main" id="{43346938-6C3B-1B4B-9617-502E4EB3EC63}"/>
                </a:ext>
              </a:extLst>
            </p:cNvPr>
            <p:cNvCxnSpPr>
              <a:cxnSpLocks/>
            </p:cNvCxnSpPr>
            <p:nvPr/>
          </p:nvCxnSpPr>
          <p:spPr bwMode="auto">
            <a:xfrm>
              <a:off x="2187874" y="1905000"/>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44ACA1A0-9351-4F4A-9E94-2358D046F03F}"/>
                </a:ext>
              </a:extLst>
            </p:cNvPr>
            <p:cNvCxnSpPr>
              <a:cxnSpLocks/>
            </p:cNvCxnSpPr>
            <p:nvPr/>
          </p:nvCxnSpPr>
          <p:spPr bwMode="auto">
            <a:xfrm>
              <a:off x="6891656" y="1905000"/>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E2E4DA5D-0627-F04B-AA70-3750BBFE00CC}"/>
                </a:ext>
              </a:extLst>
            </p:cNvPr>
            <p:cNvCxnSpPr>
              <a:cxnSpLocks/>
            </p:cNvCxnSpPr>
            <p:nvPr/>
          </p:nvCxnSpPr>
          <p:spPr bwMode="auto">
            <a:xfrm>
              <a:off x="2167789" y="3275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E1EC9A6-083C-5544-ABC4-67FD8EB06B8D}"/>
                </a:ext>
              </a:extLst>
            </p:cNvPr>
            <p:cNvCxnSpPr>
              <a:cxnSpLocks/>
            </p:cNvCxnSpPr>
            <p:nvPr/>
          </p:nvCxnSpPr>
          <p:spPr bwMode="auto">
            <a:xfrm>
              <a:off x="6871571" y="3275868"/>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grpSp>
      <p:grpSp>
        <p:nvGrpSpPr>
          <p:cNvPr id="21" name="Group 20">
            <a:extLst>
              <a:ext uri="{FF2B5EF4-FFF2-40B4-BE49-F238E27FC236}">
                <a16:creationId xmlns:a16="http://schemas.microsoft.com/office/drawing/2014/main" id="{4ED6808F-1702-0540-8B71-7E4C61E1F6AD}"/>
              </a:ext>
            </a:extLst>
          </p:cNvPr>
          <p:cNvGrpSpPr/>
          <p:nvPr/>
        </p:nvGrpSpPr>
        <p:grpSpPr>
          <a:xfrm>
            <a:off x="1828800" y="5008958"/>
            <a:ext cx="2142147" cy="325042"/>
            <a:chOff x="5290597" y="2894625"/>
            <a:chExt cx="2884178" cy="444145"/>
          </a:xfrm>
        </p:grpSpPr>
        <p:pic>
          <p:nvPicPr>
            <p:cNvPr id="22" name="Picture 6" descr="badcoin">
              <a:extLst>
                <a:ext uri="{FF2B5EF4-FFF2-40B4-BE49-F238E27FC236}">
                  <a16:creationId xmlns:a16="http://schemas.microsoft.com/office/drawing/2014/main" id="{45B77AF8-582A-BF43-8424-3B7AE055C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597"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6" descr="badcoin">
              <a:extLst>
                <a:ext uri="{FF2B5EF4-FFF2-40B4-BE49-F238E27FC236}">
                  <a16:creationId xmlns:a16="http://schemas.microsoft.com/office/drawing/2014/main" id="{1787914F-2D0F-4E44-8DD4-8B24C783C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77"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7" descr="badcoin">
              <a:extLst>
                <a:ext uri="{FF2B5EF4-FFF2-40B4-BE49-F238E27FC236}">
                  <a16:creationId xmlns:a16="http://schemas.microsoft.com/office/drawing/2014/main" id="{2E44F6B1-E9D6-D84F-9409-A6A682A4F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75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8" descr="badcoin">
              <a:extLst>
                <a:ext uri="{FF2B5EF4-FFF2-40B4-BE49-F238E27FC236}">
                  <a16:creationId xmlns:a16="http://schemas.microsoft.com/office/drawing/2014/main" id="{BE2A8B72-2C25-E24C-9104-F38E489D2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33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badcoin">
              <a:extLst>
                <a:ext uri="{FF2B5EF4-FFF2-40B4-BE49-F238E27FC236}">
                  <a16:creationId xmlns:a16="http://schemas.microsoft.com/office/drawing/2014/main" id="{DD4CC98E-2303-DA43-9783-D2695403D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271"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0" descr="badcoin">
              <a:extLst>
                <a:ext uri="{FF2B5EF4-FFF2-40B4-BE49-F238E27FC236}">
                  <a16:creationId xmlns:a16="http://schemas.microsoft.com/office/drawing/2014/main" id="{FF1A2091-7B7C-4D4B-828F-69D08A9D7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9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descr="badcoin">
              <a:extLst>
                <a:ext uri="{FF2B5EF4-FFF2-40B4-BE49-F238E27FC236}">
                  <a16:creationId xmlns:a16="http://schemas.microsoft.com/office/drawing/2014/main" id="{AC62E167-90C0-8944-ACD9-A0B9A4111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431"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8" name="Group 5">
            <a:extLst>
              <a:ext uri="{FF2B5EF4-FFF2-40B4-BE49-F238E27FC236}">
                <a16:creationId xmlns:a16="http://schemas.microsoft.com/office/drawing/2014/main" id="{1D17CBFE-C76A-E143-84F4-C9D13CF19DF2}"/>
              </a:ext>
            </a:extLst>
          </p:cNvPr>
          <p:cNvGrpSpPr>
            <a:grpSpLocks/>
          </p:cNvGrpSpPr>
          <p:nvPr/>
        </p:nvGrpSpPr>
        <p:grpSpPr bwMode="auto">
          <a:xfrm>
            <a:off x="914400" y="1524000"/>
            <a:ext cx="2589212" cy="381000"/>
            <a:chOff x="1861" y="1823"/>
            <a:chExt cx="1787" cy="260"/>
          </a:xfrm>
        </p:grpSpPr>
        <p:pic>
          <p:nvPicPr>
            <p:cNvPr id="51" name="Picture 6" descr="goodcoin">
              <a:extLst>
                <a:ext uri="{FF2B5EF4-FFF2-40B4-BE49-F238E27FC236}">
                  <a16:creationId xmlns:a16="http://schemas.microsoft.com/office/drawing/2014/main" id="{D2CA9CE0-128A-B345-8BE1-77E240C7B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 y="1823"/>
              <a:ext cx="2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 descr="goodcoin">
              <a:extLst>
                <a:ext uri="{FF2B5EF4-FFF2-40B4-BE49-F238E27FC236}">
                  <a16:creationId xmlns:a16="http://schemas.microsoft.com/office/drawing/2014/main" id="{3C3F4785-B0A4-D042-9E75-59E7B909D2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 y="1823"/>
              <a:ext cx="2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descr="goodcoin">
              <a:extLst>
                <a:ext uri="{FF2B5EF4-FFF2-40B4-BE49-F238E27FC236}">
                  <a16:creationId xmlns:a16="http://schemas.microsoft.com/office/drawing/2014/main" id="{CF7A6CBA-3797-D249-A9D2-67482C46E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 y="1823"/>
              <a:ext cx="27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9" descr="goodcoin">
              <a:extLst>
                <a:ext uri="{FF2B5EF4-FFF2-40B4-BE49-F238E27FC236}">
                  <a16:creationId xmlns:a16="http://schemas.microsoft.com/office/drawing/2014/main" id="{BBBFF861-08B9-EA41-9545-4F094EA6E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 y="1823"/>
              <a:ext cx="2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0" descr="goodcoin">
              <a:extLst>
                <a:ext uri="{FF2B5EF4-FFF2-40B4-BE49-F238E27FC236}">
                  <a16:creationId xmlns:a16="http://schemas.microsoft.com/office/drawing/2014/main" id="{C8BCF30D-FFEA-8040-A70A-7F588B713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1823"/>
              <a:ext cx="2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1" descr="goodcoin">
              <a:extLst>
                <a:ext uri="{FF2B5EF4-FFF2-40B4-BE49-F238E27FC236}">
                  <a16:creationId xmlns:a16="http://schemas.microsoft.com/office/drawing/2014/main" id="{D8B1B6A2-00B1-8245-B72C-722E2ED6C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 y="1823"/>
              <a:ext cx="274"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descr="goodcoin">
              <a:extLst>
                <a:ext uri="{FF2B5EF4-FFF2-40B4-BE49-F238E27FC236}">
                  <a16:creationId xmlns:a16="http://schemas.microsoft.com/office/drawing/2014/main" id="{D8FEABCA-59B3-934E-91E4-B414E57C6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5" y="1823"/>
              <a:ext cx="2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 name="Group 57">
            <a:extLst>
              <a:ext uri="{FF2B5EF4-FFF2-40B4-BE49-F238E27FC236}">
                <a16:creationId xmlns:a16="http://schemas.microsoft.com/office/drawing/2014/main" id="{1D6071F1-8C2E-914D-9C1C-D3CE40F51DBC}"/>
              </a:ext>
            </a:extLst>
          </p:cNvPr>
          <p:cNvGrpSpPr/>
          <p:nvPr/>
        </p:nvGrpSpPr>
        <p:grpSpPr>
          <a:xfrm>
            <a:off x="5457319" y="1524000"/>
            <a:ext cx="2848481" cy="392464"/>
            <a:chOff x="5290597" y="2894625"/>
            <a:chExt cx="2884178" cy="444145"/>
          </a:xfrm>
        </p:grpSpPr>
        <p:pic>
          <p:nvPicPr>
            <p:cNvPr id="59" name="Picture 6" descr="badcoin">
              <a:extLst>
                <a:ext uri="{FF2B5EF4-FFF2-40B4-BE49-F238E27FC236}">
                  <a16:creationId xmlns:a16="http://schemas.microsoft.com/office/drawing/2014/main" id="{9DD00F23-9FF3-6B49-ACBC-3724252C2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0597"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6" descr="badcoin">
              <a:extLst>
                <a:ext uri="{FF2B5EF4-FFF2-40B4-BE49-F238E27FC236}">
                  <a16:creationId xmlns:a16="http://schemas.microsoft.com/office/drawing/2014/main" id="{E412D08E-A001-A949-9412-A03BB2CAA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77"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7" descr="badcoin">
              <a:extLst>
                <a:ext uri="{FF2B5EF4-FFF2-40B4-BE49-F238E27FC236}">
                  <a16:creationId xmlns:a16="http://schemas.microsoft.com/office/drawing/2014/main" id="{B353EC00-4917-414B-A8FA-A70EE9576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175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8" descr="badcoin">
              <a:extLst>
                <a:ext uri="{FF2B5EF4-FFF2-40B4-BE49-F238E27FC236}">
                  <a16:creationId xmlns:a16="http://schemas.microsoft.com/office/drawing/2014/main" id="{AFAB0D87-235F-A44C-8F2B-DD33F5697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33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descr="badcoin">
              <a:extLst>
                <a:ext uri="{FF2B5EF4-FFF2-40B4-BE49-F238E27FC236}">
                  <a16:creationId xmlns:a16="http://schemas.microsoft.com/office/drawing/2014/main" id="{D50C5566-E6AF-CF4A-B41A-6282ED9F7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271"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20" descr="badcoin">
              <a:extLst>
                <a:ext uri="{FF2B5EF4-FFF2-40B4-BE49-F238E27FC236}">
                  <a16:creationId xmlns:a16="http://schemas.microsoft.com/office/drawing/2014/main" id="{09063FDC-1E4C-2143-B7E2-F303E9688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3498"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29" descr="badcoin">
              <a:extLst>
                <a:ext uri="{FF2B5EF4-FFF2-40B4-BE49-F238E27FC236}">
                  <a16:creationId xmlns:a16="http://schemas.microsoft.com/office/drawing/2014/main" id="{04D7B2BC-D62A-7B4C-8EEF-6F7923791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431" y="2894625"/>
              <a:ext cx="467344" cy="4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5" name="Straight Connector 44">
            <a:extLst>
              <a:ext uri="{FF2B5EF4-FFF2-40B4-BE49-F238E27FC236}">
                <a16:creationId xmlns:a16="http://schemas.microsoft.com/office/drawing/2014/main" id="{39BB8C95-EDD8-AA4D-A4EB-E693C53A3E69}"/>
              </a:ext>
            </a:extLst>
          </p:cNvPr>
          <p:cNvCxnSpPr>
            <a:cxnSpLocks/>
          </p:cNvCxnSpPr>
          <p:nvPr/>
        </p:nvCxnSpPr>
        <p:spPr bwMode="auto">
          <a:xfrm flipH="1" flipV="1">
            <a:off x="228600" y="4495800"/>
            <a:ext cx="8784128" cy="7204"/>
          </a:xfrm>
          <a:prstGeom prst="line">
            <a:avLst/>
          </a:prstGeom>
          <a:noFill/>
          <a:ln w="57150" cap="flat" cmpd="sng" algn="ctr">
            <a:solidFill>
              <a:schemeClr val="tx1"/>
            </a:solidFill>
            <a:prstDash val="solid"/>
            <a:round/>
            <a:headEnd type="none" w="med" len="med"/>
            <a:tailEnd type="none" w="med" len="med"/>
          </a:ln>
          <a:effectLst/>
        </p:spPr>
      </p:cxnSp>
      <p:sp>
        <p:nvSpPr>
          <p:cNvPr id="5" name="TextBox 4">
            <a:extLst>
              <a:ext uri="{FF2B5EF4-FFF2-40B4-BE49-F238E27FC236}">
                <a16:creationId xmlns:a16="http://schemas.microsoft.com/office/drawing/2014/main" id="{1819D5D3-D358-0A80-C697-FD6C61C96A4D}"/>
              </a:ext>
            </a:extLst>
          </p:cNvPr>
          <p:cNvSpPr txBox="1"/>
          <p:nvPr/>
        </p:nvSpPr>
        <p:spPr>
          <a:xfrm>
            <a:off x="1905000" y="382018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6" name="TextBox 5">
            <a:extLst>
              <a:ext uri="{FF2B5EF4-FFF2-40B4-BE49-F238E27FC236}">
                <a16:creationId xmlns:a16="http://schemas.microsoft.com/office/drawing/2014/main" id="{365C93FB-2FE4-2624-129C-767216955C3E}"/>
              </a:ext>
            </a:extLst>
          </p:cNvPr>
          <p:cNvSpPr txBox="1"/>
          <p:nvPr/>
        </p:nvSpPr>
        <p:spPr>
          <a:xfrm>
            <a:off x="6663944" y="3810000"/>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lang="en-US" sz="2800" b="1" baseline="-25000" dirty="0">
                <a:solidFill>
                  <a:srgbClr val="C00000"/>
                </a:solidFill>
                <a:latin typeface="Calibri" panose="020F0502020204030204" pitchFamily="34" charset="0"/>
                <a:cs typeface="Calibri" panose="020F0502020204030204" pitchFamily="34" charset="0"/>
              </a:rPr>
              <a:t>1</a:t>
            </a:r>
            <a:endPar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4" name="Rectangle 7">
            <a:extLst>
              <a:ext uri="{FF2B5EF4-FFF2-40B4-BE49-F238E27FC236}">
                <a16:creationId xmlns:a16="http://schemas.microsoft.com/office/drawing/2014/main" id="{07F3B896-DA02-4D3A-5E66-5E8EDCF8454F}"/>
              </a:ext>
            </a:extLst>
          </p:cNvPr>
          <p:cNvSpPr>
            <a:spLocks noChangeArrowheads="1"/>
          </p:cNvSpPr>
          <p:nvPr/>
        </p:nvSpPr>
        <p:spPr bwMode="auto">
          <a:xfrm>
            <a:off x="1066800" y="2362200"/>
            <a:ext cx="2243572" cy="91366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Efficient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algorithm A</a:t>
            </a:r>
          </a:p>
        </p:txBody>
      </p:sp>
      <p:sp>
        <p:nvSpPr>
          <p:cNvPr id="7" name="Rectangle 7">
            <a:extLst>
              <a:ext uri="{FF2B5EF4-FFF2-40B4-BE49-F238E27FC236}">
                <a16:creationId xmlns:a16="http://schemas.microsoft.com/office/drawing/2014/main" id="{FC80F699-A79B-37AE-07C5-44C1F1E668A6}"/>
              </a:ext>
            </a:extLst>
          </p:cNvPr>
          <p:cNvSpPr>
            <a:spLocks noChangeArrowheads="1"/>
          </p:cNvSpPr>
          <p:nvPr/>
        </p:nvSpPr>
        <p:spPr bwMode="auto">
          <a:xfrm>
            <a:off x="5769870" y="2362200"/>
            <a:ext cx="2243572" cy="913668"/>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Efficient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algorithm A</a:t>
            </a:r>
          </a:p>
        </p:txBody>
      </p:sp>
    </p:spTree>
    <p:extLst>
      <p:ext uri="{BB962C8B-B14F-4D97-AF65-F5344CB8AC3E}">
        <p14:creationId xmlns:p14="http://schemas.microsoft.com/office/powerpoint/2010/main" val="1708517584"/>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04800" y="1066800"/>
            <a:ext cx="8534400" cy="1828800"/>
          </a:xfrm>
          <a:noFill/>
        </p:spPr>
        <p:txBody>
          <a:bodyPr/>
          <a:lstStyle/>
          <a:p>
            <a:r>
              <a:rPr lang="en-US" sz="4800" b="1" dirty="0">
                <a:solidFill>
                  <a:schemeClr val="hlink"/>
                </a:solidFill>
                <a:latin typeface="Calibri" panose="020F0502020204030204" pitchFamily="34" charset="0"/>
                <a:ea typeface="ＭＳ Ｐゴシック" charset="0"/>
                <a:cs typeface="Calibri" panose="020F0502020204030204" pitchFamily="34" charset="0"/>
              </a:rPr>
              <a:t>Privacy</a:t>
            </a:r>
          </a:p>
        </p:txBody>
      </p:sp>
    </p:spTree>
    <p:extLst>
      <p:ext uri="{BB962C8B-B14F-4D97-AF65-F5344CB8AC3E}">
        <p14:creationId xmlns:p14="http://schemas.microsoft.com/office/powerpoint/2010/main" val="29345625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a:extLst>
              <a:ext uri="{FF2B5EF4-FFF2-40B4-BE49-F238E27FC236}">
                <a16:creationId xmlns:a16="http://schemas.microsoft.com/office/drawing/2014/main" id="{292A2FC8-D972-2647-807E-2B7A74FA2699}"/>
              </a:ext>
            </a:extLst>
          </p:cNvPr>
          <p:cNvSpPr txBox="1"/>
          <p:nvPr/>
        </p:nvSpPr>
        <p:spPr>
          <a:xfrm>
            <a:off x="990600" y="5334000"/>
            <a:ext cx="1371600" cy="422448"/>
          </a:xfrm>
          <a:prstGeom prst="rect">
            <a:avLst/>
          </a:prstGeom>
          <a:solidFill>
            <a:srgbClr val="FFCCCC"/>
          </a:solidFill>
        </p:spPr>
        <p:txBody>
          <a:bodyPr wrap="square" rtlCol="0">
            <a:spAutoFit/>
          </a:bodyPr>
          <a:lstStyle/>
          <a:p>
            <a:pPr algn="l"/>
            <a:endParaRPr lang="en-US" sz="2400" b="1" dirty="0"/>
          </a:p>
        </p:txBody>
      </p:sp>
      <p:sp>
        <p:nvSpPr>
          <p:cNvPr id="21506" name="Rectangle 2">
            <a:extLst>
              <a:ext uri="{FF2B5EF4-FFF2-40B4-BE49-F238E27FC236}">
                <a16:creationId xmlns:a16="http://schemas.microsoft.com/office/drawing/2014/main" id="{CBD4CE3D-DA9A-A948-81C8-124033BFEDEA}"/>
              </a:ext>
            </a:extLst>
          </p:cNvPr>
          <p:cNvSpPr>
            <a:spLocks noGrp="1" noChangeArrowheads="1"/>
          </p:cNvSpPr>
          <p:nvPr>
            <p:ph type="title"/>
          </p:nvPr>
        </p:nvSpPr>
        <p:spPr>
          <a:xfrm>
            <a:off x="609600" y="175012"/>
            <a:ext cx="8326929" cy="1120388"/>
          </a:xfrm>
        </p:spPr>
        <p:txBody>
          <a:bodyPr/>
          <a:lstStyle/>
          <a:p>
            <a:r>
              <a:rPr lang="en-US" altLang="en-US" sz="32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Differential Privacy</a:t>
            </a:r>
          </a:p>
        </p:txBody>
      </p:sp>
      <p:sp>
        <p:nvSpPr>
          <p:cNvPr id="21521" name="TextBox 1">
            <a:extLst>
              <a:ext uri="{FF2B5EF4-FFF2-40B4-BE49-F238E27FC236}">
                <a16:creationId xmlns:a16="http://schemas.microsoft.com/office/drawing/2014/main" id="{345D54A4-5312-7E42-92CA-911782F87DF0}"/>
              </a:ext>
            </a:extLst>
          </p:cNvPr>
          <p:cNvSpPr txBox="1">
            <a:spLocks noChangeArrowheads="1"/>
          </p:cNvSpPr>
          <p:nvPr/>
        </p:nvSpPr>
        <p:spPr bwMode="auto">
          <a:xfrm>
            <a:off x="669437" y="155030"/>
            <a:ext cx="5207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omic Sans MS" panose="030F0902030302020204" pitchFamily="66" charset="0"/>
                <a:ea typeface="ＭＳ Ｐゴシック" panose="020B0600070205080204" pitchFamily="34" charset="-128"/>
              </a:defRPr>
            </a:lvl1pPr>
            <a:lvl2pPr marL="742950" indent="-285750">
              <a:spcBef>
                <a:spcPct val="20000"/>
              </a:spcBef>
              <a:buChar char="–"/>
              <a:defRPr sz="2800">
                <a:solidFill>
                  <a:schemeClr val="tx1"/>
                </a:solidFill>
                <a:latin typeface="Comic Sans MS" panose="030F0902030302020204" pitchFamily="66" charset="0"/>
                <a:ea typeface="ＭＳ Ｐゴシック" panose="020B0600070205080204" pitchFamily="34" charset="-128"/>
              </a:defRPr>
            </a:lvl2pPr>
            <a:lvl3pPr marL="1143000" indent="-228600">
              <a:spcBef>
                <a:spcPct val="20000"/>
              </a:spcBef>
              <a:buChar char="•"/>
              <a:defRPr sz="2400">
                <a:solidFill>
                  <a:schemeClr val="tx1"/>
                </a:solidFill>
                <a:latin typeface="Comic Sans MS" panose="030F0902030302020204" pitchFamily="66" charset="0"/>
                <a:ea typeface="ＭＳ Ｐゴシック" panose="020B0600070205080204" pitchFamily="34" charset="-128"/>
              </a:defRPr>
            </a:lvl3pPr>
            <a:lvl4pPr marL="16002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4pPr>
            <a:lvl5pPr marL="2057400" indent="-228600">
              <a:spcBef>
                <a:spcPct val="20000"/>
              </a:spcBef>
              <a:buChar char="»"/>
              <a:defRPr sz="2000">
                <a:solidFill>
                  <a:schemeClr val="tx1"/>
                </a:solidFill>
                <a:latin typeface="Comic Sans MS" panose="030F0902030302020204" pitchFamily="66" charset="0"/>
                <a:ea typeface="ＭＳ Ｐゴシック" panose="020B0600070205080204" pitchFamily="34" charset="-128"/>
              </a:defRPr>
            </a:lvl5pPr>
            <a:lvl6pPr marL="25146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6pPr>
            <a:lvl7pPr marL="29718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7pPr>
            <a:lvl8pPr marL="34290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8pPr>
            <a:lvl9pPr marL="3886200" indent="-228600" defTabSz="457200" eaLnBrk="0" fontAlgn="base" hangingPunct="0">
              <a:spcBef>
                <a:spcPct val="20000"/>
              </a:spcBef>
              <a:spcAft>
                <a:spcPct val="0"/>
              </a:spcAft>
              <a:buChar char="»"/>
              <a:defRPr sz="2000">
                <a:solidFill>
                  <a:schemeClr val="tx1"/>
                </a:solidFill>
                <a:latin typeface="Comic Sans MS" panose="030F0902030302020204" pitchFamily="66"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i="0" u="none" strike="noStrike" kern="1200" cap="none" spc="0" normalizeH="0" baseline="0" noProof="0" dirty="0">
                <a:ln>
                  <a:noFill/>
                </a:ln>
                <a:solidFill>
                  <a:srgbClr val="008000"/>
                </a:solidFill>
                <a:effectLst/>
                <a:uLnTx/>
                <a:uFillTx/>
                <a:latin typeface="Calibri" panose="020F0502020204030204" pitchFamily="34" charset="0"/>
                <a:cs typeface="Calibri" panose="020F0502020204030204" pitchFamily="34" charset="0"/>
              </a:rPr>
              <a:t>[Dinur-Nissim’03, Dwork-McSherry-Nissim-Smith’06]</a:t>
            </a:r>
          </a:p>
        </p:txBody>
      </p:sp>
      <p:cxnSp>
        <p:nvCxnSpPr>
          <p:cNvPr id="3" name="Straight Connector 2">
            <a:extLst>
              <a:ext uri="{FF2B5EF4-FFF2-40B4-BE49-F238E27FC236}">
                <a16:creationId xmlns:a16="http://schemas.microsoft.com/office/drawing/2014/main" id="{37EB6571-AC84-974C-8531-B6229F374A09}"/>
              </a:ext>
            </a:extLst>
          </p:cNvPr>
          <p:cNvCxnSpPr>
            <a:cxnSpLocks/>
          </p:cNvCxnSpPr>
          <p:nvPr/>
        </p:nvCxnSpPr>
        <p:spPr bwMode="auto">
          <a:xfrm>
            <a:off x="4646874" y="1371600"/>
            <a:ext cx="499" cy="3124200"/>
          </a:xfrm>
          <a:prstGeom prst="line">
            <a:avLst/>
          </a:prstGeom>
          <a:noFill/>
          <a:ln w="57150" cap="flat" cmpd="sng" algn="ctr">
            <a:solidFill>
              <a:schemeClr val="tx1"/>
            </a:solidFill>
            <a:prstDash val="solid"/>
            <a:round/>
            <a:headEnd type="none" w="med" len="med"/>
            <a:tailEnd type="none" w="med" len="med"/>
          </a:ln>
          <a:effectLst/>
        </p:spPr>
      </p:cxnSp>
      <p:grpSp>
        <p:nvGrpSpPr>
          <p:cNvPr id="11" name="Group 10">
            <a:extLst>
              <a:ext uri="{FF2B5EF4-FFF2-40B4-BE49-F238E27FC236}">
                <a16:creationId xmlns:a16="http://schemas.microsoft.com/office/drawing/2014/main" id="{4A8B819C-EE7E-D541-B3AF-971F9FD6E93E}"/>
              </a:ext>
            </a:extLst>
          </p:cNvPr>
          <p:cNvGrpSpPr/>
          <p:nvPr/>
        </p:nvGrpSpPr>
        <p:grpSpPr>
          <a:xfrm>
            <a:off x="91994" y="4837093"/>
            <a:ext cx="8784128" cy="985883"/>
            <a:chOff x="91994" y="4495800"/>
            <a:chExt cx="8784128" cy="985883"/>
          </a:xfrm>
        </p:grpSpPr>
        <p:sp>
          <p:nvSpPr>
            <p:cNvPr id="114" name="Text Box 53">
              <a:extLst>
                <a:ext uri="{FF2B5EF4-FFF2-40B4-BE49-F238E27FC236}">
                  <a16:creationId xmlns:a16="http://schemas.microsoft.com/office/drawing/2014/main" id="{A4090006-327C-A145-94FE-8664CFD030C3}"/>
                </a:ext>
              </a:extLst>
            </p:cNvPr>
            <p:cNvSpPr txBox="1">
              <a:spLocks noChangeArrowheads="1"/>
            </p:cNvSpPr>
            <p:nvPr/>
          </p:nvSpPr>
          <p:spPr bwMode="auto">
            <a:xfrm>
              <a:off x="91994" y="4495800"/>
              <a:ext cx="87841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l" eaLnBrk="1" hangingPunct="1">
                <a:defRPr/>
              </a:pPr>
              <a:r>
                <a:rPr kumimoji="0" lang="en-US" altLang="en-US" sz="2400" b="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 </a:t>
              </a:r>
              <a:r>
                <a:rPr kumimoji="0" lang="en-US" altLang="en-US" sz="2800" i="0" u="none" strike="noStrike" kern="1200" cap="none" spc="0" normalizeH="0" baseline="0" noProof="0" dirty="0">
                  <a:ln>
                    <a:noFill/>
                  </a:ln>
                  <a:solidFill>
                    <a:srgbClr val="008000"/>
                  </a:solidFill>
                  <a:effectLst/>
                  <a:uLnTx/>
                  <a:uFillTx/>
                  <a:cs typeface="Calibri" panose="020F0502020204030204" pitchFamily="34" charset="0"/>
                </a:rPr>
                <a:t>Definition: </a:t>
              </a:r>
              <a:r>
                <a:rPr kumimoji="0" lang="en-US" altLang="en-US" sz="2800" i="0" u="none" strike="noStrike" kern="1200" cap="none" spc="0" normalizeH="0" baseline="0" noProof="0" dirty="0">
                  <a:ln>
                    <a:noFill/>
                  </a:ln>
                  <a:effectLst/>
                  <a:uLnTx/>
                  <a:uFillTx/>
                  <a:cs typeface="Calibri" panose="020F0502020204030204" pitchFamily="34" charset="0"/>
                </a:rPr>
                <a:t>A </a:t>
              </a:r>
              <a:r>
                <a:rPr kumimoji="0" lang="en-US" altLang="en-US" sz="2800" i="0" u="none" strike="noStrike" kern="1200" cap="none" spc="0" normalizeH="0" baseline="0" noProof="0" dirty="0">
                  <a:ln>
                    <a:noFill/>
                  </a:ln>
                  <a:solidFill>
                    <a:srgbClr val="FF0000"/>
                  </a:solidFill>
                  <a:effectLst/>
                  <a:uLnTx/>
                  <a:uFillTx/>
                  <a:cs typeface="Calibri" panose="020F0502020204030204" pitchFamily="34" charset="0"/>
                </a:rPr>
                <a:t>filter</a:t>
              </a:r>
              <a:r>
                <a:rPr kumimoji="0" lang="en-US" altLang="en-US" sz="2800" i="0" u="none" strike="noStrike" kern="1200" cap="none" spc="0" normalizeH="0" baseline="0" noProof="0" dirty="0">
                  <a:ln>
                    <a:noFill/>
                  </a:ln>
                  <a:effectLst/>
                  <a:uLnTx/>
                  <a:uFillTx/>
                  <a:cs typeface="Calibri" panose="020F0502020204030204" pitchFamily="34" charset="0"/>
                </a:rPr>
                <a:t> is  </a:t>
              </a:r>
              <a:r>
                <a:rPr kumimoji="0" lang="en-US" altLang="en-US" sz="2800" i="0" u="none" strike="noStrike" kern="1200" cap="none" spc="0" normalizeH="0" baseline="0" noProof="0" dirty="0">
                  <a:ln>
                    <a:noFill/>
                  </a:ln>
                  <a:solidFill>
                    <a:srgbClr val="009900"/>
                  </a:solidFill>
                  <a:effectLst/>
                  <a:uLnTx/>
                  <a:uFillTx/>
                  <a:cs typeface="Calibri" panose="020F0502020204030204" pitchFamily="34" charset="0"/>
                </a:rPr>
                <a:t>differentially private </a:t>
              </a:r>
              <a:r>
                <a:rPr kumimoji="0" lang="en-US" altLang="en-US" sz="2800" i="0" u="none" strike="noStrike" kern="1200" cap="none" spc="0" normalizeH="0" baseline="0" noProof="0" dirty="0">
                  <a:ln>
                    <a:noFill/>
                  </a:ln>
                  <a:effectLst/>
                  <a:uLnTx/>
                  <a:uFillTx/>
                  <a:cs typeface="Calibri" panose="020F0502020204030204" pitchFamily="34" charset="0"/>
                </a:rPr>
                <a:t>if for                     </a:t>
              </a:r>
              <a:r>
                <a:rPr kumimoji="0" lang="en-US" altLang="en-US" sz="2800" i="1"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every</a:t>
              </a:r>
              <a:r>
                <a:rPr kumimoji="0" lang="en-US" altLang="en-US" sz="2800" i="0"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 </a:t>
              </a:r>
              <a:r>
                <a:rPr kumimoji="0" lang="en-US" altLang="en-US" sz="2800" i="0" u="none" strike="noStrike" kern="1200" cap="none" spc="0" normalizeH="0" baseline="0" noProof="0" dirty="0">
                  <a:ln>
                    <a:noFill/>
                  </a:ln>
                  <a:effectLst/>
                  <a:uLnTx/>
                  <a:uFillTx/>
                  <a:ea typeface="ＭＳ Ｐゴシック" panose="020B0600070205080204" pitchFamily="34" charset="-128"/>
                  <a:cs typeface="Calibri" panose="020F0502020204030204" pitchFamily="34" charset="0"/>
                </a:rPr>
                <a:t>adjacent</a:t>
              </a:r>
              <a:r>
                <a:rPr kumimoji="0" lang="en-US" altLang="en-US" sz="2800" i="0" u="none" strike="noStrike" kern="1200" cap="none" spc="0" normalizeH="0" baseline="0" noProof="0" dirty="0">
                  <a:ln>
                    <a:noFill/>
                  </a:ln>
                  <a:solidFill>
                    <a:srgbClr val="0000FF"/>
                  </a:solidFill>
                  <a:effectLst/>
                  <a:uLnTx/>
                  <a:uFillTx/>
                  <a:ea typeface="ＭＳ Ｐゴシック" panose="020B0600070205080204" pitchFamily="34" charset="-128"/>
                  <a:cs typeface="Calibri" panose="020F0502020204030204" pitchFamily="34" charset="0"/>
                </a:rPr>
                <a:t>  </a:t>
              </a:r>
              <a:r>
                <a:rPr lang="en-US" altLang="en-US" sz="2800" dirty="0">
                  <a:cs typeface="Calibri" panose="020F0502020204030204" pitchFamily="34" charset="0"/>
                </a:rPr>
                <a:t>D</a:t>
              </a:r>
              <a:r>
                <a:rPr lang="en-US" altLang="en-US" sz="2800" baseline="-25000" dirty="0">
                  <a:cs typeface="Calibri" panose="020F0502020204030204" pitchFamily="34" charset="0"/>
                </a:rPr>
                <a:t>0</a:t>
              </a:r>
              <a:r>
                <a:rPr lang="en-US" altLang="en-US" sz="2800" dirty="0">
                  <a:cs typeface="Calibri" panose="020F0502020204030204" pitchFamily="34" charset="0"/>
                </a:rPr>
                <a:t> &amp; D</a:t>
              </a:r>
              <a:r>
                <a:rPr lang="en-US" altLang="en-US" sz="2800" baseline="-25000" dirty="0">
                  <a:cs typeface="Calibri" panose="020F0502020204030204" pitchFamily="34" charset="0"/>
                </a:rPr>
                <a:t>1 </a:t>
              </a:r>
              <a:r>
                <a:rPr lang="en-US" altLang="en-US" sz="2800" dirty="0">
                  <a:cs typeface="Calibri" panose="020F0502020204030204" pitchFamily="34" charset="0"/>
                </a:rPr>
                <a:t>and </a:t>
              </a:r>
              <a:r>
                <a:rPr lang="en-US" altLang="en-US" sz="2800" i="1" dirty="0">
                  <a:solidFill>
                    <a:schemeClr val="tx2"/>
                  </a:solidFill>
                  <a:cs typeface="Calibri" panose="020F0502020204030204" pitchFamily="34" charset="0"/>
                </a:rPr>
                <a:t>every</a:t>
              </a:r>
              <a:r>
                <a:rPr lang="en-US" altLang="en-US" sz="2800" dirty="0">
                  <a:cs typeface="Calibri" panose="020F0502020204030204" pitchFamily="34" charset="0"/>
                </a:rPr>
                <a:t> </a:t>
              </a:r>
              <a:r>
                <a:rPr kumimoji="0" lang="en-US" altLang="en-US" sz="2800" i="0" u="none" strike="noStrike" kern="1200" cap="none" spc="0" normalizeH="0" baseline="0" noProof="0" dirty="0">
                  <a:ln>
                    <a:noFill/>
                  </a:ln>
                  <a:solidFill>
                    <a:srgbClr val="000000"/>
                  </a:solidFill>
                  <a:effectLst/>
                  <a:uLnTx/>
                  <a:uFillTx/>
                  <a:ea typeface="ＭＳ Ｐゴシック" panose="020B0600070205080204" pitchFamily="34" charset="-128"/>
                  <a:cs typeface="Calibri" panose="020F0502020204030204" pitchFamily="34" charset="0"/>
                </a:rPr>
                <a:t>legal query</a:t>
              </a:r>
              <a:r>
                <a:rPr kumimoji="0" lang="en-US" altLang="en-US" sz="2800"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a:t>
              </a:r>
            </a:p>
          </p:txBody>
        </p:sp>
        <p:grpSp>
          <p:nvGrpSpPr>
            <p:cNvPr id="12" name="Group 11">
              <a:extLst>
                <a:ext uri="{FF2B5EF4-FFF2-40B4-BE49-F238E27FC236}">
                  <a16:creationId xmlns:a16="http://schemas.microsoft.com/office/drawing/2014/main" id="{915D8D9E-3877-6A42-8E61-4107E2865DD1}"/>
                </a:ext>
              </a:extLst>
            </p:cNvPr>
            <p:cNvGrpSpPr/>
            <p:nvPr/>
          </p:nvGrpSpPr>
          <p:grpSpPr>
            <a:xfrm>
              <a:off x="6767939" y="4916507"/>
              <a:ext cx="1233061" cy="565176"/>
              <a:chOff x="5145126" y="6093751"/>
              <a:chExt cx="1233061" cy="565176"/>
            </a:xfrm>
          </p:grpSpPr>
          <p:sp>
            <p:nvSpPr>
              <p:cNvPr id="132" name="TextBox 131">
                <a:extLst>
                  <a:ext uri="{FF2B5EF4-FFF2-40B4-BE49-F238E27FC236}">
                    <a16:creationId xmlns:a16="http://schemas.microsoft.com/office/drawing/2014/main" id="{DA9A7AF6-009A-034B-AF08-2CF29AF45EA6}"/>
                  </a:ext>
                </a:extLst>
              </p:cNvPr>
              <p:cNvSpPr txBox="1"/>
              <p:nvPr/>
            </p:nvSpPr>
            <p:spPr>
              <a:xfrm>
                <a:off x="5145126" y="6098812"/>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33" name="TextBox 132">
                <a:extLst>
                  <a:ext uri="{FF2B5EF4-FFF2-40B4-BE49-F238E27FC236}">
                    <a16:creationId xmlns:a16="http://schemas.microsoft.com/office/drawing/2014/main" id="{CBD396F1-F1D8-2E4B-AC16-552B305F2303}"/>
                  </a:ext>
                </a:extLst>
              </p:cNvPr>
              <p:cNvSpPr txBox="1"/>
              <p:nvPr/>
            </p:nvSpPr>
            <p:spPr>
              <a:xfrm>
                <a:off x="5879331" y="6093751"/>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sp>
            <p:nvSpPr>
              <p:cNvPr id="134" name="Text Box 57">
                <a:extLst>
                  <a:ext uri="{FF2B5EF4-FFF2-40B4-BE49-F238E27FC236}">
                    <a16:creationId xmlns:a16="http://schemas.microsoft.com/office/drawing/2014/main" id="{FBEB1BEB-19B1-D744-8591-BC265FCC62E8}"/>
                  </a:ext>
                </a:extLst>
              </p:cNvPr>
              <p:cNvSpPr txBox="1">
                <a:spLocks noChangeArrowheads="1"/>
              </p:cNvSpPr>
              <p:nvPr/>
            </p:nvSpPr>
            <p:spPr bwMode="auto">
              <a:xfrm>
                <a:off x="5599796" y="6135707"/>
                <a:ext cx="3818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sym typeface="Symbol" pitchFamily="2" charset="2"/>
                  </a:rPr>
                  <a:t></a:t>
                </a:r>
                <a:endParaRPr kumimoji="0" lang="en-US" altLang="en-US" sz="2800" b="0" i="0" u="none" strike="noStrike" kern="1200" cap="none" spc="0" normalizeH="0" baseline="0" noProof="0" dirty="0">
                  <a:ln>
                    <a:noFill/>
                  </a:ln>
                  <a:solidFill>
                    <a:prstClr val="black"/>
                  </a:solidFill>
                  <a:effectLst/>
                  <a:uLnTx/>
                  <a:uFillTx/>
                  <a:latin typeface="Comic Sans MS" panose="030F0902030302020204" pitchFamily="66" charset="0"/>
                  <a:ea typeface="ＭＳ Ｐゴシック" panose="020B0600070205080204" pitchFamily="34" charset="-128"/>
                  <a:cs typeface="+mn-cs"/>
                </a:endParaRPr>
              </a:p>
            </p:txBody>
          </p:sp>
        </p:grpSp>
      </p:grpSp>
      <p:grpSp>
        <p:nvGrpSpPr>
          <p:cNvPr id="9" name="Group 8">
            <a:extLst>
              <a:ext uri="{FF2B5EF4-FFF2-40B4-BE49-F238E27FC236}">
                <a16:creationId xmlns:a16="http://schemas.microsoft.com/office/drawing/2014/main" id="{B1BDCEDD-BE28-3B4B-953F-7ED888B7415B}"/>
              </a:ext>
            </a:extLst>
          </p:cNvPr>
          <p:cNvGrpSpPr/>
          <p:nvPr/>
        </p:nvGrpSpPr>
        <p:grpSpPr>
          <a:xfrm>
            <a:off x="1204882" y="3006678"/>
            <a:ext cx="6567518" cy="1412922"/>
            <a:chOff x="1204882" y="3006678"/>
            <a:chExt cx="6567518" cy="1412922"/>
          </a:xfrm>
        </p:grpSpPr>
        <p:sp>
          <p:nvSpPr>
            <p:cNvPr id="108" name="TextBox 107">
              <a:extLst>
                <a:ext uri="{FF2B5EF4-FFF2-40B4-BE49-F238E27FC236}">
                  <a16:creationId xmlns:a16="http://schemas.microsoft.com/office/drawing/2014/main" id="{4C796110-E16D-9B4B-952C-6EC3DB382A24}"/>
                </a:ext>
              </a:extLst>
            </p:cNvPr>
            <p:cNvSpPr txBox="1"/>
            <p:nvPr/>
          </p:nvSpPr>
          <p:spPr>
            <a:xfrm>
              <a:off x="1928765" y="3896380"/>
              <a:ext cx="498855"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0</a:t>
              </a:r>
            </a:p>
          </p:txBody>
        </p:sp>
        <p:sp>
          <p:nvSpPr>
            <p:cNvPr id="127" name="Rectangle 7">
              <a:extLst>
                <a:ext uri="{FF2B5EF4-FFF2-40B4-BE49-F238E27FC236}">
                  <a16:creationId xmlns:a16="http://schemas.microsoft.com/office/drawing/2014/main" id="{E3107266-E7DE-0F49-89AC-CEC10C321510}"/>
                </a:ext>
              </a:extLst>
            </p:cNvPr>
            <p:cNvSpPr>
              <a:spLocks noChangeArrowheads="1"/>
            </p:cNvSpPr>
            <p:nvPr/>
          </p:nvSpPr>
          <p:spPr bwMode="auto">
            <a:xfrm>
              <a:off x="1204882" y="3006678"/>
              <a:ext cx="1900509" cy="57472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Query Q</a:t>
              </a:r>
            </a:p>
          </p:txBody>
        </p:sp>
        <p:sp>
          <p:nvSpPr>
            <p:cNvPr id="129" name="TextBox 128">
              <a:extLst>
                <a:ext uri="{FF2B5EF4-FFF2-40B4-BE49-F238E27FC236}">
                  <a16:creationId xmlns:a16="http://schemas.microsoft.com/office/drawing/2014/main" id="{A2045780-65D3-0F4E-AAEA-3131A43547F3}"/>
                </a:ext>
              </a:extLst>
            </p:cNvPr>
            <p:cNvSpPr txBox="1"/>
            <p:nvPr/>
          </p:nvSpPr>
          <p:spPr>
            <a:xfrm>
              <a:off x="6632547" y="3896380"/>
              <a:ext cx="498856" cy="523220"/>
            </a:xfrm>
            <a:prstGeom prst="rect">
              <a:avLst/>
            </a:prstGeom>
            <a:solidFill>
              <a:schemeClr val="bg2"/>
            </a:solidFill>
            <a:ln>
              <a:solidFill>
                <a:srgbClr val="FFFF00"/>
              </a:solidFill>
            </a:ln>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p</a:t>
              </a:r>
              <a:r>
                <a:rPr kumimoji="0" lang="en-US" sz="2800" b="1" i="0" u="none" strike="noStrike" kern="1200" cap="none" spc="0" normalizeH="0" baseline="-25000" noProof="0" dirty="0">
                  <a:ln>
                    <a:noFill/>
                  </a:ln>
                  <a:solidFill>
                    <a:srgbClr val="C00000"/>
                  </a:solidFill>
                  <a:effectLst/>
                  <a:uLnTx/>
                  <a:uFillTx/>
                  <a:latin typeface="Calibri" panose="020F0502020204030204" pitchFamily="34" charset="0"/>
                  <a:cs typeface="Calibri" panose="020F0502020204030204" pitchFamily="34" charset="0"/>
                </a:rPr>
                <a:t>1</a:t>
              </a:r>
            </a:p>
          </p:txBody>
        </p:sp>
        <p:cxnSp>
          <p:nvCxnSpPr>
            <p:cNvPr id="49" name="Straight Arrow Connector 48">
              <a:extLst>
                <a:ext uri="{FF2B5EF4-FFF2-40B4-BE49-F238E27FC236}">
                  <a16:creationId xmlns:a16="http://schemas.microsoft.com/office/drawing/2014/main" id="{E2E4DA5D-0627-F04B-AA70-3750BBFE00CC}"/>
                </a:ext>
              </a:extLst>
            </p:cNvPr>
            <p:cNvCxnSpPr>
              <a:cxnSpLocks/>
            </p:cNvCxnSpPr>
            <p:nvPr/>
          </p:nvCxnSpPr>
          <p:spPr bwMode="auto">
            <a:xfrm>
              <a:off x="2167789" y="3569859"/>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FE1EC9A6-083C-5544-ABC4-67FD8EB06B8D}"/>
                </a:ext>
              </a:extLst>
            </p:cNvPr>
            <p:cNvCxnSpPr>
              <a:cxnSpLocks/>
            </p:cNvCxnSpPr>
            <p:nvPr/>
          </p:nvCxnSpPr>
          <p:spPr bwMode="auto">
            <a:xfrm>
              <a:off x="6871571" y="3569859"/>
              <a:ext cx="0" cy="468741"/>
            </a:xfrm>
            <a:prstGeom prst="straightConnector1">
              <a:avLst/>
            </a:prstGeom>
            <a:ln w="57150">
              <a:headEnd type="none" w="med" len="med"/>
              <a:tailEnd type="triangle"/>
            </a:ln>
          </p:spPr>
          <p:style>
            <a:lnRef idx="1">
              <a:schemeClr val="dk1"/>
            </a:lnRef>
            <a:fillRef idx="0">
              <a:schemeClr val="dk1"/>
            </a:fillRef>
            <a:effectRef idx="0">
              <a:schemeClr val="dk1"/>
            </a:effectRef>
            <a:fontRef idx="minor">
              <a:schemeClr val="tx1"/>
            </a:fontRef>
          </p:style>
        </p:cxnSp>
        <p:sp>
          <p:nvSpPr>
            <p:cNvPr id="43" name="Rectangle 7">
              <a:extLst>
                <a:ext uri="{FF2B5EF4-FFF2-40B4-BE49-F238E27FC236}">
                  <a16:creationId xmlns:a16="http://schemas.microsoft.com/office/drawing/2014/main" id="{AB28DED3-0CAD-DD42-9438-8A1116DA7CF5}"/>
                </a:ext>
              </a:extLst>
            </p:cNvPr>
            <p:cNvSpPr>
              <a:spLocks noChangeArrowheads="1"/>
            </p:cNvSpPr>
            <p:nvPr/>
          </p:nvSpPr>
          <p:spPr bwMode="auto">
            <a:xfrm>
              <a:off x="5871891" y="3006678"/>
              <a:ext cx="1900509" cy="574722"/>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ea typeface="ＭＳ Ｐゴシック" panose="020B0600070205080204" pitchFamily="34" charset="-128"/>
                  <a:cs typeface="Calibri" panose="020F0502020204030204" pitchFamily="34" charset="0"/>
                </a:rPr>
                <a:t>Query Q</a:t>
              </a:r>
            </a:p>
          </p:txBody>
        </p:sp>
      </p:grpSp>
      <p:grpSp>
        <p:nvGrpSpPr>
          <p:cNvPr id="7" name="Group 6">
            <a:extLst>
              <a:ext uri="{FF2B5EF4-FFF2-40B4-BE49-F238E27FC236}">
                <a16:creationId xmlns:a16="http://schemas.microsoft.com/office/drawing/2014/main" id="{543E7814-9F46-994E-8302-378ED8644AE5}"/>
              </a:ext>
            </a:extLst>
          </p:cNvPr>
          <p:cNvGrpSpPr/>
          <p:nvPr/>
        </p:nvGrpSpPr>
        <p:grpSpPr>
          <a:xfrm>
            <a:off x="762000" y="1053583"/>
            <a:ext cx="2895601" cy="2055222"/>
            <a:chOff x="762000" y="1053583"/>
            <a:chExt cx="2895601" cy="2055222"/>
          </a:xfrm>
        </p:grpSpPr>
        <p:grpSp>
          <p:nvGrpSpPr>
            <p:cNvPr id="44" name="Group 43">
              <a:extLst>
                <a:ext uri="{FF2B5EF4-FFF2-40B4-BE49-F238E27FC236}">
                  <a16:creationId xmlns:a16="http://schemas.microsoft.com/office/drawing/2014/main" id="{5791516D-2D20-D34C-B429-5A1D70E17204}"/>
                </a:ext>
              </a:extLst>
            </p:cNvPr>
            <p:cNvGrpSpPr/>
            <p:nvPr/>
          </p:nvGrpSpPr>
          <p:grpSpPr>
            <a:xfrm>
              <a:off x="762000" y="1053583"/>
              <a:ext cx="2836853" cy="1413983"/>
              <a:chOff x="304799" y="4648919"/>
              <a:chExt cx="2645964" cy="1834439"/>
            </a:xfrm>
          </p:grpSpPr>
          <p:pic>
            <p:nvPicPr>
              <p:cNvPr id="45" name="Picture 10" descr="Differential Privacy: Implications on Data Sharing and Access in the Cloud.  | by PlatformService | Medium">
                <a:extLst>
                  <a:ext uri="{FF2B5EF4-FFF2-40B4-BE49-F238E27FC236}">
                    <a16:creationId xmlns:a16="http://schemas.microsoft.com/office/drawing/2014/main" id="{1022F674-116C-7546-A3E1-6EC19AA153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 t="-4008" r="61982" b="22264"/>
              <a:stretch/>
            </p:blipFill>
            <p:spPr bwMode="auto">
              <a:xfrm>
                <a:off x="304799" y="4648919"/>
                <a:ext cx="2643585" cy="183443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785A4076-857C-B444-AC1F-5EB9DD73970F}"/>
                  </a:ext>
                </a:extLst>
              </p:cNvPr>
              <p:cNvSpPr txBox="1"/>
              <p:nvPr/>
            </p:nvSpPr>
            <p:spPr>
              <a:xfrm>
                <a:off x="2483644" y="5442289"/>
                <a:ext cx="467119" cy="577233"/>
              </a:xfrm>
              <a:prstGeom prst="rect">
                <a:avLst/>
              </a:prstGeom>
              <a:solidFill>
                <a:schemeClr val="bg1"/>
              </a:solidFill>
            </p:spPr>
            <p:txBody>
              <a:bodyPr wrap="square" rtlCol="0">
                <a:spAutoFit/>
              </a:bodyPr>
              <a:lstStyle/>
              <a:p>
                <a:endParaRPr lang="en-US" dirty="0"/>
              </a:p>
            </p:txBody>
          </p:sp>
        </p:grpSp>
        <p:cxnSp>
          <p:nvCxnSpPr>
            <p:cNvPr id="47" name="Straight Arrow Connector 46">
              <a:extLst>
                <a:ext uri="{FF2B5EF4-FFF2-40B4-BE49-F238E27FC236}">
                  <a16:creationId xmlns:a16="http://schemas.microsoft.com/office/drawing/2014/main" id="{0FEA0C0E-16AB-5241-A100-926A37B18A83}"/>
                </a:ext>
              </a:extLst>
            </p:cNvPr>
            <p:cNvCxnSpPr>
              <a:cxnSpLocks/>
            </p:cNvCxnSpPr>
            <p:nvPr/>
          </p:nvCxnSpPr>
          <p:spPr bwMode="auto">
            <a:xfrm>
              <a:off x="2045848" y="2299916"/>
              <a:ext cx="0" cy="808889"/>
            </a:xfrm>
            <a:prstGeom prst="straightConnector1">
              <a:avLst/>
            </a:prstGeom>
            <a:noFill/>
            <a:ln w="57150" cap="flat" cmpd="sng" algn="ctr">
              <a:solidFill>
                <a:schemeClr val="tx2"/>
              </a:solidFill>
              <a:prstDash val="solid"/>
              <a:round/>
              <a:headEnd type="triangle"/>
              <a:tailEnd type="triangle"/>
            </a:ln>
            <a:effectLst/>
          </p:spPr>
        </p:cxnSp>
        <p:sp>
          <p:nvSpPr>
            <p:cNvPr id="66" name="TextBox 65">
              <a:extLst>
                <a:ext uri="{FF2B5EF4-FFF2-40B4-BE49-F238E27FC236}">
                  <a16:creationId xmlns:a16="http://schemas.microsoft.com/office/drawing/2014/main" id="{FF5B23B5-13D7-0740-84FF-72E039B4B9C0}"/>
                </a:ext>
              </a:extLst>
            </p:cNvPr>
            <p:cNvSpPr txBox="1"/>
            <p:nvPr/>
          </p:nvSpPr>
          <p:spPr>
            <a:xfrm>
              <a:off x="1557163" y="1447800"/>
              <a:ext cx="1262238" cy="369332"/>
            </a:xfrm>
            <a:prstGeom prst="rect">
              <a:avLst/>
            </a:prstGeom>
            <a:noFill/>
            <a:ln w="38100">
              <a:solidFill>
                <a:srgbClr val="C00000"/>
              </a:solidFill>
            </a:ln>
          </p:spPr>
          <p:txBody>
            <a:bodyPr wrap="square" rtlCol="0">
              <a:spAutoFit/>
            </a:bodyPr>
            <a:lstStyle/>
            <a:p>
              <a:r>
                <a:rPr lang="en-US" sz="1800" b="1" dirty="0">
                  <a:solidFill>
                    <a:srgbClr val="C00000"/>
                  </a:solidFill>
                  <a:latin typeface="Calibri" panose="020F0502020204030204" pitchFamily="34" charset="0"/>
                  <a:cs typeface="Calibri" panose="020F0502020204030204" pitchFamily="34" charset="0"/>
                </a:rPr>
                <a:t>Jane Doe</a:t>
              </a:r>
            </a:p>
          </p:txBody>
        </p:sp>
        <p:sp>
          <p:nvSpPr>
            <p:cNvPr id="67" name="Rectangle 66">
              <a:extLst>
                <a:ext uri="{FF2B5EF4-FFF2-40B4-BE49-F238E27FC236}">
                  <a16:creationId xmlns:a16="http://schemas.microsoft.com/office/drawing/2014/main" id="{7F226B61-3A13-664A-91EB-3E81B3284E0A}"/>
                </a:ext>
              </a:extLst>
            </p:cNvPr>
            <p:cNvSpPr/>
            <p:nvPr/>
          </p:nvSpPr>
          <p:spPr bwMode="auto">
            <a:xfrm>
              <a:off x="1155396" y="1257513"/>
              <a:ext cx="2045005" cy="131573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sp>
          <p:nvSpPr>
            <p:cNvPr id="68" name="TextBox 67">
              <a:extLst>
                <a:ext uri="{FF2B5EF4-FFF2-40B4-BE49-F238E27FC236}">
                  <a16:creationId xmlns:a16="http://schemas.microsoft.com/office/drawing/2014/main" id="{A74EC0BD-3E0B-1648-BF4A-3851361C6567}"/>
                </a:ext>
              </a:extLst>
            </p:cNvPr>
            <p:cNvSpPr txBox="1"/>
            <p:nvPr/>
          </p:nvSpPr>
          <p:spPr>
            <a:xfrm>
              <a:off x="2008047" y="2253673"/>
              <a:ext cx="1649554"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filter</a:t>
              </a:r>
            </a:p>
          </p:txBody>
        </p:sp>
        <p:sp>
          <p:nvSpPr>
            <p:cNvPr id="69" name="Lightning Bolt 68">
              <a:extLst>
                <a:ext uri="{FF2B5EF4-FFF2-40B4-BE49-F238E27FC236}">
                  <a16:creationId xmlns:a16="http://schemas.microsoft.com/office/drawing/2014/main" id="{DEC500B2-F94A-EB41-BB20-0A8270660FBC}"/>
                </a:ext>
              </a:extLst>
            </p:cNvPr>
            <p:cNvSpPr/>
            <p:nvPr/>
          </p:nvSpPr>
          <p:spPr bwMode="auto">
            <a:xfrm rot="18612506">
              <a:off x="1810184" y="2378437"/>
              <a:ext cx="546554" cy="467510"/>
            </a:xfrm>
            <a:prstGeom prst="lightningBol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grpSp>
      <p:grpSp>
        <p:nvGrpSpPr>
          <p:cNvPr id="70" name="Group 69">
            <a:extLst>
              <a:ext uri="{FF2B5EF4-FFF2-40B4-BE49-F238E27FC236}">
                <a16:creationId xmlns:a16="http://schemas.microsoft.com/office/drawing/2014/main" id="{AE4FA90C-2117-7A40-A009-FC413F3E8381}"/>
              </a:ext>
            </a:extLst>
          </p:cNvPr>
          <p:cNvGrpSpPr/>
          <p:nvPr/>
        </p:nvGrpSpPr>
        <p:grpSpPr>
          <a:xfrm>
            <a:off x="5333999" y="1066800"/>
            <a:ext cx="2895601" cy="2055222"/>
            <a:chOff x="762000" y="1053583"/>
            <a:chExt cx="2895601" cy="2055222"/>
          </a:xfrm>
        </p:grpSpPr>
        <p:grpSp>
          <p:nvGrpSpPr>
            <p:cNvPr id="71" name="Group 70">
              <a:extLst>
                <a:ext uri="{FF2B5EF4-FFF2-40B4-BE49-F238E27FC236}">
                  <a16:creationId xmlns:a16="http://schemas.microsoft.com/office/drawing/2014/main" id="{55DC377E-4C29-6C4D-A3C8-0DE3C2C9C907}"/>
                </a:ext>
              </a:extLst>
            </p:cNvPr>
            <p:cNvGrpSpPr/>
            <p:nvPr/>
          </p:nvGrpSpPr>
          <p:grpSpPr>
            <a:xfrm>
              <a:off x="762000" y="1053583"/>
              <a:ext cx="2836853" cy="1413983"/>
              <a:chOff x="304799" y="4648919"/>
              <a:chExt cx="2645964" cy="1834439"/>
            </a:xfrm>
          </p:grpSpPr>
          <p:pic>
            <p:nvPicPr>
              <p:cNvPr id="77" name="Picture 10" descr="Differential Privacy: Implications on Data Sharing and Access in the Cloud.  | by PlatformService | Medium">
                <a:extLst>
                  <a:ext uri="{FF2B5EF4-FFF2-40B4-BE49-F238E27FC236}">
                    <a16:creationId xmlns:a16="http://schemas.microsoft.com/office/drawing/2014/main" id="{277DD008-569D-334F-BE11-FD521608F7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80" t="-4008" r="61982" b="22264"/>
              <a:stretch/>
            </p:blipFill>
            <p:spPr bwMode="auto">
              <a:xfrm>
                <a:off x="304799" y="4648919"/>
                <a:ext cx="2643585" cy="1834439"/>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4861FADF-054E-874C-84F6-B9E51A5F8590}"/>
                  </a:ext>
                </a:extLst>
              </p:cNvPr>
              <p:cNvSpPr txBox="1"/>
              <p:nvPr/>
            </p:nvSpPr>
            <p:spPr>
              <a:xfrm>
                <a:off x="2483644" y="5442289"/>
                <a:ext cx="467119" cy="577233"/>
              </a:xfrm>
              <a:prstGeom prst="rect">
                <a:avLst/>
              </a:prstGeom>
              <a:solidFill>
                <a:schemeClr val="bg1"/>
              </a:solidFill>
            </p:spPr>
            <p:txBody>
              <a:bodyPr wrap="square" rtlCol="0">
                <a:spAutoFit/>
              </a:bodyPr>
              <a:lstStyle/>
              <a:p>
                <a:endParaRPr lang="en-US" dirty="0"/>
              </a:p>
            </p:txBody>
          </p:sp>
        </p:grpSp>
        <p:cxnSp>
          <p:nvCxnSpPr>
            <p:cNvPr id="72" name="Straight Arrow Connector 71">
              <a:extLst>
                <a:ext uri="{FF2B5EF4-FFF2-40B4-BE49-F238E27FC236}">
                  <a16:creationId xmlns:a16="http://schemas.microsoft.com/office/drawing/2014/main" id="{9AFA1BAA-3CD2-8E4F-8798-349B5393D78F}"/>
                </a:ext>
              </a:extLst>
            </p:cNvPr>
            <p:cNvCxnSpPr>
              <a:cxnSpLocks/>
            </p:cNvCxnSpPr>
            <p:nvPr/>
          </p:nvCxnSpPr>
          <p:spPr bwMode="auto">
            <a:xfrm>
              <a:off x="2045848" y="2299916"/>
              <a:ext cx="0" cy="808889"/>
            </a:xfrm>
            <a:prstGeom prst="straightConnector1">
              <a:avLst/>
            </a:prstGeom>
            <a:noFill/>
            <a:ln w="57150" cap="flat" cmpd="sng" algn="ctr">
              <a:solidFill>
                <a:schemeClr val="tx2"/>
              </a:solidFill>
              <a:prstDash val="solid"/>
              <a:round/>
              <a:headEnd type="triangle"/>
              <a:tailEnd type="triangle"/>
            </a:ln>
            <a:effectLst/>
          </p:spPr>
        </p:cxnSp>
        <p:sp>
          <p:nvSpPr>
            <p:cNvPr id="74" name="Rectangle 73">
              <a:extLst>
                <a:ext uri="{FF2B5EF4-FFF2-40B4-BE49-F238E27FC236}">
                  <a16:creationId xmlns:a16="http://schemas.microsoft.com/office/drawing/2014/main" id="{3EEEFE28-F266-9A4E-95D5-AA12C0920387}"/>
                </a:ext>
              </a:extLst>
            </p:cNvPr>
            <p:cNvSpPr/>
            <p:nvPr/>
          </p:nvSpPr>
          <p:spPr bwMode="auto">
            <a:xfrm>
              <a:off x="1155396" y="1257513"/>
              <a:ext cx="2045005" cy="1315733"/>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sp>
          <p:nvSpPr>
            <p:cNvPr id="75" name="TextBox 74">
              <a:extLst>
                <a:ext uri="{FF2B5EF4-FFF2-40B4-BE49-F238E27FC236}">
                  <a16:creationId xmlns:a16="http://schemas.microsoft.com/office/drawing/2014/main" id="{F4114828-C3CC-EA4E-A5E7-D1ACEE9F1985}"/>
                </a:ext>
              </a:extLst>
            </p:cNvPr>
            <p:cNvSpPr txBox="1"/>
            <p:nvPr/>
          </p:nvSpPr>
          <p:spPr>
            <a:xfrm>
              <a:off x="2008047" y="2253673"/>
              <a:ext cx="1649554" cy="400110"/>
            </a:xfrm>
            <a:prstGeom prst="rect">
              <a:avLst/>
            </a:prstGeom>
            <a:noFill/>
          </p:spPr>
          <p:txBody>
            <a:bodyPr wrap="square" rtlCol="0">
              <a:spAutoFit/>
            </a:bodyPr>
            <a:lstStyle/>
            <a:p>
              <a:r>
                <a:rPr lang="en-US" sz="2000" b="1" dirty="0">
                  <a:solidFill>
                    <a:srgbClr val="FF0000"/>
                  </a:solidFill>
                  <a:latin typeface="Calibri" panose="020F0502020204030204" pitchFamily="34" charset="0"/>
                  <a:cs typeface="Calibri" panose="020F0502020204030204" pitchFamily="34" charset="0"/>
                </a:rPr>
                <a:t>filter</a:t>
              </a:r>
            </a:p>
          </p:txBody>
        </p:sp>
        <p:sp>
          <p:nvSpPr>
            <p:cNvPr id="76" name="Lightning Bolt 75">
              <a:extLst>
                <a:ext uri="{FF2B5EF4-FFF2-40B4-BE49-F238E27FC236}">
                  <a16:creationId xmlns:a16="http://schemas.microsoft.com/office/drawing/2014/main" id="{8479F873-FF36-3448-A88D-2AF0D720C168}"/>
                </a:ext>
              </a:extLst>
            </p:cNvPr>
            <p:cNvSpPr/>
            <p:nvPr/>
          </p:nvSpPr>
          <p:spPr bwMode="auto">
            <a:xfrm rot="18612506">
              <a:off x="1810184" y="2378437"/>
              <a:ext cx="546554" cy="467510"/>
            </a:xfrm>
            <a:prstGeom prst="lightningBol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Comic Sans MS" pitchFamily="-106" charset="0"/>
              </a:endParaRPr>
            </a:p>
          </p:txBody>
        </p:sp>
      </p:grpSp>
      <p:sp>
        <p:nvSpPr>
          <p:cNvPr id="8" name="TextBox 7">
            <a:extLst>
              <a:ext uri="{FF2B5EF4-FFF2-40B4-BE49-F238E27FC236}">
                <a16:creationId xmlns:a16="http://schemas.microsoft.com/office/drawing/2014/main" id="{1E13EABE-4907-9A4B-97E3-4F042E71EA78}"/>
              </a:ext>
            </a:extLst>
          </p:cNvPr>
          <p:cNvSpPr txBox="1"/>
          <p:nvPr/>
        </p:nvSpPr>
        <p:spPr>
          <a:xfrm>
            <a:off x="1259959" y="1828800"/>
            <a:ext cx="482824" cy="461665"/>
          </a:xfrm>
          <a:prstGeom prst="rect">
            <a:avLst/>
          </a:prstGeom>
          <a:noFill/>
        </p:spPr>
        <p:txBody>
          <a:bodyPr wrap="none" rtlCol="0">
            <a:spAutoFit/>
          </a:bodyPr>
          <a:lstStyle/>
          <a:p>
            <a:r>
              <a:rPr lang="en-US" altLang="en-US" sz="2400" b="1" dirty="0">
                <a:latin typeface="Calibri" panose="020F0502020204030204" pitchFamily="34" charset="0"/>
                <a:cs typeface="Calibri" panose="020F0502020204030204" pitchFamily="34" charset="0"/>
              </a:rPr>
              <a:t>D</a:t>
            </a:r>
            <a:r>
              <a:rPr lang="en-US" altLang="en-US" sz="2400" b="1" baseline="-25000" dirty="0">
                <a:latin typeface="Calibri" panose="020F0502020204030204" pitchFamily="34" charset="0"/>
                <a:cs typeface="Calibri" panose="020F0502020204030204" pitchFamily="34" charset="0"/>
              </a:rPr>
              <a:t>0</a:t>
            </a:r>
            <a:endParaRPr lang="en-US" sz="2400" dirty="0">
              <a:latin typeface="Calibri" panose="020F0502020204030204" pitchFamily="34" charset="0"/>
              <a:cs typeface="Calibri" panose="020F0502020204030204" pitchFamily="34" charset="0"/>
            </a:endParaRPr>
          </a:p>
        </p:txBody>
      </p:sp>
      <p:sp>
        <p:nvSpPr>
          <p:cNvPr id="79" name="TextBox 78">
            <a:extLst>
              <a:ext uri="{FF2B5EF4-FFF2-40B4-BE49-F238E27FC236}">
                <a16:creationId xmlns:a16="http://schemas.microsoft.com/office/drawing/2014/main" id="{C5B5B67A-52C6-924C-994B-C70B6B7E4395}"/>
              </a:ext>
            </a:extLst>
          </p:cNvPr>
          <p:cNvSpPr txBox="1"/>
          <p:nvPr/>
        </p:nvSpPr>
        <p:spPr>
          <a:xfrm>
            <a:off x="5883430" y="1828800"/>
            <a:ext cx="500457" cy="461665"/>
          </a:xfrm>
          <a:prstGeom prst="rect">
            <a:avLst/>
          </a:prstGeom>
          <a:noFill/>
        </p:spPr>
        <p:txBody>
          <a:bodyPr wrap="none" rtlCol="0">
            <a:spAutoFit/>
          </a:bodyPr>
          <a:lstStyle/>
          <a:p>
            <a:r>
              <a:rPr lang="en-US" altLang="en-US" sz="2400" b="1" dirty="0">
                <a:latin typeface="Calibri" panose="020F0502020204030204" pitchFamily="34" charset="0"/>
                <a:cs typeface="Calibri" panose="020F0502020204030204" pitchFamily="34" charset="0"/>
              </a:rPr>
              <a:t>D</a:t>
            </a:r>
            <a:r>
              <a:rPr lang="en-US" altLang="en-US" sz="2400" b="1" baseline="-25000" dirty="0">
                <a:latin typeface="Calibri" panose="020F0502020204030204" pitchFamily="34" charset="0"/>
                <a:cs typeface="Calibri" panose="020F0502020204030204" pitchFamily="34" charset="0"/>
              </a:rPr>
              <a:t>1</a:t>
            </a:r>
            <a:endParaRPr lang="en-US" sz="2400" dirty="0">
              <a:latin typeface="Calibri" panose="020F0502020204030204" pitchFamily="34" charset="0"/>
              <a:cs typeface="Calibri" panose="020F0502020204030204" pitchFamily="34" charset="0"/>
            </a:endParaRPr>
          </a:p>
        </p:txBody>
      </p:sp>
      <p:cxnSp>
        <p:nvCxnSpPr>
          <p:cNvPr id="81" name="Straight Connector 80">
            <a:extLst>
              <a:ext uri="{FF2B5EF4-FFF2-40B4-BE49-F238E27FC236}">
                <a16:creationId xmlns:a16="http://schemas.microsoft.com/office/drawing/2014/main" id="{6322FCEA-C9D2-DC47-8B40-9DAF6C487C30}"/>
              </a:ext>
            </a:extLst>
          </p:cNvPr>
          <p:cNvCxnSpPr>
            <a:cxnSpLocks/>
          </p:cNvCxnSpPr>
          <p:nvPr/>
        </p:nvCxnSpPr>
        <p:spPr bwMode="auto">
          <a:xfrm flipH="1" flipV="1">
            <a:off x="228600" y="4495800"/>
            <a:ext cx="8784128" cy="7204"/>
          </a:xfrm>
          <a:prstGeom prst="line">
            <a:avLst/>
          </a:prstGeom>
          <a:noFill/>
          <a:ln w="571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513014312"/>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457200" y="1905000"/>
            <a:ext cx="8305800" cy="3108543"/>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1315F4"/>
                </a:solidFill>
                <a:latin typeface="Calibri" panose="020F0502020204030204" pitchFamily="34" charset="0"/>
                <a:cs typeface="Calibri" panose="020F0502020204030204" pitchFamily="34" charset="0"/>
              </a:rPr>
              <a:t>Victoria University, Manchester, 1949-54</a:t>
            </a:r>
          </a:p>
          <a:p>
            <a:pPr algn="l"/>
            <a:endParaRPr lang="en-US" sz="2800" dirty="0">
              <a:solidFill>
                <a:srgbClr val="009900"/>
              </a:solidFill>
              <a:latin typeface="Calibri" panose="020F0502020204030204" pitchFamily="34" charset="0"/>
              <a:cs typeface="Calibri" panose="020F0502020204030204" pitchFamily="34" charset="0"/>
            </a:endParaRPr>
          </a:p>
          <a:p>
            <a:pPr algn="l"/>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 ’1952] </a:t>
            </a:r>
            <a:r>
              <a:rPr lang="en-US" sz="2800" dirty="0">
                <a:latin typeface="Calibri" panose="020F0502020204030204" pitchFamily="34" charset="0"/>
                <a:cs typeface="Calibri" panose="020F0502020204030204" pitchFamily="34" charset="0"/>
              </a:rPr>
              <a:t>The chemical basis of morphogenesis</a:t>
            </a:r>
          </a:p>
          <a:p>
            <a:pPr algn="l"/>
            <a:endParaRPr lang="en-US" sz="2800" dirty="0">
              <a:latin typeface="Calibri" panose="020F0502020204030204" pitchFamily="34" charset="0"/>
              <a:cs typeface="Calibri" panose="020F0502020204030204" pitchFamily="34" charset="0"/>
            </a:endParaRPr>
          </a:p>
          <a:p>
            <a:pPr algn="l"/>
            <a:endParaRPr lang="en-US" sz="2800" dirty="0">
              <a:solidFill>
                <a:srgbClr val="1315F4"/>
              </a:solidFill>
              <a:latin typeface="Calibri" panose="020F0502020204030204" pitchFamily="34" charset="0"/>
              <a:cs typeface="Calibri" panose="020F0502020204030204" pitchFamily="34" charset="0"/>
            </a:endParaRPr>
          </a:p>
          <a:p>
            <a:pPr algn="l"/>
            <a:endParaRPr lang="en-US" sz="2800" dirty="0">
              <a:solidFill>
                <a:srgbClr val="1315F4"/>
              </a:solidFill>
              <a:latin typeface="Calibri" panose="020F0502020204030204" pitchFamily="34" charset="0"/>
              <a:cs typeface="Calibri" panose="020F0502020204030204" pitchFamily="34" charset="0"/>
            </a:endParaRPr>
          </a:p>
        </p:txBody>
      </p:sp>
      <p:sp>
        <p:nvSpPr>
          <p:cNvPr id="6" name="Rectangle 2">
            <a:extLst>
              <a:ext uri="{FF2B5EF4-FFF2-40B4-BE49-F238E27FC236}">
                <a16:creationId xmlns:a16="http://schemas.microsoft.com/office/drawing/2014/main" id="{A456021B-B90A-B769-748F-5682A6E572E3}"/>
              </a:ext>
            </a:extLst>
          </p:cNvPr>
          <p:cNvSpPr>
            <a:spLocks noGrp="1" noChangeArrowheads="1"/>
          </p:cNvSpPr>
          <p:nvPr>
            <p:ph type="ctrTitle"/>
          </p:nvPr>
        </p:nvSpPr>
        <p:spPr>
          <a:xfrm>
            <a:off x="139700" y="3048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Morphogenesis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Tree>
    <p:extLst>
      <p:ext uri="{BB962C8B-B14F-4D97-AF65-F5344CB8AC3E}">
        <p14:creationId xmlns:p14="http://schemas.microsoft.com/office/powerpoint/2010/main" val="3771097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Morphogenesis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pic>
        <p:nvPicPr>
          <p:cNvPr id="1030" name="Picture 6">
            <a:extLst>
              <a:ext uri="{FF2B5EF4-FFF2-40B4-BE49-F238E27FC236}">
                <a16:creationId xmlns:a16="http://schemas.microsoft.com/office/drawing/2014/main" id="{1668D47B-D351-D750-2EA2-CE89FD935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14400"/>
            <a:ext cx="4953000" cy="32968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6104298-1B24-1FFC-9E4F-28D88AA4795F}"/>
              </a:ext>
            </a:extLst>
          </p:cNvPr>
          <p:cNvSpPr txBox="1">
            <a:spLocks noChangeArrowheads="1"/>
          </p:cNvSpPr>
          <p:nvPr/>
        </p:nvSpPr>
        <p:spPr bwMode="auto">
          <a:xfrm>
            <a:off x="0" y="4211241"/>
            <a:ext cx="9067800" cy="267765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latin typeface="Calibri" panose="020F0502020204030204" pitchFamily="34" charset="0"/>
                <a:cs typeface="Calibri" panose="020F0502020204030204" pitchFamily="34" charset="0"/>
              </a:rPr>
              <a:t>We all start from a fertilized egg – symmetric, homogeneous</a:t>
            </a:r>
          </a:p>
          <a:p>
            <a:pPr algn="l"/>
            <a:r>
              <a:rPr lang="en-US" sz="2800" dirty="0">
                <a:latin typeface="Calibri" panose="020F0502020204030204" pitchFamily="34" charset="0"/>
                <a:cs typeface="Calibri" panose="020F0502020204030204" pitchFamily="34" charset="0"/>
              </a:rPr>
              <a:t>What explains the stripes?</a:t>
            </a:r>
          </a:p>
          <a:p>
            <a:pPr algn="l"/>
            <a:r>
              <a:rPr lang="en-US" sz="2800" dirty="0">
                <a:latin typeface="Calibri" panose="020F0502020204030204" pitchFamily="34" charset="0"/>
                <a:cs typeface="Calibri" panose="020F0502020204030204" pitchFamily="34" charset="0"/>
              </a:rPr>
              <a:t>The legs, head, tail, body direction…?</a:t>
            </a:r>
          </a:p>
          <a:p>
            <a:pPr algn="l"/>
            <a:r>
              <a:rPr lang="en-US" sz="2800" dirty="0">
                <a:latin typeface="Calibri" panose="020F0502020204030204" pitchFamily="34" charset="0"/>
                <a:cs typeface="Calibri" panose="020F0502020204030204" pitchFamily="34" charset="0"/>
              </a:rPr>
              <a:t>How does asymmetry arise from perfect symmetry?</a:t>
            </a:r>
          </a:p>
          <a:p>
            <a:pPr algn="l"/>
            <a:r>
              <a:rPr lang="en-US" sz="2800" dirty="0">
                <a:latin typeface="Calibri" panose="020F0502020204030204" pitchFamily="34" charset="0"/>
                <a:cs typeface="Calibri" panose="020F0502020204030204" pitchFamily="34" charset="0"/>
              </a:rPr>
              <a:t>How does structure arise from asymmetry?</a:t>
            </a:r>
          </a:p>
          <a:p>
            <a:pPr algn="l"/>
            <a:r>
              <a:rPr lang="en-US"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590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The chemical basis of morphogenesis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1029831"/>
            <a:ext cx="8775700" cy="2246769"/>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i="1" dirty="0">
                <a:latin typeface="Calibri" panose="020F0502020204030204" pitchFamily="34" charset="0"/>
                <a:cs typeface="Calibri" panose="020F0502020204030204" pitchFamily="34" charset="0"/>
              </a:rPr>
              <a:t>``In this section a mathematical model of the growing embryo will be described. This model will be a simplification and an idealization, and consequently a falsification. It is to be hoped that the features retained for discussion are those of greatest importance in the present state of knowledge.’’ </a:t>
            </a:r>
          </a:p>
        </p:txBody>
      </p:sp>
    </p:spTree>
    <p:extLst>
      <p:ext uri="{BB962C8B-B14F-4D97-AF65-F5344CB8AC3E}">
        <p14:creationId xmlns:p14="http://schemas.microsoft.com/office/powerpoint/2010/main" val="1252106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The chemical basis of morphogenesis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762000"/>
            <a:ext cx="8775700" cy="612475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i="1" dirty="0">
                <a:latin typeface="Calibri" panose="020F0502020204030204" pitchFamily="34" charset="0"/>
                <a:cs typeface="Calibri" panose="020F0502020204030204" pitchFamily="34" charset="0"/>
              </a:rPr>
              <a:t>``It is suggested that a system of chemical substances, called morphogens, reacting together and diffusing through a tissue, is adequate to account for the main phenomena of morphogenesis. Such a system, although it may originally be quite homogeneous, may later develop a pattern or structure due to an instability of the homogeneous equilibrium, which is triggered off by random disturbances. </a:t>
            </a:r>
            <a:r>
              <a:rPr lang="en-US" sz="2800" i="1" dirty="0">
                <a:solidFill>
                  <a:srgbClr val="7030A0"/>
                </a:solidFill>
                <a:latin typeface="Calibri" panose="020F0502020204030204" pitchFamily="34" charset="0"/>
                <a:cs typeface="Calibri" panose="020F0502020204030204" pitchFamily="34" charset="0"/>
              </a:rPr>
              <a:t>Such reaction-diffusion systems are considered in some detail in the case of an isolated ring of cells, a mathematically convenient, though biologically, unusual system. </a:t>
            </a:r>
            <a:r>
              <a:rPr lang="en-US" sz="2800" i="1" dirty="0">
                <a:latin typeface="Calibri" panose="020F0502020204030204" pitchFamily="34" charset="0"/>
                <a:cs typeface="Calibri" panose="020F0502020204030204" pitchFamily="34" charset="0"/>
              </a:rPr>
              <a:t>The investigation is chiefly concerned with the onset of instability. It is found that there are six essentially different forms which this may take. In the most interesting form stationary waves appear on the ring.’’</a:t>
            </a:r>
          </a:p>
        </p:txBody>
      </p:sp>
    </p:spTree>
    <p:extLst>
      <p:ext uri="{BB962C8B-B14F-4D97-AF65-F5344CB8AC3E}">
        <p14:creationId xmlns:p14="http://schemas.microsoft.com/office/powerpoint/2010/main" val="851485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Reaction-Diffusion model</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762000"/>
            <a:ext cx="9004300" cy="6124754"/>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C00000"/>
                </a:solidFill>
                <a:latin typeface="Calibri" panose="020F0502020204030204" pitchFamily="34" charset="0"/>
                <a:cs typeface="Calibri" panose="020F0502020204030204" pitchFamily="34" charset="0"/>
              </a:rPr>
              <a:t>Ring/Sphere of cells </a:t>
            </a:r>
            <a:r>
              <a:rPr lang="en-US" sz="2800" dirty="0">
                <a:latin typeface="Calibri" panose="020F0502020204030204" pitchFamily="34" charset="0"/>
                <a:cs typeface="Calibri" panose="020F0502020204030204" pitchFamily="34" charset="0"/>
              </a:rPr>
              <a:t>(discrete/continuous)</a:t>
            </a:r>
          </a:p>
          <a:p>
            <a:pPr algn="l"/>
            <a:r>
              <a:rPr lang="en-US" sz="2800" dirty="0">
                <a:solidFill>
                  <a:srgbClr val="C00000"/>
                </a:solidFill>
                <a:latin typeface="Calibri" panose="020F0502020204030204" pitchFamily="34" charset="0"/>
                <a:cs typeface="Calibri" panose="020F0502020204030204" pitchFamily="34" charset="0"/>
              </a:rPr>
              <a:t>State</a:t>
            </a:r>
            <a:r>
              <a:rPr lang="en-US" sz="2800" dirty="0">
                <a:latin typeface="Calibri" panose="020F0502020204030204" pitchFamily="34" charset="0"/>
                <a:cs typeface="Calibri" panose="020F0502020204030204" pitchFamily="34" charset="0"/>
              </a:rPr>
              <a:t>: quantities of morphogens in each cell</a:t>
            </a:r>
          </a:p>
          <a:p>
            <a:pPr algn="l"/>
            <a:r>
              <a:rPr lang="en-US" sz="2800" dirty="0">
                <a:solidFill>
                  <a:srgbClr val="C00000"/>
                </a:solidFill>
                <a:latin typeface="Calibri" panose="020F0502020204030204" pitchFamily="34" charset="0"/>
                <a:cs typeface="Calibri" panose="020F0502020204030204" pitchFamily="34" charset="0"/>
              </a:rPr>
              <a:t>Reaction-Diffusion model</a:t>
            </a:r>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 Chemical reactions inside each cell</a:t>
            </a:r>
          </a:p>
          <a:p>
            <a:pPr algn="l"/>
            <a:r>
              <a:rPr lang="en-US" sz="2800" dirty="0">
                <a:latin typeface="Calibri" panose="020F0502020204030204" pitchFamily="34" charset="0"/>
                <a:cs typeface="Calibri" panose="020F0502020204030204" pitchFamily="34" charset="0"/>
              </a:rPr>
              <a:t>- Diffusion between neighboring cells</a:t>
            </a:r>
          </a:p>
          <a:p>
            <a:pPr algn="l"/>
            <a:r>
              <a:rPr lang="en-US" sz="2800" dirty="0">
                <a:solidFill>
                  <a:srgbClr val="C00000"/>
                </a:solidFill>
                <a:latin typeface="Calibri" panose="020F0502020204030204" pitchFamily="34" charset="0"/>
                <a:cs typeface="Calibri" panose="020F0502020204030204" pitchFamily="34" charset="0"/>
              </a:rPr>
              <a:t>Initial: </a:t>
            </a:r>
            <a:r>
              <a:rPr lang="en-US" sz="2800" dirty="0">
                <a:latin typeface="Calibri" panose="020F0502020204030204" pitchFamily="34" charset="0"/>
                <a:cs typeface="Calibri" panose="020F0502020204030204" pitchFamily="34" charset="0"/>
              </a:rPr>
              <a:t>symmetric, homogeneous equilibrium</a:t>
            </a:r>
          </a:p>
          <a:p>
            <a:pPr algn="l"/>
            <a:r>
              <a:rPr lang="en-US" sz="2800" dirty="0">
                <a:solidFill>
                  <a:schemeClr val="tx2"/>
                </a:solidFill>
                <a:latin typeface="Calibri" panose="020F0502020204030204" pitchFamily="34" charset="0"/>
                <a:cs typeface="Calibri" panose="020F0502020204030204" pitchFamily="34" charset="0"/>
              </a:rPr>
              <a:t>Computational lens</a:t>
            </a:r>
          </a:p>
          <a:p>
            <a:pPr algn="l"/>
            <a:r>
              <a:rPr lang="en-US" sz="2800" i="1" dirty="0">
                <a:latin typeface="Calibri" panose="020F0502020204030204" pitchFamily="34" charset="0"/>
                <a:cs typeface="Calibri" panose="020F0502020204030204" pitchFamily="34" charset="0"/>
              </a:rPr>
              <a:t>``With either of the models one proceeds as with a physical theory and defines an entity called 'the state of the system'. </a:t>
            </a:r>
            <a:r>
              <a:rPr lang="en-US" sz="2800" i="1" dirty="0">
                <a:solidFill>
                  <a:srgbClr val="7030A0"/>
                </a:solidFill>
                <a:latin typeface="Calibri" panose="020F0502020204030204" pitchFamily="34" charset="0"/>
                <a:cs typeface="Calibri" panose="020F0502020204030204" pitchFamily="34" charset="0"/>
              </a:rPr>
              <a:t>One then describes how that state is to be determined from the state at a moment very shortly before</a:t>
            </a:r>
            <a:r>
              <a:rPr lang="en-US" sz="2800" i="1" dirty="0">
                <a:latin typeface="Calibri" panose="020F0502020204030204" pitchFamily="34" charset="0"/>
                <a:cs typeface="Calibri" panose="020F0502020204030204" pitchFamily="34" charset="0"/>
              </a:rPr>
              <a:t>.’’ </a:t>
            </a:r>
          </a:p>
          <a:p>
            <a:pPr algn="l"/>
            <a:r>
              <a:rPr lang="en-US" sz="2800" dirty="0">
                <a:solidFill>
                  <a:srgbClr val="C00000"/>
                </a:solidFill>
                <a:latin typeface="Calibri" panose="020F0502020204030204" pitchFamily="34" charset="0"/>
                <a:cs typeface="Calibri" panose="020F0502020204030204" pitchFamily="34" charset="0"/>
              </a:rPr>
              <a:t>Transition</a:t>
            </a:r>
            <a:r>
              <a:rPr lang="en-US" sz="2800" dirty="0">
                <a:latin typeface="Calibri" panose="020F0502020204030204" pitchFamily="34" charset="0"/>
                <a:cs typeface="Calibri" panose="020F0502020204030204" pitchFamily="34" charset="0"/>
              </a:rPr>
              <a:t>: quantities change with reaction &amp; diffusion</a:t>
            </a:r>
          </a:p>
          <a:p>
            <a:pPr algn="l"/>
            <a:r>
              <a:rPr lang="en-US" sz="2800" dirty="0">
                <a:latin typeface="Calibri" panose="020F0502020204030204" pitchFamily="34" charset="0"/>
                <a:cs typeface="Calibri" panose="020F0502020204030204" pitchFamily="34" charset="0"/>
              </a:rPr>
              <a:t>Over time; instability, symmetric breaks, structure emerges</a:t>
            </a:r>
          </a:p>
          <a:p>
            <a:pPr algn="l"/>
            <a:r>
              <a:rPr lang="en-US" sz="2800" dirty="0">
                <a:latin typeface="Calibri" panose="020F0502020204030204" pitchFamily="34" charset="0"/>
                <a:cs typeface="Calibri" panose="020F0502020204030204" pitchFamily="34" charset="0"/>
              </a:rPr>
              <a:t>e.g. clusters, stationary/oscillatory waves,…</a:t>
            </a:r>
          </a:p>
        </p:txBody>
      </p:sp>
      <p:grpSp>
        <p:nvGrpSpPr>
          <p:cNvPr id="2" name="Group 1">
            <a:extLst>
              <a:ext uri="{FF2B5EF4-FFF2-40B4-BE49-F238E27FC236}">
                <a16:creationId xmlns:a16="http://schemas.microsoft.com/office/drawing/2014/main" id="{EFED93CE-6408-33AB-1474-95C46BEDFD5E}"/>
              </a:ext>
            </a:extLst>
          </p:cNvPr>
          <p:cNvGrpSpPr/>
          <p:nvPr/>
        </p:nvGrpSpPr>
        <p:grpSpPr>
          <a:xfrm>
            <a:off x="6324600" y="838200"/>
            <a:ext cx="2667000" cy="2590800"/>
            <a:chOff x="5867400" y="990600"/>
            <a:chExt cx="2971800" cy="2895600"/>
          </a:xfrm>
        </p:grpSpPr>
        <p:sp>
          <p:nvSpPr>
            <p:cNvPr id="3" name="Oval 2">
              <a:extLst>
                <a:ext uri="{FF2B5EF4-FFF2-40B4-BE49-F238E27FC236}">
                  <a16:creationId xmlns:a16="http://schemas.microsoft.com/office/drawing/2014/main" id="{9EAEF7E0-5ABE-4DFF-7154-483AA54D9A96}"/>
                </a:ext>
              </a:extLst>
            </p:cNvPr>
            <p:cNvSpPr/>
            <p:nvPr/>
          </p:nvSpPr>
          <p:spPr bwMode="auto">
            <a:xfrm>
              <a:off x="5867400" y="17526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4" name="Oval 3">
              <a:extLst>
                <a:ext uri="{FF2B5EF4-FFF2-40B4-BE49-F238E27FC236}">
                  <a16:creationId xmlns:a16="http://schemas.microsoft.com/office/drawing/2014/main" id="{92302EF1-062A-67D6-9054-9CA9C952C384}"/>
                </a:ext>
              </a:extLst>
            </p:cNvPr>
            <p:cNvSpPr/>
            <p:nvPr/>
          </p:nvSpPr>
          <p:spPr bwMode="auto">
            <a:xfrm>
              <a:off x="5867400" y="24384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5" name="Oval 4">
              <a:extLst>
                <a:ext uri="{FF2B5EF4-FFF2-40B4-BE49-F238E27FC236}">
                  <a16:creationId xmlns:a16="http://schemas.microsoft.com/office/drawing/2014/main" id="{5B441D81-5E7E-DBEA-A6F3-EDDC1CA5B58B}"/>
                </a:ext>
              </a:extLst>
            </p:cNvPr>
            <p:cNvSpPr/>
            <p:nvPr/>
          </p:nvSpPr>
          <p:spPr bwMode="auto">
            <a:xfrm>
              <a:off x="6324600" y="12192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7" name="Oval 6">
              <a:extLst>
                <a:ext uri="{FF2B5EF4-FFF2-40B4-BE49-F238E27FC236}">
                  <a16:creationId xmlns:a16="http://schemas.microsoft.com/office/drawing/2014/main" id="{89F1F80F-5C78-F254-1908-0FDBC62EC80F}"/>
                </a:ext>
              </a:extLst>
            </p:cNvPr>
            <p:cNvSpPr/>
            <p:nvPr/>
          </p:nvSpPr>
          <p:spPr bwMode="auto">
            <a:xfrm>
              <a:off x="7010400" y="9906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8" name="Oval 7">
              <a:extLst>
                <a:ext uri="{FF2B5EF4-FFF2-40B4-BE49-F238E27FC236}">
                  <a16:creationId xmlns:a16="http://schemas.microsoft.com/office/drawing/2014/main" id="{D34C321F-888C-1A80-1FA7-CE7D8A78C247}"/>
                </a:ext>
              </a:extLst>
            </p:cNvPr>
            <p:cNvSpPr/>
            <p:nvPr/>
          </p:nvSpPr>
          <p:spPr bwMode="auto">
            <a:xfrm>
              <a:off x="7696200" y="12192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9" name="Oval 8">
              <a:extLst>
                <a:ext uri="{FF2B5EF4-FFF2-40B4-BE49-F238E27FC236}">
                  <a16:creationId xmlns:a16="http://schemas.microsoft.com/office/drawing/2014/main" id="{8766340B-EF00-D63E-FDB6-3A7D483315BC}"/>
                </a:ext>
              </a:extLst>
            </p:cNvPr>
            <p:cNvSpPr/>
            <p:nvPr/>
          </p:nvSpPr>
          <p:spPr bwMode="auto">
            <a:xfrm>
              <a:off x="8077200" y="18288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10" name="Oval 9">
              <a:extLst>
                <a:ext uri="{FF2B5EF4-FFF2-40B4-BE49-F238E27FC236}">
                  <a16:creationId xmlns:a16="http://schemas.microsoft.com/office/drawing/2014/main" id="{759CFBB4-3426-90F1-C475-DF8E0B184A58}"/>
                </a:ext>
              </a:extLst>
            </p:cNvPr>
            <p:cNvSpPr/>
            <p:nvPr/>
          </p:nvSpPr>
          <p:spPr bwMode="auto">
            <a:xfrm>
              <a:off x="8153400" y="25146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11" name="Oval 10">
              <a:extLst>
                <a:ext uri="{FF2B5EF4-FFF2-40B4-BE49-F238E27FC236}">
                  <a16:creationId xmlns:a16="http://schemas.microsoft.com/office/drawing/2014/main" id="{FFF1E9BD-10BA-29C0-B3BD-14A0E267A764}"/>
                </a:ext>
              </a:extLst>
            </p:cNvPr>
            <p:cNvSpPr/>
            <p:nvPr/>
          </p:nvSpPr>
          <p:spPr bwMode="auto">
            <a:xfrm>
              <a:off x="7696200" y="30480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12" name="Oval 11">
              <a:extLst>
                <a:ext uri="{FF2B5EF4-FFF2-40B4-BE49-F238E27FC236}">
                  <a16:creationId xmlns:a16="http://schemas.microsoft.com/office/drawing/2014/main" id="{391BF0F5-1DBA-5B31-0A7D-6ABB37E3B3D2}"/>
                </a:ext>
              </a:extLst>
            </p:cNvPr>
            <p:cNvSpPr/>
            <p:nvPr/>
          </p:nvSpPr>
          <p:spPr bwMode="auto">
            <a:xfrm>
              <a:off x="7010400" y="32004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sp>
          <p:nvSpPr>
            <p:cNvPr id="13" name="Oval 12">
              <a:extLst>
                <a:ext uri="{FF2B5EF4-FFF2-40B4-BE49-F238E27FC236}">
                  <a16:creationId xmlns:a16="http://schemas.microsoft.com/office/drawing/2014/main" id="{E451B4F8-9F5B-1FA4-FAB0-6C34EE91C3CF}"/>
                </a:ext>
              </a:extLst>
            </p:cNvPr>
            <p:cNvSpPr/>
            <p:nvPr/>
          </p:nvSpPr>
          <p:spPr bwMode="auto">
            <a:xfrm>
              <a:off x="6324600" y="2971800"/>
              <a:ext cx="685800" cy="685800"/>
            </a:xfrm>
            <a:prstGeom prst="ellipse">
              <a:avLst/>
            </a:prstGeom>
            <a:solidFill>
              <a:schemeClr val="bg1"/>
            </a:solidFill>
            <a:ln w="381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w="38100">
                  <a:solidFill>
                    <a:schemeClr val="tx2"/>
                  </a:solidFill>
                </a:ln>
                <a:solidFill>
                  <a:schemeClr val="bg1"/>
                </a:solidFill>
                <a:effectLst/>
                <a:latin typeface="Comic Sans MS" pitchFamily="-106" charset="0"/>
              </a:endParaRPr>
            </a:p>
          </p:txBody>
        </p:sp>
      </p:grpSp>
    </p:spTree>
    <p:extLst>
      <p:ext uri="{BB962C8B-B14F-4D97-AF65-F5344CB8AC3E}">
        <p14:creationId xmlns:p14="http://schemas.microsoft.com/office/powerpoint/2010/main" val="37013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762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Morphogenesis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grpSp>
        <p:nvGrpSpPr>
          <p:cNvPr id="17" name="Group 16">
            <a:extLst>
              <a:ext uri="{FF2B5EF4-FFF2-40B4-BE49-F238E27FC236}">
                <a16:creationId xmlns:a16="http://schemas.microsoft.com/office/drawing/2014/main" id="{C3554DE5-6925-9B21-01A3-9BF88905E940}"/>
              </a:ext>
            </a:extLst>
          </p:cNvPr>
          <p:cNvGrpSpPr/>
          <p:nvPr/>
        </p:nvGrpSpPr>
        <p:grpSpPr>
          <a:xfrm>
            <a:off x="316629" y="4923577"/>
            <a:ext cx="2121772" cy="1869633"/>
            <a:chOff x="316629" y="4923577"/>
            <a:chExt cx="2121772" cy="1869633"/>
          </a:xfrm>
        </p:grpSpPr>
        <p:pic>
          <p:nvPicPr>
            <p:cNvPr id="2050" name="Picture 2" descr="Holstein cattle are the primary dairy breed, bred for high milk production.">
              <a:extLst>
                <a:ext uri="{FF2B5EF4-FFF2-40B4-BE49-F238E27FC236}">
                  <a16:creationId xmlns:a16="http://schemas.microsoft.com/office/drawing/2014/main" id="{80858871-9E45-743D-BD40-968B883D2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4923577"/>
              <a:ext cx="2057400" cy="13747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D6B491E-B0E5-2AA3-3B97-614204C87FB2}"/>
                </a:ext>
              </a:extLst>
            </p:cNvPr>
            <p:cNvSpPr txBox="1"/>
            <p:nvPr/>
          </p:nvSpPr>
          <p:spPr>
            <a:xfrm>
              <a:off x="316629" y="6269990"/>
              <a:ext cx="2121771" cy="523220"/>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    </a:t>
              </a:r>
              <a:r>
                <a:rPr lang="en-US" sz="2800" dirty="0">
                  <a:solidFill>
                    <a:srgbClr val="7030A0"/>
                  </a:solidFill>
                  <a:latin typeface="Calibri" panose="020F0502020204030204" pitchFamily="34" charset="0"/>
                  <a:cs typeface="Calibri" panose="020F0502020204030204" pitchFamily="34" charset="0"/>
                </a:rPr>
                <a:t>Dappling </a:t>
              </a:r>
              <a:r>
                <a:rPr lang="en-US" sz="2800" dirty="0">
                  <a:latin typeface="Calibri" panose="020F0502020204030204" pitchFamily="34" charset="0"/>
                  <a:cs typeface="Calibri" panose="020F0502020204030204" pitchFamily="34" charset="0"/>
                </a:rPr>
                <a:t>           </a:t>
              </a:r>
            </a:p>
          </p:txBody>
        </p:sp>
      </p:grpSp>
      <p:grpSp>
        <p:nvGrpSpPr>
          <p:cNvPr id="11" name="Group 10">
            <a:extLst>
              <a:ext uri="{FF2B5EF4-FFF2-40B4-BE49-F238E27FC236}">
                <a16:creationId xmlns:a16="http://schemas.microsoft.com/office/drawing/2014/main" id="{FC0B5F7A-520B-3CBD-6DD9-CAB5A6A3BEF4}"/>
              </a:ext>
            </a:extLst>
          </p:cNvPr>
          <p:cNvGrpSpPr/>
          <p:nvPr/>
        </p:nvGrpSpPr>
        <p:grpSpPr>
          <a:xfrm>
            <a:off x="4486800" y="914400"/>
            <a:ext cx="2447400" cy="1974415"/>
            <a:chOff x="4101612" y="1054504"/>
            <a:chExt cx="2447400" cy="1974415"/>
          </a:xfrm>
        </p:grpSpPr>
        <p:pic>
          <p:nvPicPr>
            <p:cNvPr id="2054" name="Picture 6" descr="Budding Hydra, Living | KLM Bio Scientific">
              <a:extLst>
                <a:ext uri="{FF2B5EF4-FFF2-40B4-BE49-F238E27FC236}">
                  <a16:creationId xmlns:a16="http://schemas.microsoft.com/office/drawing/2014/main" id="{6B631B5A-1D4D-5D7A-C398-6A7C4B0A23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612" y="1054504"/>
              <a:ext cx="2057400" cy="14695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0BBC0A-AD0D-8BD2-69C2-080B21FE55CF}"/>
                </a:ext>
              </a:extLst>
            </p:cNvPr>
            <p:cNvSpPr txBox="1"/>
            <p:nvPr/>
          </p:nvSpPr>
          <p:spPr>
            <a:xfrm>
              <a:off x="4101612" y="2505699"/>
              <a:ext cx="2447400" cy="523220"/>
            </a:xfrm>
            <a:prstGeom prst="rect">
              <a:avLst/>
            </a:prstGeom>
            <a:noFill/>
          </p:spPr>
          <p:txBody>
            <a:bodyPr wrap="none" rtlCol="0">
              <a:spAutoFit/>
            </a:bodyPr>
            <a:lstStyle/>
            <a:p>
              <a:r>
                <a:rPr lang="en-US" sz="2800" dirty="0">
                  <a:latin typeface="Calibri" panose="020F0502020204030204" pitchFamily="34" charset="0"/>
                  <a:cs typeface="Calibri" panose="020F0502020204030204" pitchFamily="34" charset="0"/>
                </a:rPr>
                <a:t>Hydra tentacles</a:t>
              </a:r>
            </a:p>
          </p:txBody>
        </p:sp>
      </p:grpSp>
      <p:grpSp>
        <p:nvGrpSpPr>
          <p:cNvPr id="12" name="Group 11">
            <a:extLst>
              <a:ext uri="{FF2B5EF4-FFF2-40B4-BE49-F238E27FC236}">
                <a16:creationId xmlns:a16="http://schemas.microsoft.com/office/drawing/2014/main" id="{7F3D630C-5FD2-001D-7E90-9F6C7817C247}"/>
              </a:ext>
            </a:extLst>
          </p:cNvPr>
          <p:cNvGrpSpPr/>
          <p:nvPr/>
        </p:nvGrpSpPr>
        <p:grpSpPr>
          <a:xfrm>
            <a:off x="76200" y="2699112"/>
            <a:ext cx="3848100" cy="2121883"/>
            <a:chOff x="-18535" y="2699112"/>
            <a:chExt cx="3848100" cy="2121883"/>
          </a:xfrm>
        </p:grpSpPr>
        <p:pic>
          <p:nvPicPr>
            <p:cNvPr id="1026" name="Picture 2" descr="undefined">
              <a:extLst>
                <a:ext uri="{FF2B5EF4-FFF2-40B4-BE49-F238E27FC236}">
                  <a16:creationId xmlns:a16="http://schemas.microsoft.com/office/drawing/2014/main" id="{F6D745C2-DFE6-AD59-2017-C082191438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35" y="2699112"/>
              <a:ext cx="3848100" cy="2019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A8C370-C383-6E89-0CFC-C3C395E59515}"/>
                </a:ext>
              </a:extLst>
            </p:cNvPr>
            <p:cNvSpPr txBox="1"/>
            <p:nvPr/>
          </p:nvSpPr>
          <p:spPr>
            <a:xfrm rot="10800000" flipV="1">
              <a:off x="0" y="4297775"/>
              <a:ext cx="3332580" cy="523220"/>
            </a:xfrm>
            <a:prstGeom prst="rect">
              <a:avLst/>
            </a:prstGeom>
            <a:noFill/>
          </p:spPr>
          <p:txBody>
            <a:bodyPr wrap="square" rtlCol="0">
              <a:spAutoFit/>
            </a:bodyPr>
            <a:lstStyle/>
            <a:p>
              <a:r>
                <a:rPr lang="en-US" sz="2800" dirty="0">
                  <a:solidFill>
                    <a:srgbClr val="7030A0"/>
                  </a:solidFill>
                  <a:latin typeface="Calibri" panose="020F0502020204030204" pitchFamily="34" charset="0"/>
                  <a:cs typeface="Calibri" panose="020F0502020204030204" pitchFamily="34" charset="0"/>
                </a:rPr>
                <a:t>Gastrulation</a:t>
              </a:r>
            </a:p>
          </p:txBody>
        </p:sp>
      </p:grpSp>
      <p:grpSp>
        <p:nvGrpSpPr>
          <p:cNvPr id="10" name="Group 9">
            <a:extLst>
              <a:ext uri="{FF2B5EF4-FFF2-40B4-BE49-F238E27FC236}">
                <a16:creationId xmlns:a16="http://schemas.microsoft.com/office/drawing/2014/main" id="{68146411-FC1C-42A3-43FD-47FB8FB54134}"/>
              </a:ext>
            </a:extLst>
          </p:cNvPr>
          <p:cNvGrpSpPr/>
          <p:nvPr/>
        </p:nvGrpSpPr>
        <p:grpSpPr>
          <a:xfrm>
            <a:off x="171111" y="926696"/>
            <a:ext cx="4324690" cy="1962118"/>
            <a:chOff x="158518" y="1066800"/>
            <a:chExt cx="3998065" cy="1974934"/>
          </a:xfrm>
        </p:grpSpPr>
        <p:pic>
          <p:nvPicPr>
            <p:cNvPr id="2056" name="Picture 8">
              <a:extLst>
                <a:ext uri="{FF2B5EF4-FFF2-40B4-BE49-F238E27FC236}">
                  <a16:creationId xmlns:a16="http://schemas.microsoft.com/office/drawing/2014/main" id="{368A61EE-0BDA-2469-1F17-DD6D6F26AC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323" y="1066800"/>
              <a:ext cx="1748016" cy="14874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9928736-95E0-A486-6F5E-532D584B16B8}"/>
                </a:ext>
              </a:extLst>
            </p:cNvPr>
            <p:cNvSpPr txBox="1"/>
            <p:nvPr/>
          </p:nvSpPr>
          <p:spPr>
            <a:xfrm>
              <a:off x="158518" y="2515097"/>
              <a:ext cx="3773481" cy="526637"/>
            </a:xfrm>
            <a:prstGeom prst="rect">
              <a:avLst/>
            </a:prstGeom>
            <a:noFill/>
          </p:spPr>
          <p:txBody>
            <a:bodyPr wrap="none" rtlCol="0">
              <a:spAutoFit/>
            </a:bodyPr>
            <a:lstStyle/>
            <a:p>
              <a:r>
                <a:rPr lang="en-US" sz="2800" dirty="0" err="1">
                  <a:solidFill>
                    <a:srgbClr val="7030A0"/>
                  </a:solidFill>
                  <a:latin typeface="Calibri" panose="020F0502020204030204" pitchFamily="34" charset="0"/>
                  <a:cs typeface="Calibri" panose="020F0502020204030204" pitchFamily="34" charset="0"/>
                </a:rPr>
                <a:t>Phylotaxis</a:t>
              </a:r>
              <a:r>
                <a:rPr lang="en-US" sz="2800" dirty="0">
                  <a:latin typeface="Calibri" panose="020F0502020204030204" pitchFamily="34" charset="0"/>
                  <a:cs typeface="Calibri" panose="020F0502020204030204" pitchFamily="34" charset="0"/>
                </a:rPr>
                <a:t>: Whorled leaves</a:t>
              </a:r>
            </a:p>
          </p:txBody>
        </p:sp>
        <p:pic>
          <p:nvPicPr>
            <p:cNvPr id="2058" name="Picture 10" descr="Lysimachia quadrifolia (Whorled Loosestrife): Minnesota Wildflowers">
              <a:extLst>
                <a:ext uri="{FF2B5EF4-FFF2-40B4-BE49-F238E27FC236}">
                  <a16:creationId xmlns:a16="http://schemas.microsoft.com/office/drawing/2014/main" id="{45C41A12-EF34-C41F-0CB9-3DCCAB0C0E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031" y="1066800"/>
              <a:ext cx="1115552" cy="1487403"/>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a:extLst>
              <a:ext uri="{FF2B5EF4-FFF2-40B4-BE49-F238E27FC236}">
                <a16:creationId xmlns:a16="http://schemas.microsoft.com/office/drawing/2014/main" id="{306C137B-08AE-889B-9308-BEA860C8DDBD}"/>
              </a:ext>
            </a:extLst>
          </p:cNvPr>
          <p:cNvSpPr txBox="1"/>
          <p:nvPr/>
        </p:nvSpPr>
        <p:spPr>
          <a:xfrm rot="10800000" flipV="1">
            <a:off x="6934200" y="457200"/>
            <a:ext cx="1600200" cy="523220"/>
          </a:xfrm>
          <a:prstGeom prst="rect">
            <a:avLst/>
          </a:prstGeom>
          <a:noFill/>
        </p:spPr>
        <p:txBody>
          <a:bodyPr wrap="square" rtlCol="0">
            <a:spAutoFit/>
          </a:bodyPr>
          <a:lstStyle/>
          <a:p>
            <a:r>
              <a:rPr lang="en-US" sz="2800" b="1" dirty="0">
                <a:solidFill>
                  <a:schemeClr val="tx2"/>
                </a:solidFill>
                <a:latin typeface="Calibri" panose="020F0502020204030204" pitchFamily="34" charset="0"/>
                <a:cs typeface="Calibri" panose="020F0502020204030204" pitchFamily="34" charset="0"/>
              </a:rPr>
              <a:t>Model</a:t>
            </a:r>
          </a:p>
        </p:txBody>
      </p:sp>
      <p:grpSp>
        <p:nvGrpSpPr>
          <p:cNvPr id="9" name="Group 8">
            <a:extLst>
              <a:ext uri="{FF2B5EF4-FFF2-40B4-BE49-F238E27FC236}">
                <a16:creationId xmlns:a16="http://schemas.microsoft.com/office/drawing/2014/main" id="{2079A0E7-BCD8-6A17-FCB0-2805244AF36C}"/>
              </a:ext>
            </a:extLst>
          </p:cNvPr>
          <p:cNvGrpSpPr/>
          <p:nvPr/>
        </p:nvGrpSpPr>
        <p:grpSpPr>
          <a:xfrm>
            <a:off x="7162800" y="1149350"/>
            <a:ext cx="1447800" cy="4860270"/>
            <a:chOff x="7162800" y="1311930"/>
            <a:chExt cx="1447800" cy="4860270"/>
          </a:xfrm>
        </p:grpSpPr>
        <p:pic>
          <p:nvPicPr>
            <p:cNvPr id="1034" name="Picture 10" descr="Sphere - Wikipedia">
              <a:extLst>
                <a:ext uri="{FF2B5EF4-FFF2-40B4-BE49-F238E27FC236}">
                  <a16:creationId xmlns:a16="http://schemas.microsoft.com/office/drawing/2014/main" id="{6F594FEC-F959-3B95-EAB2-9761A65ACF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1600" y="3190887"/>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rcgis desktop - Creating a circle with points - Geographic Information  Systems Stack Exchange">
              <a:extLst>
                <a:ext uri="{FF2B5EF4-FFF2-40B4-BE49-F238E27FC236}">
                  <a16:creationId xmlns:a16="http://schemas.microsoft.com/office/drawing/2014/main" id="{AAF1F86A-3AC9-A246-505C-7AD45396BC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1311930"/>
              <a:ext cx="1278119" cy="120015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inned grid of small points 27*27 by tahayev on DeviantArt">
              <a:extLst>
                <a:ext uri="{FF2B5EF4-FFF2-40B4-BE49-F238E27FC236}">
                  <a16:creationId xmlns:a16="http://schemas.microsoft.com/office/drawing/2014/main" id="{2B99CCFA-C3ED-26AD-36CC-E09D406CFD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8670" y="4860270"/>
              <a:ext cx="1311930" cy="1311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A3912888-0CA2-B0DD-A1B9-D0A360344357}"/>
              </a:ext>
            </a:extLst>
          </p:cNvPr>
          <p:cNvGrpSpPr/>
          <p:nvPr/>
        </p:nvGrpSpPr>
        <p:grpSpPr>
          <a:xfrm>
            <a:off x="2514599" y="4923577"/>
            <a:ext cx="2362201" cy="1848043"/>
            <a:chOff x="2514599" y="4923577"/>
            <a:chExt cx="2362201" cy="1848043"/>
          </a:xfrm>
        </p:grpSpPr>
        <p:pic>
          <p:nvPicPr>
            <p:cNvPr id="6" name="Picture 2" descr="Cool Links – Dermot Turing">
              <a:extLst>
                <a:ext uri="{FF2B5EF4-FFF2-40B4-BE49-F238E27FC236}">
                  <a16:creationId xmlns:a16="http://schemas.microsoft.com/office/drawing/2014/main" id="{531E9BD9-5064-6961-4E1C-7FFE31F89D7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6188" y="4923577"/>
              <a:ext cx="1629612" cy="13747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A350B1-817E-818C-75ED-7605284240AE}"/>
                </a:ext>
              </a:extLst>
            </p:cNvPr>
            <p:cNvSpPr txBox="1"/>
            <p:nvPr/>
          </p:nvSpPr>
          <p:spPr>
            <a:xfrm>
              <a:off x="2514599" y="6248400"/>
              <a:ext cx="2362201" cy="523220"/>
            </a:xfrm>
            <a:prstGeom prst="rect">
              <a:avLst/>
            </a:prstGeom>
            <a:noFill/>
          </p:spPr>
          <p:txBody>
            <a:bodyPr wrap="square" rtlCol="0">
              <a:spAutoFit/>
            </a:bodyPr>
            <a:lstStyle/>
            <a:p>
              <a:pPr algn="l"/>
              <a:r>
                <a:rPr lang="en-US" sz="2800" dirty="0">
                  <a:latin typeface="Calibri" panose="020F0502020204030204" pitchFamily="34" charset="0"/>
                  <a:cs typeface="Calibri" panose="020F0502020204030204" pitchFamily="34" charset="0"/>
                </a:rPr>
                <a:t>    simulation       </a:t>
              </a:r>
            </a:p>
          </p:txBody>
        </p:sp>
      </p:grpSp>
      <p:sp>
        <p:nvSpPr>
          <p:cNvPr id="7" name="TextBox 6">
            <a:extLst>
              <a:ext uri="{FF2B5EF4-FFF2-40B4-BE49-F238E27FC236}">
                <a16:creationId xmlns:a16="http://schemas.microsoft.com/office/drawing/2014/main" id="{C1170FF5-5BF8-BF68-E237-A1087EBA8982}"/>
              </a:ext>
            </a:extLst>
          </p:cNvPr>
          <p:cNvSpPr txBox="1"/>
          <p:nvPr/>
        </p:nvSpPr>
        <p:spPr>
          <a:xfrm rot="10800000" flipV="1">
            <a:off x="7154534" y="5827692"/>
            <a:ext cx="1672836" cy="954107"/>
          </a:xfrm>
          <a:prstGeom prst="rect">
            <a:avLst/>
          </a:prstGeom>
          <a:noFill/>
        </p:spPr>
        <p:txBody>
          <a:bodyPr wrap="square" rtlCol="0">
            <a:spAutoFit/>
          </a:bodyPr>
          <a:lstStyle/>
          <a:p>
            <a:r>
              <a:rPr lang="en-US" sz="2800" b="1" dirty="0">
                <a:solidFill>
                  <a:schemeClr val="tx2"/>
                </a:solidFill>
                <a:latin typeface="Calibri" panose="020F0502020204030204" pitchFamily="34" charset="0"/>
                <a:cs typeface="Calibri" panose="020F0502020204030204" pitchFamily="34" charset="0"/>
              </a:rPr>
              <a:t>Cellular</a:t>
            </a:r>
          </a:p>
          <a:p>
            <a:r>
              <a:rPr lang="en-US" sz="2800" b="1" dirty="0">
                <a:solidFill>
                  <a:schemeClr val="tx2"/>
                </a:solidFill>
                <a:latin typeface="Calibri" panose="020F0502020204030204" pitchFamily="34" charset="0"/>
                <a:cs typeface="Calibri" panose="020F0502020204030204" pitchFamily="34" charset="0"/>
              </a:rPr>
              <a:t>automata</a:t>
            </a:r>
          </a:p>
        </p:txBody>
      </p:sp>
    </p:spTree>
    <p:extLst>
      <p:ext uri="{BB962C8B-B14F-4D97-AF65-F5344CB8AC3E}">
        <p14:creationId xmlns:p14="http://schemas.microsoft.com/office/powerpoint/2010/main" val="383200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82F5B3-F573-C3EC-E0BB-E712609E2837}"/>
              </a:ext>
            </a:extLst>
          </p:cNvPr>
          <p:cNvSpPr txBox="1"/>
          <p:nvPr/>
        </p:nvSpPr>
        <p:spPr>
          <a:xfrm flipV="1">
            <a:off x="2511646" y="2870775"/>
            <a:ext cx="5870354" cy="508576"/>
          </a:xfrm>
          <a:prstGeom prst="rect">
            <a:avLst/>
          </a:prstGeom>
          <a:solidFill>
            <a:srgbClr val="FFFF00"/>
          </a:solidFill>
        </p:spPr>
        <p:txBody>
          <a:bodyPr wrap="square" rtlCol="0">
            <a:spAutoFit/>
          </a:bodyPr>
          <a:lstStyle/>
          <a:p>
            <a:pPr algn="l"/>
            <a:endParaRPr lang="en-US" sz="2000" b="1" dirty="0">
              <a:solidFill>
                <a:srgbClr val="0000FF"/>
              </a:solidFill>
            </a:endParaRPr>
          </a:p>
        </p:txBody>
      </p:sp>
      <p:sp>
        <p:nvSpPr>
          <p:cNvPr id="22529" name="Rectangle 2"/>
          <p:cNvSpPr>
            <a:spLocks noGrp="1" noChangeArrowheads="1"/>
          </p:cNvSpPr>
          <p:nvPr>
            <p:ph type="ctrTitle"/>
          </p:nvPr>
        </p:nvSpPr>
        <p:spPr>
          <a:xfrm>
            <a:off x="139700" y="0"/>
            <a:ext cx="8928100" cy="1138734"/>
          </a:xfrm>
          <a:noFill/>
        </p:spPr>
        <p:txBody>
          <a:bodyPr/>
          <a:lstStyle/>
          <a:p>
            <a:r>
              <a:rPr lang="en-US" sz="3600" b="1" dirty="0">
                <a:solidFill>
                  <a:schemeClr val="hlink"/>
                </a:solidFill>
                <a:latin typeface="Calibri" panose="020F0502020204030204" pitchFamily="34" charset="0"/>
                <a:ea typeface="ＭＳ Ｐゴシック" charset="0"/>
                <a:cs typeface="Calibri" panose="020F0502020204030204" pitchFamily="34" charset="0"/>
              </a:rPr>
              <a:t>On computable numbers, with an </a:t>
            </a:r>
            <a:br>
              <a:rPr lang="en-US" sz="3600" b="1" dirty="0">
                <a:solidFill>
                  <a:schemeClr val="hlink"/>
                </a:solidFill>
                <a:latin typeface="Calibri" panose="020F0502020204030204" pitchFamily="34" charset="0"/>
                <a:ea typeface="ＭＳ Ｐゴシック" charset="0"/>
                <a:cs typeface="Calibri" panose="020F0502020204030204" pitchFamily="34" charset="0"/>
              </a:rPr>
            </a:br>
            <a:r>
              <a:rPr lang="en-US" sz="3600" b="1" dirty="0">
                <a:solidFill>
                  <a:schemeClr val="hlink"/>
                </a:solidFill>
                <a:latin typeface="Calibri" panose="020F0502020204030204" pitchFamily="34" charset="0"/>
                <a:ea typeface="ＭＳ Ｐゴシック" charset="0"/>
                <a:cs typeface="Calibri" panose="020F0502020204030204" pitchFamily="34" charset="0"/>
              </a:rPr>
              <a:t>application to the </a:t>
            </a:r>
            <a:r>
              <a:rPr lang="en-US" sz="3600" b="1" dirty="0" err="1">
                <a:solidFill>
                  <a:schemeClr val="hlink"/>
                </a:solidFill>
                <a:latin typeface="Calibri" panose="020F0502020204030204" pitchFamily="34" charset="0"/>
                <a:ea typeface="ＭＳ Ｐゴシック" charset="0"/>
                <a:cs typeface="Calibri" panose="020F0502020204030204" pitchFamily="34" charset="0"/>
              </a:rPr>
              <a:t>Entscheidungsproblem</a:t>
            </a:r>
            <a:endParaRPr lang="en-US" sz="36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138734"/>
            <a:ext cx="9004300" cy="569386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latin typeface="Calibri" panose="020F0502020204030204" pitchFamily="34" charset="0"/>
                <a:cs typeface="Calibri" panose="020F0502020204030204" pitchFamily="34" charset="0"/>
              </a:rPr>
              <a:t>Max Newman’s course ``Foundations of mathematics”</a:t>
            </a:r>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[Hilbert’1928] </a:t>
            </a:r>
            <a:r>
              <a:rPr lang="en-US" sz="2800" dirty="0">
                <a:latin typeface="Calibri" panose="020F0502020204030204" pitchFamily="34" charset="0"/>
                <a:cs typeface="Calibri" panose="020F0502020204030204" pitchFamily="34" charset="0"/>
              </a:rPr>
              <a:t>program: Fix a theory T for math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PA)</a:t>
            </a:r>
          </a:p>
          <a:p>
            <a:pPr marL="514350" indent="-514350" algn="l">
              <a:buAutoNum type="arabicParenR"/>
            </a:pPr>
            <a:r>
              <a:rPr lang="en-US" sz="2800" dirty="0">
                <a:latin typeface="Calibri" panose="020F0502020204030204" pitchFamily="34" charset="0"/>
                <a:cs typeface="Calibri" panose="020F0502020204030204" pitchFamily="34" charset="0"/>
              </a:rPr>
              <a:t>T is complete</a:t>
            </a:r>
          </a:p>
          <a:p>
            <a:pPr marL="514350" indent="-514350" algn="l">
              <a:buAutoNum type="arabicParenR"/>
            </a:pPr>
            <a:r>
              <a:rPr lang="en-US" sz="2800" dirty="0">
                <a:latin typeface="Calibri" panose="020F0502020204030204" pitchFamily="34" charset="0"/>
                <a:cs typeface="Calibri" panose="020F0502020204030204" pitchFamily="34" charset="0"/>
              </a:rPr>
              <a:t>T is consistent</a:t>
            </a:r>
          </a:p>
          <a:p>
            <a:pPr marL="514350" indent="-514350" algn="l">
              <a:buAutoNum type="arabicParenR"/>
            </a:pPr>
            <a:r>
              <a:rPr lang="en-US" sz="2800" dirty="0">
                <a:latin typeface="Calibri" panose="020F0502020204030204" pitchFamily="34" charset="0"/>
                <a:cs typeface="Calibri" panose="020F0502020204030204" pitchFamily="34" charset="0"/>
              </a:rPr>
              <a:t>T provability decidable by a ``mechanical procedure”</a:t>
            </a:r>
          </a:p>
          <a:p>
            <a:pPr algn="l"/>
            <a:endParaRPr lang="en-US" sz="2800" dirty="0">
              <a:solidFill>
                <a:srgbClr val="7030A0"/>
              </a:solidFill>
              <a:latin typeface="Calibri" panose="020F0502020204030204" pitchFamily="34" charset="0"/>
              <a:cs typeface="Calibri" panose="020F0502020204030204" pitchFamily="34" charset="0"/>
            </a:endParaRPr>
          </a:p>
          <a:p>
            <a:pPr algn="l"/>
            <a:r>
              <a:rPr lang="en-US" sz="2800" dirty="0">
                <a:solidFill>
                  <a:srgbClr val="7030A0"/>
                </a:solidFill>
                <a:latin typeface="Calibri" panose="020F0502020204030204" pitchFamily="34" charset="0"/>
                <a:cs typeface="Calibri" panose="020F0502020204030204" pitchFamily="34" charset="0"/>
              </a:rPr>
              <a:t>Scooped</a:t>
            </a:r>
            <a:r>
              <a:rPr lang="en-US" sz="2800" dirty="0">
                <a:latin typeface="Calibri" panose="020F0502020204030204" pitchFamily="34" charset="0"/>
                <a:cs typeface="Calibri" panose="020F0502020204030204" pitchFamily="34" charset="0"/>
              </a:rPr>
              <a:t>: </a:t>
            </a:r>
            <a:r>
              <a:rPr lang="en-US" sz="2800" dirty="0">
                <a:solidFill>
                  <a:srgbClr val="009900"/>
                </a:solidFill>
                <a:latin typeface="Calibri" panose="020F0502020204030204" pitchFamily="34" charset="0"/>
                <a:cs typeface="Calibri" panose="020F0502020204030204" pitchFamily="34" charset="0"/>
              </a:rPr>
              <a:t>[Church’1936]</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Max Newman </a:t>
            </a:r>
            <a:r>
              <a:rPr lang="en-US" sz="2800" dirty="0">
                <a:latin typeface="Calibri" panose="020F0502020204030204" pitchFamily="34" charset="0"/>
                <a:cs typeface="Calibri" panose="020F0502020204030204" pitchFamily="34" charset="0"/>
                <a:sym typeface="Wingdings" pitchFamily="2" charset="2"/>
              </a:rPr>
              <a:t> Editor, Journal of London Math Society:</a:t>
            </a:r>
            <a:endParaRPr lang="en-US" sz="2800" dirty="0">
              <a:latin typeface="Calibri" panose="020F0502020204030204" pitchFamily="34" charset="0"/>
              <a:cs typeface="Calibri" panose="020F0502020204030204" pitchFamily="34" charset="0"/>
            </a:endParaRPr>
          </a:p>
          <a:p>
            <a:pPr algn="l"/>
            <a:r>
              <a:rPr lang="en-US" sz="2800" i="1" dirty="0">
                <a:latin typeface="Calibri" panose="020F0502020204030204" pitchFamily="34" charset="0"/>
                <a:cs typeface="Calibri" panose="020F0502020204030204" pitchFamily="34" charset="0"/>
              </a:rPr>
              <a:t>``Publish: Proofs different, fundamental results need such”</a:t>
            </a:r>
          </a:p>
          <a:p>
            <a:pPr algn="l"/>
            <a:endParaRPr lang="en-US" sz="2800" dirty="0">
              <a:latin typeface="Calibri" panose="020F0502020204030204" pitchFamily="34" charset="0"/>
              <a:cs typeface="Calibri" panose="020F0502020204030204" pitchFamily="34" charset="0"/>
            </a:endParaRPr>
          </a:p>
          <a:p>
            <a:pPr algn="l"/>
            <a:r>
              <a:rPr lang="en-US" sz="2800" dirty="0">
                <a:latin typeface="Calibri" panose="020F0502020204030204" pitchFamily="34" charset="0"/>
                <a:cs typeface="Calibri" panose="020F0502020204030204" pitchFamily="34" charset="0"/>
              </a:rPr>
              <a:t>Max Newman </a:t>
            </a:r>
            <a:r>
              <a:rPr lang="en-US" sz="2800" dirty="0">
                <a:latin typeface="Calibri" panose="020F0502020204030204" pitchFamily="34" charset="0"/>
                <a:cs typeface="Calibri" panose="020F0502020204030204" pitchFamily="34" charset="0"/>
                <a:sym typeface="Wingdings" pitchFamily="2" charset="2"/>
              </a:rPr>
              <a:t> Alonso Church:</a:t>
            </a:r>
          </a:p>
          <a:p>
            <a:pPr algn="l"/>
            <a:r>
              <a:rPr lang="en-US" sz="2800" dirty="0">
                <a:latin typeface="Calibri" panose="020F0502020204030204" pitchFamily="34" charset="0"/>
                <a:cs typeface="Calibri" panose="020F0502020204030204" pitchFamily="34" charset="0"/>
                <a:sym typeface="Wingdings" pitchFamily="2" charset="2"/>
              </a:rPr>
              <a:t>     </a:t>
            </a:r>
            <a:r>
              <a:rPr lang="en-US" sz="2800" i="1" dirty="0">
                <a:latin typeface="Calibri" panose="020F0502020204030204" pitchFamily="34" charset="0"/>
                <a:cs typeface="Calibri" panose="020F0502020204030204" pitchFamily="34" charset="0"/>
                <a:sym typeface="Wingdings" pitchFamily="2" charset="2"/>
              </a:rPr>
              <a:t>``</a:t>
            </a:r>
            <a:r>
              <a:rPr lang="en-US" sz="2800" i="1" dirty="0">
                <a:latin typeface="Calibri" panose="020F0502020204030204" pitchFamily="34" charset="0"/>
                <a:cs typeface="Calibri" panose="020F0502020204030204" pitchFamily="34" charset="0"/>
              </a:rPr>
              <a:t>Please take Turing as your grad student in Princeton”</a:t>
            </a:r>
          </a:p>
        </p:txBody>
      </p:sp>
      <p:sp>
        <p:nvSpPr>
          <p:cNvPr id="2" name="TextBox 1">
            <a:extLst>
              <a:ext uri="{FF2B5EF4-FFF2-40B4-BE49-F238E27FC236}">
                <a16:creationId xmlns:a16="http://schemas.microsoft.com/office/drawing/2014/main" id="{CFCC656C-4EEB-0EF1-DB8F-D81694631B8B}"/>
              </a:ext>
            </a:extLst>
          </p:cNvPr>
          <p:cNvSpPr txBox="1"/>
          <p:nvPr/>
        </p:nvSpPr>
        <p:spPr>
          <a:xfrm>
            <a:off x="533400" y="1981200"/>
            <a:ext cx="4577906" cy="584775"/>
          </a:xfrm>
          <a:prstGeom prst="rect">
            <a:avLst/>
          </a:prstGeom>
          <a:noFill/>
        </p:spPr>
        <p:txBody>
          <a:bodyPr wrap="square" rtlCol="0">
            <a:spAutoFit/>
          </a:bodyPr>
          <a:lstStyle/>
          <a:p>
            <a:pPr algn="l"/>
            <a:r>
              <a:rPr lang="en-US" sz="3200" dirty="0">
                <a:latin typeface="Calibri" panose="020F0502020204030204" pitchFamily="34" charset="0"/>
                <a:cs typeface="Calibri" panose="020F0502020204030204" pitchFamily="34" charset="0"/>
              </a:rPr>
              <a:t> </a:t>
            </a:r>
            <a:r>
              <a:rPr lang="en-US" sz="3200" dirty="0">
                <a:solidFill>
                  <a:srgbClr val="FF0000"/>
                </a:solidFill>
                <a:latin typeface="Calibri" panose="020F0502020204030204" pitchFamily="34" charset="0"/>
                <a:cs typeface="Calibri" panose="020F0502020204030204" pitchFamily="34" charset="0"/>
              </a:rPr>
              <a:t>---------------    </a:t>
            </a:r>
            <a:r>
              <a:rPr lang="en-US" sz="2800" dirty="0">
                <a:solidFill>
                  <a:srgbClr val="009900"/>
                </a:solidFill>
                <a:latin typeface="Calibri" panose="020F0502020204030204" pitchFamily="34" charset="0"/>
                <a:cs typeface="Calibri" panose="020F0502020204030204" pitchFamily="34" charset="0"/>
              </a:rPr>
              <a:t>[Gödel’1931a] </a:t>
            </a:r>
            <a:endParaRPr lang="en-US" sz="28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54034F9-F082-BC72-EE99-BDA6AF986796}"/>
              </a:ext>
            </a:extLst>
          </p:cNvPr>
          <p:cNvSpPr txBox="1"/>
          <p:nvPr/>
        </p:nvSpPr>
        <p:spPr>
          <a:xfrm>
            <a:off x="533400" y="2413575"/>
            <a:ext cx="4577906" cy="584775"/>
          </a:xfrm>
          <a:prstGeom prst="rect">
            <a:avLst/>
          </a:prstGeom>
          <a:noFill/>
        </p:spPr>
        <p:txBody>
          <a:bodyPr wrap="square" rtlCol="0">
            <a:spAutoFit/>
          </a:bodyPr>
          <a:lstStyle/>
          <a:p>
            <a:pPr algn="l"/>
            <a:r>
              <a:rPr lang="en-US" sz="3200" dirty="0">
                <a:latin typeface="Calibri" panose="020F0502020204030204" pitchFamily="34" charset="0"/>
                <a:cs typeface="Calibri" panose="020F0502020204030204" pitchFamily="34" charset="0"/>
              </a:rPr>
              <a:t> </a:t>
            </a:r>
            <a:r>
              <a:rPr lang="en-US" sz="3200" dirty="0">
                <a:solidFill>
                  <a:srgbClr val="FF0000"/>
                </a:solidFill>
                <a:latin typeface="Calibri" panose="020F0502020204030204" pitchFamily="34" charset="0"/>
                <a:cs typeface="Calibri" panose="020F0502020204030204" pitchFamily="34" charset="0"/>
              </a:rPr>
              <a:t>---------------    </a:t>
            </a:r>
            <a:r>
              <a:rPr lang="en-US" sz="2800" dirty="0">
                <a:solidFill>
                  <a:srgbClr val="009900"/>
                </a:solidFill>
                <a:latin typeface="Calibri" panose="020F0502020204030204" pitchFamily="34" charset="0"/>
                <a:cs typeface="Calibri" panose="020F0502020204030204" pitchFamily="34" charset="0"/>
              </a:rPr>
              <a:t>[Gödel’1931b] </a:t>
            </a:r>
            <a:endParaRPr lang="en-US" sz="2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F73101B-BF35-50E2-3D0C-E7AE94F1FCFB}"/>
              </a:ext>
            </a:extLst>
          </p:cNvPr>
          <p:cNvSpPr txBox="1"/>
          <p:nvPr/>
        </p:nvSpPr>
        <p:spPr>
          <a:xfrm>
            <a:off x="8534400" y="2870775"/>
            <a:ext cx="457200" cy="400110"/>
          </a:xfrm>
          <a:prstGeom prst="rect">
            <a:avLst/>
          </a:prstGeom>
          <a:solidFill>
            <a:srgbClr val="FFFF00"/>
          </a:solidFill>
        </p:spPr>
        <p:txBody>
          <a:bodyPr wrap="square" rtlCol="0">
            <a:spAutoFit/>
          </a:bodyPr>
          <a:lstStyle/>
          <a:p>
            <a:pPr algn="l"/>
            <a:r>
              <a:rPr lang="en-US" sz="2000" b="1" dirty="0">
                <a:solidFill>
                  <a:srgbClr val="FF0000"/>
                </a:solidFill>
              </a:rPr>
              <a:t> ?</a:t>
            </a:r>
          </a:p>
        </p:txBody>
      </p:sp>
      <p:sp>
        <p:nvSpPr>
          <p:cNvPr id="4" name="TextBox 3">
            <a:extLst>
              <a:ext uri="{FF2B5EF4-FFF2-40B4-BE49-F238E27FC236}">
                <a16:creationId xmlns:a16="http://schemas.microsoft.com/office/drawing/2014/main" id="{426D03AF-6FFB-4C9F-5721-06F7FA18A781}"/>
              </a:ext>
            </a:extLst>
          </p:cNvPr>
          <p:cNvSpPr txBox="1"/>
          <p:nvPr/>
        </p:nvSpPr>
        <p:spPr>
          <a:xfrm>
            <a:off x="533400" y="2819400"/>
            <a:ext cx="7620000" cy="1041975"/>
          </a:xfrm>
          <a:prstGeom prst="rect">
            <a:avLst/>
          </a:prstGeom>
          <a:noFill/>
        </p:spPr>
        <p:txBody>
          <a:bodyPr wrap="square" rtlCol="0">
            <a:spAutoFit/>
          </a:bodyPr>
          <a:lstStyle/>
          <a:p>
            <a:pPr algn="l"/>
            <a:r>
              <a:rPr lang="en-US" sz="3200" dirty="0">
                <a:latin typeface="Calibri" panose="020F0502020204030204" pitchFamily="34" charset="0"/>
                <a:cs typeface="Calibri" panose="020F0502020204030204" pitchFamily="34" charset="0"/>
              </a:rPr>
              <a:t> </a:t>
            </a:r>
            <a:r>
              <a:rPr lang="en-US" sz="3200" dirty="0">
                <a:solidFill>
                  <a:srgbClr val="FF0000"/>
                </a:solidFill>
                <a:latin typeface="Calibri" panose="020F0502020204030204" pitchFamily="34" charset="0"/>
                <a:cs typeface="Calibri" panose="020F0502020204030204" pitchFamily="34" charset="0"/>
              </a:rPr>
              <a:t>-----------------------------------------------------------   </a:t>
            </a:r>
          </a:p>
          <a:p>
            <a:pPr algn="l"/>
            <a:r>
              <a:rPr lang="en-US" sz="2800" dirty="0">
                <a:solidFill>
                  <a:srgbClr val="009900"/>
                </a:solidFill>
                <a:latin typeface="Calibri" panose="020F0502020204030204" pitchFamily="34" charset="0"/>
                <a:cs typeface="Calibri" panose="020F0502020204030204" pitchFamily="34" charset="0"/>
              </a:rPr>
              <a:t>            [Turing’1936]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76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bg/>
                                          </p:spTgt>
                                        </p:tgtEl>
                                        <p:attrNameLst>
                                          <p:attrName>style.visibility</p:attrName>
                                        </p:attrNameLst>
                                      </p:cBhvr>
                                      <p:to>
                                        <p:strVal val="visible"/>
                                      </p:to>
                                    </p:set>
                                  </p:childTnLst>
                                </p:cTn>
                              </p:par>
                              <p:par>
                                <p:cTn id="53" presetID="1" presetClass="entr" presetSubtype="0" fill="hold" grpId="0" nodeType="withEffect" nodePh="1">
                                  <p:stCondLst>
                                    <p:cond delay="0"/>
                                  </p:stCondLst>
                                  <p:endCondLst>
                                    <p:cond evt="begin" delay="0">
                                      <p:tn val="53"/>
                                    </p:cond>
                                  </p:endCondLst>
                                  <p:childTnLst>
                                    <p:set>
                                      <p:cBhvr>
                                        <p:cTn id="54" dur="1" fill="hold">
                                          <p:stCondLst>
                                            <p:cond delay="0"/>
                                          </p:stCondLst>
                                        </p:cTn>
                                        <p:tgtEl>
                                          <p:spTgt spid="5">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bg/>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p:bldP spid="2" grpId="0"/>
      <p:bldP spid="3" grpId="0"/>
      <p:bldP spid="7" grpId="0" uiExpand="1" build="p"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15240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The computational lens</a:t>
            </a:r>
            <a:endParaRPr lang="en-US" sz="3200" b="1" dirty="0">
              <a:latin typeface="Calibri" panose="020F0502020204030204" pitchFamily="34" charset="0"/>
              <a:ea typeface="ＭＳ Ｐゴシック" charset="0"/>
              <a:cs typeface="Calibri" panose="020F0502020204030204" pitchFamily="34" charset="0"/>
            </a:endParaRPr>
          </a:p>
        </p:txBody>
      </p:sp>
      <p:sp>
        <p:nvSpPr>
          <p:cNvPr id="15" name="TextBox 14">
            <a:extLst>
              <a:ext uri="{FF2B5EF4-FFF2-40B4-BE49-F238E27FC236}">
                <a16:creationId xmlns:a16="http://schemas.microsoft.com/office/drawing/2014/main" id="{00B4989C-74A8-6197-62BD-C828B0265242}"/>
              </a:ext>
            </a:extLst>
          </p:cNvPr>
          <p:cNvSpPr txBox="1"/>
          <p:nvPr/>
        </p:nvSpPr>
        <p:spPr>
          <a:xfrm>
            <a:off x="139700" y="1600200"/>
            <a:ext cx="8623300" cy="5262979"/>
          </a:xfrm>
          <a:prstGeom prst="rect">
            <a:avLst/>
          </a:prstGeom>
          <a:noFill/>
        </p:spPr>
        <p:txBody>
          <a:bodyPr wrap="square">
            <a:spAutoFit/>
          </a:bodyPr>
          <a:lstStyle/>
          <a:p>
            <a:pPr algn="l"/>
            <a:r>
              <a:rPr lang="en-US" sz="2800" dirty="0">
                <a:solidFill>
                  <a:srgbClr val="7030A0"/>
                </a:solidFill>
                <a:latin typeface="Calibri" panose="020F0502020204030204" pitchFamily="34" charset="0"/>
                <a:cs typeface="Calibri" panose="020F0502020204030204" pitchFamily="34" charset="0"/>
              </a:rPr>
              <a:t>Biology</a:t>
            </a:r>
            <a:r>
              <a:rPr lang="en-US" sz="2800" dirty="0">
                <a:latin typeface="Calibri" panose="020F0502020204030204" pitchFamily="34" charset="0"/>
                <a:cs typeface="Calibri" panose="020F0502020204030204" pitchFamily="34" charset="0"/>
              </a:rPr>
              <a:t>: Computational biology, Neuroscience,…</a:t>
            </a:r>
          </a:p>
          <a:p>
            <a:pPr algn="l"/>
            <a:r>
              <a:rPr lang="en-US" sz="2800" dirty="0">
                <a:solidFill>
                  <a:srgbClr val="7030A0"/>
                </a:solidFill>
                <a:latin typeface="Calibri" panose="020F0502020204030204" pitchFamily="34" charset="0"/>
                <a:cs typeface="Calibri" panose="020F0502020204030204" pitchFamily="34" charset="0"/>
              </a:rPr>
              <a:t>Economics</a:t>
            </a:r>
            <a:r>
              <a:rPr lang="en-US" sz="2800" dirty="0">
                <a:latin typeface="Calibri" panose="020F0502020204030204" pitchFamily="34" charset="0"/>
                <a:cs typeface="Calibri" panose="020F0502020204030204" pitchFamily="34" charset="0"/>
              </a:rPr>
              <a:t>: Game theory, Mechanism design,…</a:t>
            </a:r>
          </a:p>
          <a:p>
            <a:pPr algn="l"/>
            <a:r>
              <a:rPr lang="en-US" sz="2800" dirty="0">
                <a:solidFill>
                  <a:srgbClr val="7030A0"/>
                </a:solidFill>
                <a:latin typeface="Calibri" panose="020F0502020204030204" pitchFamily="34" charset="0"/>
                <a:cs typeface="Calibri" panose="020F0502020204030204" pitchFamily="34" charset="0"/>
              </a:rPr>
              <a:t>Social science</a:t>
            </a:r>
            <a:r>
              <a:rPr lang="en-US" sz="2800" dirty="0">
                <a:latin typeface="Calibri" panose="020F0502020204030204" pitchFamily="34" charset="0"/>
                <a:cs typeface="Calibri" panose="020F0502020204030204" pitchFamily="34" charset="0"/>
              </a:rPr>
              <a:t>: Social networks, Privacy, Fairness,…</a:t>
            </a:r>
          </a:p>
          <a:p>
            <a:pPr algn="l"/>
            <a:r>
              <a:rPr lang="en-US" sz="2800" dirty="0">
                <a:solidFill>
                  <a:srgbClr val="7030A0"/>
                </a:solidFill>
                <a:latin typeface="Calibri" panose="020F0502020204030204" pitchFamily="34" charset="0"/>
                <a:cs typeface="Calibri" panose="020F0502020204030204" pitchFamily="34" charset="0"/>
              </a:rPr>
              <a:t>Physics</a:t>
            </a:r>
            <a:r>
              <a:rPr lang="en-US" sz="2800" dirty="0">
                <a:latin typeface="Calibri" panose="020F0502020204030204" pitchFamily="34" charset="0"/>
                <a:cs typeface="Calibri" panose="020F0502020204030204" pitchFamily="34" charset="0"/>
              </a:rPr>
              <a:t>: Statistical physics, Quantum Mechanics, Gravity,…</a:t>
            </a:r>
          </a:p>
          <a:p>
            <a:pPr algn="l"/>
            <a:r>
              <a:rPr lang="en-US" sz="2800" dirty="0">
                <a:solidFill>
                  <a:srgbClr val="7030A0"/>
                </a:solidFill>
                <a:latin typeface="Calibri" panose="020F0502020204030204" pitchFamily="34" charset="0"/>
                <a:cs typeface="Calibri" panose="020F0502020204030204" pitchFamily="34" charset="0"/>
              </a:rPr>
              <a:t>Math</a:t>
            </a:r>
            <a:r>
              <a:rPr lang="en-US" sz="2800" dirty="0">
                <a:latin typeface="Calibri" panose="020F0502020204030204" pitchFamily="34" charset="0"/>
                <a:cs typeface="Calibri" panose="020F0502020204030204" pitchFamily="34" charset="0"/>
              </a:rPr>
              <a:t>: Analysis, Algebra, Geometry, Number Theory,…</a:t>
            </a:r>
          </a:p>
          <a:p>
            <a:pPr algn="l"/>
            <a:endParaRPr lang="en-US" sz="2800" dirty="0">
              <a:latin typeface="Calibri" panose="020F0502020204030204" pitchFamily="34" charset="0"/>
              <a:cs typeface="Calibri" panose="020F0502020204030204" pitchFamily="34" charset="0"/>
            </a:endParaRPr>
          </a:p>
          <a:p>
            <a:pPr algn="l"/>
            <a:r>
              <a:rPr lang="en-US" sz="2800" dirty="0">
                <a:solidFill>
                  <a:srgbClr val="1315F4"/>
                </a:solidFill>
                <a:latin typeface="Calibri" panose="020F0502020204030204" pitchFamily="34" charset="0"/>
                <a:cs typeface="Calibri" panose="020F0502020204030204" pitchFamily="34" charset="0"/>
              </a:rPr>
              <a:t>Collaboration, joint conferences, cross-fertilization,…</a:t>
            </a:r>
          </a:p>
          <a:p>
            <a:pPr algn="l"/>
            <a:r>
              <a:rPr lang="en-US" sz="2800" dirty="0">
                <a:solidFill>
                  <a:srgbClr val="1315F4"/>
                </a:solidFill>
                <a:latin typeface="Calibri" panose="020F0502020204030204" pitchFamily="34" charset="0"/>
                <a:cs typeface="Calibri" panose="020F0502020204030204" pitchFamily="34" charset="0"/>
              </a:rPr>
              <a:t>integrating computation theory to every model </a:t>
            </a: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928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304800" y="-228600"/>
            <a:ext cx="8534400" cy="18288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Summary</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20" name="TextBox 19"/>
          <p:cNvSpPr txBox="1">
            <a:spLocks noChangeArrowheads="1"/>
          </p:cNvSpPr>
          <p:nvPr/>
        </p:nvSpPr>
        <p:spPr bwMode="auto">
          <a:xfrm>
            <a:off x="228600" y="1143000"/>
            <a:ext cx="86868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3000" dirty="0">
                <a:solidFill>
                  <a:srgbClr val="7030A0"/>
                </a:solidFill>
                <a:latin typeface="Calibri" panose="020F0502020204030204" pitchFamily="34" charset="0"/>
                <a:cs typeface="Calibri" panose="020F0502020204030204" pitchFamily="34" charset="0"/>
              </a:rPr>
              <a:t>Read these papers!</a:t>
            </a:r>
          </a:p>
          <a:p>
            <a:pPr algn="l"/>
            <a:endParaRPr lang="en-US" sz="3000" dirty="0">
              <a:latin typeface="Calibri" panose="020F0502020204030204" pitchFamily="34" charset="0"/>
              <a:cs typeface="Calibri" panose="020F0502020204030204" pitchFamily="34" charset="0"/>
            </a:endParaRPr>
          </a:p>
          <a:p>
            <a:pPr marL="457200" indent="-457200" algn="l">
              <a:buFontTx/>
              <a:buChar char="-"/>
            </a:pPr>
            <a:r>
              <a:rPr lang="en-US" sz="3000" dirty="0">
                <a:latin typeface="Calibri" panose="020F0502020204030204" pitchFamily="34" charset="0"/>
                <a:cs typeface="Calibri" panose="020F0502020204030204" pitchFamily="34" charset="0"/>
              </a:rPr>
              <a:t>A great thinker, with a huge impact!</a:t>
            </a:r>
          </a:p>
          <a:p>
            <a:pPr marL="457200" indent="-457200" algn="l">
              <a:buFontTx/>
              <a:buChar char="-"/>
            </a:pPr>
            <a:r>
              <a:rPr lang="en-US" sz="3000" dirty="0">
                <a:latin typeface="Calibri" panose="020F0502020204030204" pitchFamily="34" charset="0"/>
                <a:cs typeface="Calibri" panose="020F0502020204030204" pitchFamily="34" charset="0"/>
              </a:rPr>
              <a:t>Scientist, mathematician, philosopher, engineer,…</a:t>
            </a:r>
          </a:p>
          <a:p>
            <a:pPr marL="457200" indent="-457200" algn="l">
              <a:buFontTx/>
              <a:buChar char="-"/>
            </a:pPr>
            <a:r>
              <a:rPr lang="en-US" sz="3000" dirty="0">
                <a:latin typeface="Calibri" panose="020F0502020204030204" pitchFamily="34" charset="0"/>
                <a:cs typeface="Calibri" panose="020F0502020204030204" pitchFamily="34" charset="0"/>
              </a:rPr>
              <a:t>Deep contemplation of a stunning variety of fundamental issues. Fearlessness</a:t>
            </a:r>
          </a:p>
          <a:p>
            <a:pPr marL="457200" indent="-457200" algn="l">
              <a:buFontTx/>
              <a:buChar char="-"/>
            </a:pPr>
            <a:r>
              <a:rPr lang="en-US" sz="3000" dirty="0">
                <a:latin typeface="Calibri" panose="020F0502020204030204" pitchFamily="34" charset="0"/>
                <a:cs typeface="Calibri" panose="020F0502020204030204" pitchFamily="34" charset="0"/>
              </a:rPr>
              <a:t>Deep desire to understand these, </a:t>
            </a:r>
            <a:r>
              <a:rPr lang="en-US" sz="3000" i="1" dirty="0">
                <a:latin typeface="Calibri" panose="020F0502020204030204" pitchFamily="34" charset="0"/>
                <a:cs typeface="Calibri" panose="020F0502020204030204" pitchFamily="34" charset="0"/>
              </a:rPr>
              <a:t>theoretically.</a:t>
            </a:r>
          </a:p>
          <a:p>
            <a:pPr marL="457200" indent="-457200" algn="l">
              <a:buFontTx/>
              <a:buChar char="-"/>
            </a:pPr>
            <a:r>
              <a:rPr lang="en-US" sz="3000" dirty="0">
                <a:latin typeface="Calibri" panose="020F0502020204030204" pitchFamily="34" charset="0"/>
                <a:cs typeface="Calibri" panose="020F0502020204030204" pitchFamily="34" charset="0"/>
              </a:rPr>
              <a:t>Critical judgement (many papers contain critique and answers to it). Brutally honest.</a:t>
            </a:r>
          </a:p>
          <a:p>
            <a:pPr marL="457200" indent="-457200" algn="l">
              <a:buFontTx/>
              <a:buChar char="-"/>
            </a:pPr>
            <a:r>
              <a:rPr lang="en-US" sz="3000" dirty="0">
                <a:latin typeface="Calibri" panose="020F0502020204030204" pitchFamily="34" charset="0"/>
                <a:cs typeface="Calibri" panose="020F0502020204030204" pitchFamily="34" charset="0"/>
              </a:rPr>
              <a:t>Clear logical thinking, clear exposition of it.</a:t>
            </a:r>
          </a:p>
          <a:p>
            <a:pPr marL="457200" indent="-457200" algn="l">
              <a:buFontTx/>
              <a:buChar char="-"/>
            </a:pPr>
            <a:r>
              <a:rPr lang="en-US" sz="3000" dirty="0">
                <a:latin typeface="Calibri" panose="020F0502020204030204" pitchFamily="34" charset="0"/>
                <a:cs typeface="Calibri" panose="020F0502020204030204" pitchFamily="34" charset="0"/>
              </a:rPr>
              <a:t>Simplest models and simplest justification.</a:t>
            </a:r>
          </a:p>
          <a:p>
            <a:pPr marL="457200" indent="-457200" algn="l">
              <a:buFontTx/>
              <a:buChar char="-"/>
            </a:pPr>
            <a:r>
              <a:rPr lang="en-US" sz="3000" dirty="0">
                <a:latin typeface="Calibri" panose="020F0502020204030204" pitchFamily="34" charset="0"/>
                <a:cs typeface="Calibri" panose="020F0502020204030204" pitchFamily="34" charset="0"/>
              </a:rPr>
              <a:t>Does not rush to publish.</a:t>
            </a:r>
          </a:p>
        </p:txBody>
      </p:sp>
    </p:spTree>
    <p:extLst>
      <p:ext uri="{BB962C8B-B14F-4D97-AF65-F5344CB8AC3E}">
        <p14:creationId xmlns:p14="http://schemas.microsoft.com/office/powerpoint/2010/main" val="23438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0">
            <a:extLst>
              <a:ext uri="{FF2B5EF4-FFF2-40B4-BE49-F238E27FC236}">
                <a16:creationId xmlns:a16="http://schemas.microsoft.com/office/drawing/2014/main" id="{FBF5B95A-E255-7847-A2BE-EC2F0C3D0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4503" b="4990"/>
          <a:stretch>
            <a:fillRect/>
          </a:stretch>
        </p:blipFill>
        <p:spPr bwMode="auto">
          <a:xfrm>
            <a:off x="138113" y="1265238"/>
            <a:ext cx="3908425"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A93A94C6-3E8F-7A4A-8CD4-AB2E99AC8BDF}"/>
              </a:ext>
            </a:extLst>
          </p:cNvPr>
          <p:cNvSpPr txBox="1"/>
          <p:nvPr/>
        </p:nvSpPr>
        <p:spPr>
          <a:xfrm>
            <a:off x="4306888" y="1258888"/>
            <a:ext cx="4572000" cy="308451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Published by Princeton University Press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Free (forever) on my website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Comments welcome!</a:t>
            </a:r>
          </a:p>
        </p:txBody>
      </p:sp>
      <p:sp>
        <p:nvSpPr>
          <p:cNvPr id="6147" name="Rectangle 2">
            <a:extLst>
              <a:ext uri="{FF2B5EF4-FFF2-40B4-BE49-F238E27FC236}">
                <a16:creationId xmlns:a16="http://schemas.microsoft.com/office/drawing/2014/main" id="{A0B4F55E-5172-C540-A981-FD8E30642180}"/>
              </a:ext>
            </a:extLst>
          </p:cNvPr>
          <p:cNvSpPr>
            <a:spLocks noGrp="1" noChangeArrowheads="1"/>
          </p:cNvSpPr>
          <p:nvPr>
            <p:ph type="ctrTitle"/>
          </p:nvPr>
        </p:nvSpPr>
        <p:spPr>
          <a:xfrm>
            <a:off x="381000" y="-90488"/>
            <a:ext cx="8445500" cy="1462088"/>
          </a:xfrm>
        </p:spPr>
        <p:txBody>
          <a:bodyPr/>
          <a:lstStyle/>
          <a:p>
            <a:pPr eaLnBrk="1" hangingPunct="1"/>
            <a:r>
              <a:rPr lang="en-US" altLang="en-US" sz="40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Book ad</a:t>
            </a:r>
          </a:p>
        </p:txBody>
      </p:sp>
    </p:spTree>
    <p:extLst>
      <p:ext uri="{BB962C8B-B14F-4D97-AF65-F5344CB8AC3E}">
        <p14:creationId xmlns:p14="http://schemas.microsoft.com/office/powerpoint/2010/main" val="70721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6D9EE13-D789-0A20-A219-C90C2313F582}"/>
              </a:ext>
            </a:extLst>
          </p:cNvPr>
          <p:cNvSpPr txBox="1"/>
          <p:nvPr/>
        </p:nvSpPr>
        <p:spPr>
          <a:xfrm>
            <a:off x="2209800" y="2876490"/>
            <a:ext cx="2590800" cy="400110"/>
          </a:xfrm>
          <a:prstGeom prst="rect">
            <a:avLst/>
          </a:prstGeom>
          <a:solidFill>
            <a:srgbClr val="FFFF00"/>
          </a:solidFill>
        </p:spPr>
        <p:txBody>
          <a:bodyPr wrap="square" rtlCol="0">
            <a:spAutoFit/>
          </a:bodyPr>
          <a:lstStyle/>
          <a:p>
            <a:pPr algn="l"/>
            <a:endParaRPr lang="en-US" sz="2000" b="1" dirty="0">
              <a:solidFill>
                <a:srgbClr val="0000FF"/>
              </a:solidFill>
            </a:endParaRPr>
          </a:p>
        </p:txBody>
      </p:sp>
      <p:sp>
        <p:nvSpPr>
          <p:cNvPr id="13" name="TextBox 12">
            <a:extLst>
              <a:ext uri="{FF2B5EF4-FFF2-40B4-BE49-F238E27FC236}">
                <a16:creationId xmlns:a16="http://schemas.microsoft.com/office/drawing/2014/main" id="{83E6AE55-E05A-3297-ACB7-1DA54411FA9E}"/>
              </a:ext>
            </a:extLst>
          </p:cNvPr>
          <p:cNvSpPr txBox="1"/>
          <p:nvPr/>
        </p:nvSpPr>
        <p:spPr>
          <a:xfrm flipV="1">
            <a:off x="139700" y="1981200"/>
            <a:ext cx="1155700" cy="838200"/>
          </a:xfrm>
          <a:prstGeom prst="rect">
            <a:avLst/>
          </a:prstGeom>
          <a:solidFill>
            <a:srgbClr val="FFFF00"/>
          </a:solidFill>
        </p:spPr>
        <p:txBody>
          <a:bodyPr wrap="square" rtlCol="0">
            <a:spAutoFit/>
          </a:bodyPr>
          <a:lstStyle/>
          <a:p>
            <a:pPr algn="l"/>
            <a:endParaRPr lang="en-US" sz="2000" b="1" dirty="0">
              <a:solidFill>
                <a:srgbClr val="0000FF"/>
              </a:solidFill>
            </a:endParaRPr>
          </a:p>
        </p:txBody>
      </p:sp>
      <p:sp>
        <p:nvSpPr>
          <p:cNvPr id="22529" name="Rectangle 2"/>
          <p:cNvSpPr>
            <a:spLocks noGrp="1" noChangeArrowheads="1"/>
          </p:cNvSpPr>
          <p:nvPr>
            <p:ph type="ctrTitle"/>
          </p:nvPr>
        </p:nvSpPr>
        <p:spPr>
          <a:xfrm>
            <a:off x="139700" y="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What is computation?</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066800"/>
                <a:ext cx="9004300" cy="569386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latin typeface="Calibri" panose="020F0502020204030204" pitchFamily="34" charset="0"/>
                    <a:cs typeface="Calibri" panose="020F0502020204030204" pitchFamily="34" charset="0"/>
                  </a:rPr>
                  <a:t>What is a ``mechanical procedure” / ``definite process’’ ?</a:t>
                </a:r>
              </a:p>
              <a:p>
                <a:pPr algn="l"/>
                <a:endParaRPr lang="en-US" sz="2800" dirty="0">
                  <a:solidFill>
                    <a:srgbClr val="7030A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[Gödel  ’1934] </a:t>
                </a:r>
                <a:r>
                  <a:rPr lang="en-US" sz="2800" dirty="0">
                    <a:latin typeface="Calibri" panose="020F0502020204030204" pitchFamily="34" charset="0"/>
                    <a:cs typeface="Calibri" panose="020F0502020204030204" pitchFamily="34" charset="0"/>
                  </a:rPr>
                  <a:t>Recursive Functions (RF)</a:t>
                </a:r>
              </a:p>
              <a:p>
                <a:pPr algn="l"/>
                <a:r>
                  <a:rPr lang="en-US" sz="2800" dirty="0">
                    <a:solidFill>
                      <a:srgbClr val="009900"/>
                    </a:solidFill>
                    <a:latin typeface="Calibri" panose="020F0502020204030204" pitchFamily="34" charset="0"/>
                    <a:cs typeface="Calibri" panose="020F0502020204030204" pitchFamily="34" charset="0"/>
                  </a:rPr>
                  <a:t>[Church’1934] </a:t>
                </a:r>
                <a14:m>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𝜆</m:t>
                    </m:r>
                    <m:r>
                      <a:rPr lang="en-US" sz="2800">
                        <a:latin typeface="Cambria Math" panose="02040503050406030204" pitchFamily="18" charset="0"/>
                        <a:ea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calculus</a:t>
                </a:r>
                <a:endParaRPr lang="en-US" sz="2800" dirty="0">
                  <a:solidFill>
                    <a:srgbClr val="009900"/>
                  </a:solidFill>
                  <a:latin typeface="Calibri" panose="020F0502020204030204" pitchFamily="34" charset="0"/>
                  <a:cs typeface="Calibri" panose="020F0502020204030204" pitchFamily="34" charset="0"/>
                </a:endParaRPr>
              </a:p>
              <a:p>
                <a:pPr algn="l"/>
                <a:r>
                  <a:rPr lang="en-US" sz="2800" dirty="0">
                    <a:solidFill>
                      <a:srgbClr val="009900"/>
                    </a:solidFill>
                    <a:latin typeface="Calibri" panose="020F0502020204030204" pitchFamily="34" charset="0"/>
                    <a:cs typeface="Calibri" panose="020F0502020204030204" pitchFamily="34" charset="0"/>
                  </a:rPr>
                  <a:t>[Turing ’1936] </a:t>
                </a:r>
                <a:r>
                  <a:rPr lang="en-US" sz="2800" dirty="0">
                    <a:latin typeface="Calibri" panose="020F0502020204030204" pitchFamily="34" charset="0"/>
                    <a:cs typeface="Calibri" panose="020F0502020204030204" pitchFamily="34" charset="0"/>
                  </a:rPr>
                  <a:t>Turing machines</a:t>
                </a:r>
              </a:p>
              <a:p>
                <a:pPr algn="l"/>
                <a:endParaRPr lang="en-US" sz="2800" dirty="0">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Classic STOC paper</a:t>
                </a:r>
              </a:p>
              <a:p>
                <a:pPr algn="l"/>
                <a:endParaRPr lang="en-US" sz="2800" dirty="0">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New model is the right one: </a:t>
                </a:r>
                <a:r>
                  <a:rPr lang="en-US" sz="2800" dirty="0">
                    <a:solidFill>
                      <a:srgbClr val="C00000"/>
                    </a:solidFill>
                    <a:latin typeface="Calibri" panose="020F0502020204030204" pitchFamily="34" charset="0"/>
                    <a:cs typeface="Calibri" panose="020F0502020204030204" pitchFamily="34" charset="0"/>
                  </a:rPr>
                  <a:t>Church-Turing Thesis</a:t>
                </a:r>
              </a:p>
              <a:p>
                <a:pPr algn="l"/>
                <a:r>
                  <a:rPr lang="en-US" sz="2800" dirty="0">
                    <a:solidFill>
                      <a:schemeClr val="tx2"/>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Emulates (human) computer computation</a:t>
                </a:r>
              </a:p>
              <a:p>
                <a:pPr marL="457200" indent="-457200" algn="l">
                  <a:buFontTx/>
                  <a:buChar char="-"/>
                </a:pPr>
                <a:r>
                  <a:rPr lang="en-US" sz="2800" dirty="0">
                    <a:latin typeface="Calibri" panose="020F0502020204030204" pitchFamily="34" charset="0"/>
                    <a:cs typeface="Calibri" panose="020F0502020204030204" pitchFamily="34" charset="0"/>
                  </a:rPr>
                  <a:t>Computes natural mathematical constants</a:t>
                </a:r>
              </a:p>
              <a:p>
                <a:pPr marL="457200" indent="-457200" algn="l">
                  <a:buFontTx/>
                  <a:buChar char="-"/>
                </a:pPr>
                <a:r>
                  <a:rPr lang="en-US" sz="2800" dirty="0">
                    <a:latin typeface="Calibri" panose="020F0502020204030204" pitchFamily="34" charset="0"/>
                    <a:cs typeface="Calibri" panose="020F0502020204030204" pitchFamily="34" charset="0"/>
                  </a:rPr>
                  <a:t>Equivalent to </a:t>
                </a:r>
                <a14:m>
                  <m:oMath xmlns:m="http://schemas.openxmlformats.org/officeDocument/2006/math">
                    <m:r>
                      <a:rPr lang="en-US" sz="2800" i="1">
                        <a:latin typeface="Cambria Math" panose="02040503050406030204" pitchFamily="18" charset="0"/>
                        <a:ea typeface="Cambria Math" panose="02040503050406030204" pitchFamily="18" charset="0"/>
                        <a:cs typeface="Calibri" panose="020F0502020204030204" pitchFamily="34" charset="0"/>
                      </a:rPr>
                      <m:t>𝜆</m:t>
                    </m:r>
                    <m:r>
                      <a:rPr lang="en-US" sz="2800">
                        <a:latin typeface="Cambria Math" panose="02040503050406030204" pitchFamily="18" charset="0"/>
                        <a:ea typeface="Cambria Math" panose="02040503050406030204" pitchFamily="18" charset="0"/>
                        <a:cs typeface="Calibri" panose="020F0502020204030204" pitchFamily="34" charset="0"/>
                      </a:rPr>
                      <m:t>−</m:t>
                    </m:r>
                  </m:oMath>
                </a14:m>
                <a:r>
                  <a:rPr lang="en-US" sz="2800" dirty="0">
                    <a:latin typeface="Calibri" panose="020F0502020204030204" pitchFamily="34" charset="0"/>
                    <a:cs typeface="Calibri" panose="020F0502020204030204" pitchFamily="34" charset="0"/>
                  </a:rPr>
                  <a:t>calculus (and RF </a:t>
                </a:r>
                <a:r>
                  <a:rPr lang="en-US" sz="2800" dirty="0">
                    <a:solidFill>
                      <a:srgbClr val="009900"/>
                    </a:solidFill>
                    <a:latin typeface="Calibri" panose="020F0502020204030204" pitchFamily="34" charset="0"/>
                    <a:cs typeface="Calibri" panose="020F0502020204030204" pitchFamily="34" charset="0"/>
                  </a:rPr>
                  <a:t>[Kleene’ 1935])</a:t>
                </a:r>
              </a:p>
              <a:p>
                <a:pPr algn="l"/>
                <a:r>
                  <a:rPr lang="en-US" sz="2800" dirty="0">
                    <a:solidFill>
                      <a:srgbClr val="009900"/>
                    </a:solidFill>
                    <a:latin typeface="Calibri" panose="020F0502020204030204" pitchFamily="34" charset="0"/>
                    <a:cs typeface="Calibri" panose="020F0502020204030204" pitchFamily="34" charset="0"/>
                  </a:rPr>
                  <a:t>      </a:t>
                </a:r>
                <a:endParaRPr lang="en-US" sz="2800" dirty="0">
                  <a:latin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D0B7E6AD-8693-1E43-8C87-90E55EB63331}"/>
                  </a:ext>
                </a:extLst>
              </p:cNvPr>
              <p:cNvSpPr txBox="1">
                <a:spLocks noRot="1" noChangeAspect="1" noMove="1" noResize="1" noEditPoints="1" noAdjustHandles="1" noChangeArrowheads="1" noChangeShapeType="1" noTextEdit="1"/>
              </p:cNvSpPr>
              <p:nvPr/>
            </p:nvSpPr>
            <p:spPr bwMode="auto">
              <a:xfrm>
                <a:off x="63500" y="1066800"/>
                <a:ext cx="9004300" cy="5693866"/>
              </a:xfrm>
              <a:prstGeom prst="rect">
                <a:avLst/>
              </a:prstGeom>
              <a:blipFill>
                <a:blip r:embed="rId3"/>
                <a:stretch>
                  <a:fillRect l="-1266" t="-133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8" name="Picture 2" descr="Computational model of a Turing machine ...">
            <a:extLst>
              <a:ext uri="{FF2B5EF4-FFF2-40B4-BE49-F238E27FC236}">
                <a16:creationId xmlns:a16="http://schemas.microsoft.com/office/drawing/2014/main" id="{33EA6090-A6A1-3F81-C7C0-BF9F82E5E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000" y="2590800"/>
            <a:ext cx="4140200" cy="19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4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bg/>
                                          </p:spTgt>
                                        </p:tgtEl>
                                        <p:attrNameLst>
                                          <p:attrName>style.visibility</p:attrName>
                                        </p:attrNameLst>
                                      </p:cBhvr>
                                      <p:to>
                                        <p:strVal val="visible"/>
                                      </p:to>
                                    </p:set>
                                  </p:childTnLst>
                                </p:cTn>
                              </p:par>
                              <p:par>
                                <p:cTn id="25" presetID="1" presetClass="entr" presetSubtype="0" fill="hold" grpId="0" nodeType="withEffect" nodePh="1">
                                  <p:stCondLst>
                                    <p:cond delay="0"/>
                                  </p:stCondLst>
                                  <p:endCondLst>
                                    <p:cond evt="begin" delay="0">
                                      <p:tn val="25"/>
                                    </p:cond>
                                  </p:end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childTnLst>
                                </p:cTn>
                              </p:par>
                              <p:par>
                                <p:cTn id="31" presetID="1" presetClass="entr" presetSubtype="0" fill="hold" grpId="0" nodeType="withEffect" nodePh="1">
                                  <p:stCondLst>
                                    <p:cond delay="0"/>
                                  </p:stCondLst>
                                  <p:endCondLst>
                                    <p:cond evt="begin" delay="0">
                                      <p:tn val="31"/>
                                    </p:cond>
                                  </p:end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3" grpId="0" build="p" animBg="1"/>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139700" y="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Birth of TCS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358205"/>
            <a:ext cx="9004300" cy="3970318"/>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009900"/>
                </a:solidFill>
                <a:latin typeface="Calibri" panose="020F0502020204030204" pitchFamily="34" charset="0"/>
                <a:cs typeface="Calibri" panose="020F0502020204030204" pitchFamily="34" charset="0"/>
              </a:rPr>
              <a:t>[Turing’1936] </a:t>
            </a:r>
            <a:r>
              <a:rPr lang="en-US" sz="2800" dirty="0">
                <a:latin typeface="Calibri" panose="020F0502020204030204" pitchFamily="34" charset="0"/>
                <a:cs typeface="Calibri" panose="020F0502020204030204" pitchFamily="34" charset="0"/>
              </a:rPr>
              <a:t>Turing machines</a:t>
            </a:r>
          </a:p>
          <a:p>
            <a:pPr algn="l"/>
            <a:endParaRPr lang="en-US" sz="2800" dirty="0">
              <a:solidFill>
                <a:schemeClr val="tx2"/>
              </a:solidFill>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Formal model: </a:t>
            </a:r>
            <a:r>
              <a:rPr lang="en-US" sz="2800" dirty="0">
                <a:latin typeface="Calibri" panose="020F0502020204030204" pitchFamily="34" charset="0"/>
                <a:cs typeface="Calibri" panose="020F0502020204030204" pitchFamily="34" charset="0"/>
              </a:rPr>
              <a:t>TCS is born </a:t>
            </a:r>
          </a:p>
          <a:p>
            <a:pPr algn="l"/>
            <a:r>
              <a:rPr lang="en-US" sz="2800" dirty="0">
                <a:latin typeface="Calibri" panose="020F0502020204030204" pitchFamily="34" charset="0"/>
                <a:cs typeface="Calibri" panose="020F0502020204030204" pitchFamily="34" charset="0"/>
              </a:rPr>
              <a:t>as</a:t>
            </a:r>
            <a:r>
              <a:rPr lang="en-US" sz="2800" dirty="0">
                <a:solidFill>
                  <a:schemeClr val="tx2"/>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 mathematical discipline</a:t>
            </a:r>
          </a:p>
          <a:p>
            <a:pPr algn="l"/>
            <a:endParaRPr lang="en-US" sz="2800" dirty="0">
              <a:solidFill>
                <a:schemeClr val="tx2"/>
              </a:solidFill>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Complexity theory</a:t>
            </a:r>
            <a:r>
              <a:rPr lang="en-US" sz="2800" dirty="0">
                <a:latin typeface="Calibri" panose="020F0502020204030204" pitchFamily="34" charset="0"/>
                <a:cs typeface="Calibri" panose="020F0502020204030204" pitchFamily="34" charset="0"/>
              </a:rPr>
              <a:t>: Time &amp; Space can be quantified</a:t>
            </a:r>
          </a:p>
          <a:p>
            <a:pPr algn="l"/>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[Hartmanis-Stearns’64] </a:t>
            </a:r>
            <a:r>
              <a:rPr lang="en-US" sz="2800" dirty="0">
                <a:latin typeface="Calibri" panose="020F0502020204030204" pitchFamily="34" charset="0"/>
                <a:ea typeface="ＭＳ Ｐゴシック" panose="020B0600070205080204" pitchFamily="34" charset="-128"/>
                <a:cs typeface="Calibri" panose="020F0502020204030204" pitchFamily="34" charset="0"/>
              </a:rPr>
              <a:t>DTIME(t(n)), DSPACE(S(n))</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rPr>
              <a:t>…</a:t>
            </a:r>
          </a:p>
          <a:p>
            <a:pPr algn="l"/>
            <a:r>
              <a:rPr lang="en-US" altLang="en-US" sz="280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[Aaronson’02] </a:t>
            </a:r>
            <a:r>
              <a:rPr lang="en-US" sz="2800" dirty="0">
                <a:solidFill>
                  <a:schemeClr val="tx2"/>
                </a:solidFill>
                <a:latin typeface="Calibri" panose="020F0502020204030204" pitchFamily="34" charset="0"/>
                <a:ea typeface="ＭＳ Ｐゴシック" panose="020B0600070205080204" pitchFamily="34" charset="-128"/>
                <a:cs typeface="Calibri" panose="020F0502020204030204" pitchFamily="34" charset="0"/>
              </a:rPr>
              <a:t>….Complexity zoo….</a:t>
            </a:r>
          </a:p>
        </p:txBody>
      </p:sp>
      <p:pic>
        <p:nvPicPr>
          <p:cNvPr id="8" name="Picture 2" descr="Computational model of a Turing machine ...">
            <a:extLst>
              <a:ext uri="{FF2B5EF4-FFF2-40B4-BE49-F238E27FC236}">
                <a16:creationId xmlns:a16="http://schemas.microsoft.com/office/drawing/2014/main" id="{33EA6090-A6A1-3F81-C7C0-BF9F82E5E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295400"/>
            <a:ext cx="4140200" cy="196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78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mputational model of a Turing machine ...">
            <a:extLst>
              <a:ext uri="{FF2B5EF4-FFF2-40B4-BE49-F238E27FC236}">
                <a16:creationId xmlns:a16="http://schemas.microsoft.com/office/drawing/2014/main" id="{33EA6090-A6A1-3F81-C7C0-BF9F82E5E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698500"/>
            <a:ext cx="4140200" cy="1968500"/>
          </a:xfrm>
          <a:prstGeom prst="rect">
            <a:avLst/>
          </a:prstGeom>
          <a:noFill/>
          <a:extLst>
            <a:ext uri="{909E8E84-426E-40DD-AFC4-6F175D3DCCD1}">
              <a14:hiddenFill xmlns:a14="http://schemas.microsoft.com/office/drawing/2010/main">
                <a:solidFill>
                  <a:srgbClr val="FFFFFF"/>
                </a:solidFill>
              </a14:hiddenFill>
            </a:ext>
          </a:extLst>
        </p:spPr>
      </p:pic>
      <p:sp>
        <p:nvSpPr>
          <p:cNvPr id="22529" name="Rectangle 2"/>
          <p:cNvSpPr>
            <a:spLocks noGrp="1" noChangeArrowheads="1"/>
          </p:cNvSpPr>
          <p:nvPr>
            <p:ph type="ctrTitle"/>
          </p:nvPr>
        </p:nvSpPr>
        <p:spPr>
          <a:xfrm>
            <a:off x="139700" y="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Decidability &amp; Undecidability</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066800"/>
            <a:ext cx="9004300" cy="5693866"/>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009900"/>
                </a:solidFill>
                <a:latin typeface="Calibri" panose="020F0502020204030204" pitchFamily="34" charset="0"/>
                <a:cs typeface="Calibri" panose="020F0502020204030204" pitchFamily="34" charset="0"/>
              </a:rPr>
              <a:t>[Turing’1936] </a:t>
            </a:r>
          </a:p>
          <a:p>
            <a:pPr algn="l"/>
            <a:r>
              <a:rPr lang="en-US" sz="2800" dirty="0">
                <a:solidFill>
                  <a:schemeClr val="tx2"/>
                </a:solidFill>
                <a:latin typeface="Calibri" panose="020F0502020204030204" pitchFamily="34" charset="0"/>
                <a:cs typeface="Calibri" panose="020F0502020204030204" pitchFamily="34" charset="0"/>
              </a:rPr>
              <a:t>No algorithm for the Halting problem!</a:t>
            </a:r>
          </a:p>
          <a:p>
            <a:pPr algn="l"/>
            <a:r>
              <a:rPr lang="en-US" sz="2800" dirty="0">
                <a:solidFill>
                  <a:srgbClr val="7030A0"/>
                </a:solidFill>
                <a:latin typeface="Calibri" panose="020F0502020204030204" pitchFamily="34" charset="0"/>
                <a:cs typeface="Calibri" panose="020F0502020204030204" pitchFamily="34" charset="0"/>
              </a:rPr>
              <a:t>=</a:t>
            </a:r>
          </a:p>
          <a:p>
            <a:pPr algn="l"/>
            <a:r>
              <a:rPr lang="en-US" sz="2800" dirty="0">
                <a:solidFill>
                  <a:schemeClr val="tx2"/>
                </a:solidFill>
                <a:latin typeface="Calibri" panose="020F0502020204030204" pitchFamily="34" charset="0"/>
                <a:cs typeface="Calibri" panose="020F0502020204030204" pitchFamily="34" charset="0"/>
              </a:rPr>
              <a:t>Debugging programs is impossible!</a:t>
            </a:r>
          </a:p>
          <a:p>
            <a:pPr algn="l"/>
            <a:r>
              <a:rPr lang="en-US" sz="2800" dirty="0">
                <a:solidFill>
                  <a:srgbClr val="009900"/>
                </a:solidFill>
                <a:latin typeface="Calibri" panose="020F0502020204030204" pitchFamily="34" charset="0"/>
                <a:cs typeface="Calibri" panose="020F0502020204030204" pitchFamily="34" charset="0"/>
              </a:rPr>
              <a:t>[Papadimitriou] </a:t>
            </a:r>
            <a:r>
              <a:rPr lang="en-US" sz="2800" dirty="0">
                <a:latin typeface="Calibri" panose="020F0502020204030204" pitchFamily="34" charset="0"/>
                <a:cs typeface="Calibri" panose="020F0502020204030204" pitchFamily="34" charset="0"/>
              </a:rPr>
              <a:t>``CS was born aware of its limitations!”</a:t>
            </a:r>
          </a:p>
          <a:p>
            <a:pPr algn="l"/>
            <a:r>
              <a:rPr lang="en-US" sz="2800" b="1" dirty="0">
                <a:solidFill>
                  <a:srgbClr val="7030A0"/>
                </a:solidFill>
                <a:latin typeface="Calibri" panose="020F0502020204030204" pitchFamily="34" charset="0"/>
                <a:cs typeface="Calibri" panose="020F0502020204030204" pitchFamily="34" charset="0"/>
              </a:rPr>
              <a:t>Math: </a:t>
            </a:r>
            <a:r>
              <a:rPr lang="en-US" sz="2800" dirty="0">
                <a:latin typeface="Calibri" panose="020F0502020204030204" pitchFamily="34" charset="0"/>
                <a:cs typeface="Calibri" panose="020F0502020204030204" pitchFamily="34" charset="0"/>
              </a:rPr>
              <a:t>Which problems can be understood? </a:t>
            </a:r>
          </a:p>
          <a:p>
            <a:pPr algn="l"/>
            <a:r>
              <a:rPr lang="en-US" sz="2800" dirty="0">
                <a:solidFill>
                  <a:srgbClr val="C00000"/>
                </a:solidFill>
                <a:latin typeface="Calibri" panose="020F0502020204030204" pitchFamily="34" charset="0"/>
                <a:cs typeface="Calibri" panose="020F0502020204030204" pitchFamily="34" charset="0"/>
              </a:rPr>
              <a:t>Decidable: </a:t>
            </a:r>
            <a:r>
              <a:rPr lang="en-US" sz="2800" dirty="0">
                <a:solidFill>
                  <a:srgbClr val="1315F4"/>
                </a:solidFill>
                <a:latin typeface="Calibri" panose="020F0502020204030204" pitchFamily="34" charset="0"/>
                <a:cs typeface="Calibri" panose="020F0502020204030204" pitchFamily="34" charset="0"/>
              </a:rPr>
              <a:t>Algorithms</a:t>
            </a:r>
          </a:p>
          <a:p>
            <a:pPr algn="l"/>
            <a:r>
              <a:rPr lang="en-US" sz="2800" dirty="0">
                <a:solidFill>
                  <a:srgbClr val="009900"/>
                </a:solidFill>
                <a:latin typeface="Calibri" panose="020F0502020204030204" pitchFamily="34" charset="0"/>
                <a:cs typeface="Calibri" panose="020F0502020204030204" pitchFamily="34" charset="0"/>
              </a:rPr>
              <a:t>[Tarsky’51] </a:t>
            </a:r>
            <a:r>
              <a:rPr lang="en-US" sz="2800" dirty="0">
                <a:latin typeface="Calibri" panose="020F0502020204030204" pitchFamily="34" charset="0"/>
                <a:cs typeface="Calibri" panose="020F0502020204030204" pitchFamily="34" charset="0"/>
              </a:rPr>
              <a:t>1</a:t>
            </a:r>
            <a:r>
              <a:rPr lang="en-US" sz="2800" baseline="30000" dirty="0">
                <a:latin typeface="Calibri" panose="020F0502020204030204" pitchFamily="34" charset="0"/>
                <a:cs typeface="Calibri" panose="020F0502020204030204" pitchFamily="34" charset="0"/>
              </a:rPr>
              <a:t>st</a:t>
            </a:r>
            <a:r>
              <a:rPr lang="en-US" sz="2800" dirty="0">
                <a:latin typeface="Calibri" panose="020F0502020204030204" pitchFamily="34" charset="0"/>
                <a:cs typeface="Calibri" panose="020F0502020204030204" pitchFamily="34" charset="0"/>
              </a:rPr>
              <a:t>-order theory of the Reals</a:t>
            </a:r>
            <a:r>
              <a:rPr lang="en-US" sz="2800" dirty="0">
                <a:solidFill>
                  <a:srgbClr val="0099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t>
            </a:r>
            <a:r>
              <a:rPr lang="en-US" sz="2800" dirty="0">
                <a:solidFill>
                  <a:srgbClr val="7030A0"/>
                </a:solidFill>
                <a:latin typeface="Calibri" panose="020F0502020204030204" pitchFamily="34" charset="0"/>
                <a:cs typeface="Calibri" panose="020F0502020204030204" pitchFamily="34" charset="0"/>
              </a:rPr>
              <a:t>quant. Elimination</a:t>
            </a:r>
            <a:r>
              <a:rPr lang="en-US" sz="2800" dirty="0">
                <a:latin typeface="Calibri" panose="020F0502020204030204" pitchFamily="34" charset="0"/>
                <a:cs typeface="Calibri" panose="020F0502020204030204" pitchFamily="34" charset="0"/>
              </a:rPr>
              <a:t>)</a:t>
            </a:r>
          </a:p>
          <a:p>
            <a:pPr algn="l"/>
            <a:r>
              <a:rPr lang="en-US" sz="2800" dirty="0">
                <a:solidFill>
                  <a:srgbClr val="009900"/>
                </a:solidFill>
                <a:latin typeface="Calibri" panose="020F0502020204030204" pitchFamily="34" charset="0"/>
                <a:cs typeface="Calibri" panose="020F0502020204030204" pitchFamily="34" charset="0"/>
              </a:rPr>
              <a:t>[Haken’61] </a:t>
            </a:r>
            <a:r>
              <a:rPr lang="en-US" sz="2800" dirty="0">
                <a:latin typeface="Calibri" panose="020F0502020204030204" pitchFamily="34" charset="0"/>
                <a:cs typeface="Calibri" panose="020F0502020204030204" pitchFamily="34" charset="0"/>
              </a:rPr>
              <a:t>Knot un-</a:t>
            </a:r>
            <a:r>
              <a:rPr lang="en-US" sz="2800" dirty="0" err="1">
                <a:latin typeface="Calibri" panose="020F0502020204030204" pitchFamily="34" charset="0"/>
                <a:cs typeface="Calibri" panose="020F0502020204030204" pitchFamily="34" charset="0"/>
              </a:rPr>
              <a:t>knottedness</a:t>
            </a:r>
            <a:r>
              <a:rPr lang="en-US" sz="2800" dirty="0">
                <a:latin typeface="Calibri" panose="020F0502020204030204" pitchFamily="34" charset="0"/>
                <a:cs typeface="Calibri" panose="020F0502020204030204" pitchFamily="34" charset="0"/>
              </a:rPr>
              <a:t>  (</a:t>
            </a:r>
            <a:r>
              <a:rPr lang="en-US" sz="2800" dirty="0">
                <a:solidFill>
                  <a:srgbClr val="7030A0"/>
                </a:solidFill>
                <a:latin typeface="Calibri" panose="020F0502020204030204" pitchFamily="34" charset="0"/>
                <a:cs typeface="Calibri" panose="020F0502020204030204" pitchFamily="34" charset="0"/>
              </a:rPr>
              <a:t>normal surfaces</a:t>
            </a:r>
            <a:r>
              <a:rPr lang="en-US" sz="2800" dirty="0">
                <a:latin typeface="Calibri" panose="020F0502020204030204" pitchFamily="34" charset="0"/>
                <a:cs typeface="Calibri" panose="020F0502020204030204" pitchFamily="34" charset="0"/>
              </a:rPr>
              <a:t>)</a:t>
            </a:r>
          </a:p>
          <a:p>
            <a:pPr algn="l"/>
            <a:r>
              <a:rPr lang="en-US" sz="2800" dirty="0">
                <a:solidFill>
                  <a:srgbClr val="C00000"/>
                </a:solidFill>
                <a:latin typeface="Calibri" panose="020F0502020204030204" pitchFamily="34" charset="0"/>
                <a:cs typeface="Calibri" panose="020F0502020204030204" pitchFamily="34" charset="0"/>
              </a:rPr>
              <a:t>Undecidable: </a:t>
            </a:r>
            <a:r>
              <a:rPr lang="en-US" sz="2800" dirty="0">
                <a:solidFill>
                  <a:srgbClr val="1315F4"/>
                </a:solidFill>
                <a:latin typeface="Calibri" panose="020F0502020204030204" pitchFamily="34" charset="0"/>
                <a:cs typeface="Calibri" panose="020F0502020204030204" pitchFamily="34" charset="0"/>
              </a:rPr>
              <a:t>Reductions</a:t>
            </a:r>
          </a:p>
          <a:p>
            <a:pPr algn="l"/>
            <a:r>
              <a:rPr lang="en-US" sz="2800" dirty="0">
                <a:solidFill>
                  <a:srgbClr val="009900"/>
                </a:solidFill>
                <a:latin typeface="Calibri" panose="020F0502020204030204" pitchFamily="34" charset="0"/>
                <a:cs typeface="Calibri" panose="020F0502020204030204" pitchFamily="34" charset="0"/>
              </a:rPr>
              <a:t>[Turing, Markov, Post’ 50] </a:t>
            </a:r>
            <a:r>
              <a:rPr lang="en-US" sz="2800" dirty="0">
                <a:latin typeface="Calibri" panose="020F0502020204030204" pitchFamily="34" charset="0"/>
                <a:cs typeface="Calibri" panose="020F0502020204030204" pitchFamily="34" charset="0"/>
              </a:rPr>
              <a:t>Word problem in semi-groups</a:t>
            </a:r>
            <a:r>
              <a:rPr lang="en-US" sz="2800" dirty="0">
                <a:solidFill>
                  <a:srgbClr val="009900"/>
                </a:solidFill>
                <a:latin typeface="Calibri" panose="020F0502020204030204" pitchFamily="34" charset="0"/>
                <a:cs typeface="Calibri" panose="020F0502020204030204" pitchFamily="34" charset="0"/>
              </a:rPr>
              <a:t> </a:t>
            </a:r>
          </a:p>
          <a:p>
            <a:pPr algn="l"/>
            <a:r>
              <a:rPr lang="en-US" sz="2800" dirty="0">
                <a:solidFill>
                  <a:srgbClr val="009900"/>
                </a:solidFill>
                <a:latin typeface="Calibri" panose="020F0502020204030204" pitchFamily="34" charset="0"/>
                <a:cs typeface="Calibri" panose="020F0502020204030204" pitchFamily="34" charset="0"/>
              </a:rPr>
              <a:t>[Novikov, Boone, Britton’55] </a:t>
            </a:r>
            <a:r>
              <a:rPr lang="en-US" sz="2800" dirty="0">
                <a:latin typeface="Calibri" panose="020F0502020204030204" pitchFamily="34" charset="0"/>
                <a:cs typeface="Calibri" panose="020F0502020204030204" pitchFamily="34" charset="0"/>
              </a:rPr>
              <a:t>Word problem in groups</a:t>
            </a:r>
          </a:p>
          <a:p>
            <a:pPr algn="l"/>
            <a:r>
              <a:rPr lang="en-US" sz="2800" dirty="0">
                <a:solidFill>
                  <a:srgbClr val="009900"/>
                </a:solidFill>
                <a:latin typeface="Calibri" panose="020F0502020204030204" pitchFamily="34" charset="0"/>
                <a:cs typeface="Calibri" panose="020F0502020204030204" pitchFamily="34" charset="0"/>
              </a:rPr>
              <a:t>[Matiyasevich’70] </a:t>
            </a:r>
            <a:r>
              <a:rPr lang="en-US" sz="2800" dirty="0">
                <a:latin typeface="Calibri" panose="020F0502020204030204" pitchFamily="34" charset="0"/>
                <a:cs typeface="Calibri" panose="020F0502020204030204" pitchFamily="34" charset="0"/>
              </a:rPr>
              <a:t>Diophantine equations  (Hilbert’s 10</a:t>
            </a:r>
            <a:r>
              <a:rPr lang="en-US" sz="2800" baseline="30000" dirty="0">
                <a:latin typeface="Calibri" panose="020F0502020204030204" pitchFamily="34" charset="0"/>
                <a:cs typeface="Calibri" panose="020F0502020204030204" pitchFamily="34" charset="0"/>
              </a:rPr>
              <a:t>th</a:t>
            </a:r>
            <a:r>
              <a:rPr lang="en-US" sz="2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8048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omputational model of a Turing machine ...">
            <a:extLst>
              <a:ext uri="{FF2B5EF4-FFF2-40B4-BE49-F238E27FC236}">
                <a16:creationId xmlns:a16="http://schemas.microsoft.com/office/drawing/2014/main" id="{33EA6090-A6A1-3F81-C7C0-BF9F82E5E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0" y="533400"/>
            <a:ext cx="4140200" cy="1968500"/>
          </a:xfrm>
          <a:prstGeom prst="rect">
            <a:avLst/>
          </a:prstGeom>
          <a:noFill/>
          <a:extLst>
            <a:ext uri="{909E8E84-426E-40DD-AFC4-6F175D3DCCD1}">
              <a14:hiddenFill xmlns:a14="http://schemas.microsoft.com/office/drawing/2010/main">
                <a:solidFill>
                  <a:srgbClr val="FFFFFF"/>
                </a:solidFill>
              </a14:hiddenFill>
            </a:ext>
          </a:extLst>
        </p:spPr>
      </p:pic>
      <p:sp>
        <p:nvSpPr>
          <p:cNvPr id="22529" name="Rectangle 2"/>
          <p:cNvSpPr>
            <a:spLocks noGrp="1" noChangeArrowheads="1"/>
          </p:cNvSpPr>
          <p:nvPr>
            <p:ph type="ctrTitle"/>
          </p:nvPr>
        </p:nvSpPr>
        <p:spPr>
          <a:xfrm>
            <a:off x="139700" y="0"/>
            <a:ext cx="8623300" cy="1143000"/>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Lower bounds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63500" y="1066800"/>
                <a:ext cx="9004300" cy="5693866"/>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dirty="0">
                    <a:solidFill>
                      <a:srgbClr val="009900"/>
                    </a:solidFill>
                    <a:latin typeface="Calibri" panose="020F0502020204030204" pitchFamily="34" charset="0"/>
                    <a:cs typeface="Calibri" panose="020F0502020204030204" pitchFamily="34" charset="0"/>
                  </a:rPr>
                  <a:t>[Turing’1936]</a:t>
                </a:r>
                <a:endParaRPr lang="en-US" sz="2800" dirty="0">
                  <a:latin typeface="Calibri" panose="020F0502020204030204" pitchFamily="34" charset="0"/>
                  <a:cs typeface="Calibri" panose="020F0502020204030204" pitchFamily="34" charset="0"/>
                </a:endParaRPr>
              </a:p>
              <a:p>
                <a:pPr algn="l"/>
                <a:r>
                  <a:rPr lang="en-US" sz="2800" dirty="0">
                    <a:solidFill>
                      <a:schemeClr val="tx2"/>
                    </a:solidFill>
                    <a:latin typeface="Calibri" panose="020F0502020204030204" pitchFamily="34" charset="0"/>
                    <a:cs typeface="Calibri" panose="020F0502020204030204" pitchFamily="34" charset="0"/>
                  </a:rPr>
                  <a:t>Universal Turing machine </a:t>
                </a:r>
              </a:p>
              <a:p>
                <a:pPr algn="l"/>
                <a:r>
                  <a:rPr lang="en-US" sz="2800" dirty="0">
                    <a:solidFill>
                      <a:schemeClr val="tx2"/>
                    </a:solidFill>
                    <a:latin typeface="Calibri" panose="020F0502020204030204" pitchFamily="34" charset="0"/>
                    <a:cs typeface="Calibri" panose="020F0502020204030204" pitchFamily="34" charset="0"/>
                  </a:rPr>
                  <a:t>program=data</a:t>
                </a:r>
              </a:p>
              <a:p>
                <a:pPr algn="l"/>
                <a:endParaRPr lang="en-US" sz="2800" dirty="0">
                  <a:solidFill>
                    <a:schemeClr val="tx2"/>
                  </a:solidFill>
                  <a:latin typeface="Calibri" panose="020F0502020204030204" pitchFamily="34" charset="0"/>
                  <a:cs typeface="Calibri" panose="020F0502020204030204" pitchFamily="34" charset="0"/>
                </a:endParaRPr>
              </a:p>
              <a:p>
                <a:pPr algn="l"/>
                <a:r>
                  <a:rPr lang="en-US" sz="2800" dirty="0">
                    <a:solidFill>
                      <a:srgbClr val="7030A0"/>
                    </a:solidFill>
                    <a:latin typeface="Calibri" panose="020F0502020204030204" pitchFamily="34" charset="0"/>
                    <a:cs typeface="Calibri" panose="020F0502020204030204" pitchFamily="34" charset="0"/>
                  </a:rPr>
                  <a:t>Technique</a:t>
                </a:r>
                <a:r>
                  <a:rPr lang="en-US" sz="2800" dirty="0">
                    <a:solidFill>
                      <a:schemeClr val="tx2"/>
                    </a:solidFill>
                    <a:latin typeface="Calibri" panose="020F0502020204030204" pitchFamily="34" charset="0"/>
                    <a:cs typeface="Calibri" panose="020F0502020204030204" pitchFamily="34" charset="0"/>
                  </a:rPr>
                  <a:t>: </a:t>
                </a:r>
                <a:r>
                  <a:rPr lang="en-US" sz="2800" i="1" dirty="0">
                    <a:solidFill>
                      <a:schemeClr val="tx2"/>
                    </a:solidFill>
                    <a:latin typeface="Calibri" panose="020F0502020204030204" pitchFamily="34" charset="0"/>
                    <a:cs typeface="Calibri" panose="020F0502020204030204" pitchFamily="34" charset="0"/>
                  </a:rPr>
                  <a:t>Efficient</a:t>
                </a:r>
                <a:r>
                  <a:rPr lang="en-US" sz="2800" dirty="0">
                    <a:solidFill>
                      <a:schemeClr val="tx2"/>
                    </a:solidFill>
                    <a:latin typeface="Calibri" panose="020F0502020204030204" pitchFamily="34" charset="0"/>
                    <a:cs typeface="Calibri" panose="020F0502020204030204" pitchFamily="34" charset="0"/>
                  </a:rPr>
                  <a:t> simulation and diagonalization</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rPr>
                  <a:t>More resources </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more power</a:t>
                </a:r>
                <a:endParaRPr lang="en-US" sz="2800" b="1" dirty="0">
                  <a:solidFill>
                    <a:srgbClr val="7030A0"/>
                  </a:solidFill>
                  <a:latin typeface="Calibri" panose="020F0502020204030204" pitchFamily="34" charset="0"/>
                  <a:cs typeface="Calibri" panose="020F0502020204030204" pitchFamily="34" charset="0"/>
                </a:endParaRPr>
              </a:p>
              <a:p>
                <a:pPr algn="l"/>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[Hartmanis-Stearns’1964] </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Time, Space </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DTIME(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t</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a:t>
                </a:r>
                <a14:m>
                  <m:oMath xmlns:m="http://schemas.openxmlformats.org/officeDocument/2006/math">
                    <m:r>
                      <a:rPr lang="en-US" sz="2800" i="1" dirty="0" smtClean="0">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r>
                      <a:rPr lang="en-US" sz="2800" b="0" i="1" smtClean="0">
                        <a:latin typeface="Cambria Math" panose="02040503050406030204" pitchFamily="18" charset="0"/>
                        <a:ea typeface="Cambria Math" panose="02040503050406030204" pitchFamily="18" charset="0"/>
                        <a:cs typeface="Calibri" panose="020F0502020204030204" pitchFamily="34" charset="0"/>
                        <a:sym typeface="Wingdings" pitchFamily="2" charset="2"/>
                      </a:rPr>
                      <m:t> </m:t>
                    </m:r>
                  </m:oMath>
                </a14:m>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DTIME(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t</a:t>
                </a:r>
                <a:r>
                  <a:rPr lang="en-US" sz="2800" baseline="300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2</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DSPACE(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s</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14:m>
                  <m:oMath xmlns:m="http://schemas.openxmlformats.org/officeDocument/2006/math">
                    <m:r>
                      <a:rPr lang="en-US" sz="2800" i="1" dirty="0">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oMath>
                </a14:m>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DSPACE(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s</a:t>
                </a:r>
                <a:r>
                  <a:rPr lang="en-US" sz="2800" baseline="300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2</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p>
              <a:p>
                <a:pPr algn="l"/>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[Cook’1972] </a:t>
                </a:r>
                <a:r>
                  <a:rPr lang="en-US" alt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on-deterministic time</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t</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14:m>
                  <m:oMath xmlns:m="http://schemas.openxmlformats.org/officeDocument/2006/math">
                    <m:r>
                      <a:rPr lang="en-US" sz="2800" i="1" dirty="0">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oMath>
                </a14:m>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t</a:t>
                </a:r>
                <a:r>
                  <a:rPr lang="en-US" sz="2800" baseline="300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2</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p>
              <a:p>
                <a:pPr algn="l"/>
                <a:r>
                  <a:rPr lang="en-US" altLang="en-US" sz="2800" dirty="0">
                    <a:solidFill>
                      <a:srgbClr val="009900"/>
                    </a:solidFill>
                    <a:latin typeface="Calibri" panose="020F0502020204030204" pitchFamily="34" charset="0"/>
                    <a:ea typeface="ＭＳ Ｐゴシック" panose="020B0600070205080204" pitchFamily="34" charset="-128"/>
                    <a:cs typeface="Calibri" panose="020F0502020204030204" pitchFamily="34" charset="0"/>
                  </a:rPr>
                  <a:t>[Paul-Pippenger-Szemerédi-Trotter’1983] </a:t>
                </a:r>
              </a:p>
              <a:p>
                <a:pPr algn="l"/>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DTIME(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14:m>
                  <m:oMath xmlns:m="http://schemas.openxmlformats.org/officeDocument/2006/math">
                    <m:r>
                      <a:rPr lang="en-US" sz="2800" i="1" dirty="0">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oMath>
                </a14:m>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NTIME(</a:t>
                </a:r>
                <a:r>
                  <a:rPr lang="en-US" sz="2800" dirty="0">
                    <a:solidFill>
                      <a:srgbClr val="C0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a:t>
                </a:r>
                <a:r>
                  <a:rPr lang="en-US" sz="28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Linear-time version of </a:t>
                </a:r>
                <a:r>
                  <a:rPr 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P</a:t>
                </a:r>
                <a14:m>
                  <m:oMath xmlns:m="http://schemas.openxmlformats.org/officeDocument/2006/math">
                    <m:r>
                      <a:rPr lang="en-US" sz="2800" b="0" i="0" dirty="0" smtClean="0">
                        <a:latin typeface="Cambria Math" panose="02040503050406030204" pitchFamily="18" charset="0"/>
                        <a:ea typeface="Cambria Math" panose="02040503050406030204" pitchFamily="18" charset="0"/>
                        <a:cs typeface="Calibri" panose="020F0502020204030204" pitchFamily="34" charset="0"/>
                        <a:sym typeface="Wingdings" pitchFamily="2" charset="2"/>
                      </a:rPr>
                      <m:t> </m:t>
                    </m:r>
                    <m:r>
                      <a:rPr lang="en-US" sz="2800" i="1" dirty="0">
                        <a:latin typeface="Cambria Math" panose="02040503050406030204" pitchFamily="18" charset="0"/>
                        <a:ea typeface="Cambria Math" panose="02040503050406030204" pitchFamily="18" charset="0"/>
                        <a:cs typeface="Calibri" panose="020F0502020204030204" pitchFamily="34" charset="0"/>
                        <a:sym typeface="Wingdings" pitchFamily="2" charset="2"/>
                      </a:rPr>
                      <m:t>⊊</m:t>
                    </m:r>
                  </m:oMath>
                </a14:m>
                <a:r>
                  <a:rPr lang="en-US" sz="2800" dirty="0">
                    <a:solidFill>
                      <a:srgbClr val="7030A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 </a:t>
                </a:r>
                <a:r>
                  <a:rPr lang="en-US" sz="28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NP</a:t>
                </a:r>
                <a:r>
                  <a:rPr lang="en-US" sz="2800" dirty="0">
                    <a:latin typeface="Calibri" panose="020F0502020204030204" pitchFamily="34" charset="0"/>
                    <a:ea typeface="ＭＳ Ｐゴシック" panose="020B0600070205080204" pitchFamily="34" charset="-128"/>
                    <a:cs typeface="Calibri" panose="020F0502020204030204" pitchFamily="34" charset="0"/>
                    <a:sym typeface="Wingdings" pitchFamily="2" charset="2"/>
                  </a:rPr>
                  <a:t>]</a:t>
                </a:r>
              </a:p>
            </p:txBody>
          </p:sp>
        </mc:Choice>
        <mc:Fallback xmlns="">
          <p:sp>
            <p:nvSpPr>
              <p:cNvPr id="6" name="TextBox 5">
                <a:extLst>
                  <a:ext uri="{FF2B5EF4-FFF2-40B4-BE49-F238E27FC236}">
                    <a16:creationId xmlns:a16="http://schemas.microsoft.com/office/drawing/2014/main" id="{D0B7E6AD-8693-1E43-8C87-90E55EB63331}"/>
                  </a:ext>
                </a:extLst>
              </p:cNvPr>
              <p:cNvSpPr txBox="1">
                <a:spLocks noRot="1" noChangeAspect="1" noMove="1" noResize="1" noEditPoints="1" noAdjustHandles="1" noChangeArrowheads="1" noChangeShapeType="1" noTextEdit="1"/>
              </p:cNvSpPr>
              <p:nvPr/>
            </p:nvSpPr>
            <p:spPr bwMode="auto">
              <a:xfrm>
                <a:off x="63500" y="1066800"/>
                <a:ext cx="9004300" cy="5693866"/>
              </a:xfrm>
              <a:prstGeom prst="rect">
                <a:avLst/>
              </a:prstGeom>
              <a:blipFill>
                <a:blip r:embed="rId4"/>
                <a:stretch>
                  <a:fillRect l="-1266" t="-1336" b="-1782"/>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01106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ctrTitle"/>
          </p:nvPr>
        </p:nvSpPr>
        <p:spPr>
          <a:xfrm>
            <a:off x="228600" y="370344"/>
            <a:ext cx="8534400" cy="1047214"/>
          </a:xfrm>
          <a:noFill/>
        </p:spPr>
        <p:txBody>
          <a:bodyPr/>
          <a:lstStyle/>
          <a:p>
            <a:r>
              <a:rPr lang="en-US" sz="4000" b="1" dirty="0">
                <a:solidFill>
                  <a:schemeClr val="hlink"/>
                </a:solidFill>
                <a:latin typeface="Calibri" panose="020F0502020204030204" pitchFamily="34" charset="0"/>
                <a:ea typeface="ＭＳ Ｐゴシック" charset="0"/>
                <a:cs typeface="Calibri" panose="020F0502020204030204" pitchFamily="34" charset="0"/>
              </a:rPr>
              <a:t>Non-deterministic machines</a:t>
            </a:r>
            <a:br>
              <a:rPr lang="en-US" sz="4000" b="1" dirty="0">
                <a:solidFill>
                  <a:schemeClr val="hlink"/>
                </a:solidFill>
                <a:latin typeface="Calibri" panose="020F0502020204030204" pitchFamily="34" charset="0"/>
                <a:ea typeface="ＭＳ Ｐゴシック" charset="0"/>
                <a:cs typeface="Calibri" panose="020F0502020204030204" pitchFamily="34" charset="0"/>
              </a:rPr>
            </a:br>
            <a:r>
              <a:rPr lang="en-US" sz="4000" b="1" dirty="0">
                <a:solidFill>
                  <a:schemeClr val="hlink"/>
                </a:solidFill>
                <a:latin typeface="Calibri" panose="020F0502020204030204" pitchFamily="34" charset="0"/>
                <a:ea typeface="ＭＳ Ｐゴシック" charset="0"/>
                <a:cs typeface="Calibri" panose="020F0502020204030204" pitchFamily="34" charset="0"/>
              </a:rPr>
              <a:t>and proof systems</a:t>
            </a:r>
            <a:endParaRPr lang="en-US" sz="3200" b="1" dirty="0">
              <a:solidFill>
                <a:schemeClr val="hlink"/>
              </a:solidFill>
              <a:latin typeface="Calibri" panose="020F0502020204030204" pitchFamily="34" charset="0"/>
              <a:ea typeface="ＭＳ Ｐゴシック" charset="0"/>
              <a:cs typeface="Calibri" panose="020F0502020204030204" pitchFamily="34" charset="0"/>
            </a:endParaRPr>
          </a:p>
        </p:txBody>
      </p:sp>
      <p:sp>
        <p:nvSpPr>
          <p:cNvPr id="6" name="TextBox 5">
            <a:extLst>
              <a:ext uri="{FF2B5EF4-FFF2-40B4-BE49-F238E27FC236}">
                <a16:creationId xmlns:a16="http://schemas.microsoft.com/office/drawing/2014/main" id="{D0B7E6AD-8693-1E43-8C87-90E55EB63331}"/>
              </a:ext>
            </a:extLst>
          </p:cNvPr>
          <p:cNvSpPr txBox="1">
            <a:spLocks noChangeArrowheads="1"/>
          </p:cNvSpPr>
          <p:nvPr/>
        </p:nvSpPr>
        <p:spPr bwMode="auto">
          <a:xfrm>
            <a:off x="228600" y="1770995"/>
            <a:ext cx="8775700" cy="4832092"/>
          </a:xfrm>
          <a:prstGeom prst="rect">
            <a:avLst/>
          </a:prstGeom>
          <a:noFill/>
          <a:ln>
            <a:noFill/>
          </a:ln>
          <a:extLst>
            <a:ext uri="{909E8E84-426E-40dd-AFC4-6F175D3DCCD1}">
              <a14:hiddenFill xmlns:mc="http://schemas.openxmlformats.org/markup-compatibility/2006" xmlns:a14="http://schemas.microsoft.com/office/drawing/2010/main" xmlns="">
                <a:solidFill>
                  <a:srgbClr val="FFFFFF"/>
                </a:solidFill>
              </a14:hiddenFill>
            </a:ext>
            <a:ext uri="{91240B29-F687-4f45-9708-019B960494DF}">
              <a14:hiddenLine xmlns:mc="http://schemas.openxmlformats.org/markup-compatibility/2006"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omic Sans MS" charset="0"/>
                <a:ea typeface="ＭＳ Ｐゴシック" charset="0"/>
                <a:cs typeface="ＭＳ Ｐゴシック" charset="0"/>
              </a:defRPr>
            </a:lvl1pPr>
            <a:lvl2pPr marL="742950" indent="-285750">
              <a:defRPr sz="3200">
                <a:solidFill>
                  <a:schemeClr val="tx1"/>
                </a:solidFill>
                <a:latin typeface="Comic Sans MS" charset="0"/>
                <a:ea typeface="ＭＳ Ｐゴシック" charset="0"/>
              </a:defRPr>
            </a:lvl2pPr>
            <a:lvl3pPr marL="1143000" indent="-228600">
              <a:defRPr sz="3200">
                <a:solidFill>
                  <a:schemeClr val="tx1"/>
                </a:solidFill>
                <a:latin typeface="Comic Sans MS" charset="0"/>
                <a:ea typeface="ＭＳ Ｐゴシック" charset="0"/>
              </a:defRPr>
            </a:lvl3pPr>
            <a:lvl4pPr marL="1600200" indent="-228600">
              <a:defRPr sz="3200">
                <a:solidFill>
                  <a:schemeClr val="tx1"/>
                </a:solidFill>
                <a:latin typeface="Comic Sans MS" charset="0"/>
                <a:ea typeface="ＭＳ Ｐゴシック" charset="0"/>
              </a:defRPr>
            </a:lvl4pPr>
            <a:lvl5pPr marL="2057400" indent="-228600">
              <a:defRPr sz="3200">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3200">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3200">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3200">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3200">
                <a:solidFill>
                  <a:schemeClr val="tx1"/>
                </a:solidFill>
                <a:latin typeface="Comic Sans MS" charset="0"/>
                <a:ea typeface="ＭＳ Ｐゴシック" charset="0"/>
              </a:defRPr>
            </a:lvl9pPr>
          </a:lstStyle>
          <a:p>
            <a:pPr algn="l"/>
            <a:r>
              <a:rPr lang="en-US" sz="2800" i="1" dirty="0">
                <a:latin typeface="Calibri" panose="020F0502020204030204" pitchFamily="34" charset="0"/>
                <a:cs typeface="Calibri" panose="020F0502020204030204" pitchFamily="34" charset="0"/>
              </a:rPr>
              <a:t>``If at each stage the motion of a machine is completely determined by the configuration, we shall call the machine an </a:t>
            </a:r>
            <a:r>
              <a:rPr lang="en-US" sz="2800" i="1" dirty="0">
                <a:solidFill>
                  <a:schemeClr val="tx2"/>
                </a:solidFill>
                <a:latin typeface="Calibri" panose="020F0502020204030204" pitchFamily="34" charset="0"/>
                <a:cs typeface="Calibri" panose="020F0502020204030204" pitchFamily="34" charset="0"/>
              </a:rPr>
              <a:t>"automatic machine" </a:t>
            </a:r>
            <a:r>
              <a:rPr lang="en-US" sz="2800" i="1" dirty="0">
                <a:latin typeface="Calibri" panose="020F0502020204030204" pitchFamily="34" charset="0"/>
                <a:cs typeface="Calibri" panose="020F0502020204030204" pitchFamily="34" charset="0"/>
              </a:rPr>
              <a:t>(or </a:t>
            </a:r>
            <a:r>
              <a:rPr lang="en-US" sz="2800" i="1" dirty="0">
                <a:solidFill>
                  <a:schemeClr val="tx2"/>
                </a:solidFill>
                <a:latin typeface="Calibri" panose="020F0502020204030204" pitchFamily="34" charset="0"/>
                <a:cs typeface="Calibri" panose="020F0502020204030204" pitchFamily="34" charset="0"/>
              </a:rPr>
              <a:t>a-machine</a:t>
            </a:r>
            <a:r>
              <a:rPr lang="en-US" sz="2800" i="1" dirty="0">
                <a:latin typeface="Calibri" panose="020F0502020204030204" pitchFamily="34" charset="0"/>
                <a:cs typeface="Calibri" panose="020F0502020204030204" pitchFamily="34" charset="0"/>
              </a:rPr>
              <a:t>).’’</a:t>
            </a:r>
          </a:p>
          <a:p>
            <a:pPr algn="l"/>
            <a:endParaRPr lang="en-US" sz="2800" i="1" dirty="0">
              <a:latin typeface="Calibri" panose="020F0502020204030204" pitchFamily="34" charset="0"/>
              <a:cs typeface="Calibri" panose="020F0502020204030204" pitchFamily="34" charset="0"/>
            </a:endParaRPr>
          </a:p>
          <a:p>
            <a:pPr algn="l"/>
            <a:r>
              <a:rPr lang="en-US" sz="2800" i="1" dirty="0">
                <a:latin typeface="Calibri" panose="020F0502020204030204" pitchFamily="34" charset="0"/>
                <a:cs typeface="Calibri" panose="020F0502020204030204" pitchFamily="34" charset="0"/>
              </a:rPr>
              <a:t>``For some purposes we might use machines (</a:t>
            </a:r>
            <a:r>
              <a:rPr lang="en-US" sz="2800" i="1" dirty="0">
                <a:solidFill>
                  <a:schemeClr val="tx2"/>
                </a:solidFill>
                <a:latin typeface="Calibri" panose="020F0502020204030204" pitchFamily="34" charset="0"/>
                <a:cs typeface="Calibri" panose="020F0502020204030204" pitchFamily="34" charset="0"/>
              </a:rPr>
              <a:t>choice machines</a:t>
            </a:r>
            <a:r>
              <a:rPr lang="en-US" sz="2800" i="1" dirty="0">
                <a:latin typeface="Calibri" panose="020F0502020204030204" pitchFamily="34" charset="0"/>
                <a:cs typeface="Calibri" panose="020F0502020204030204" pitchFamily="34" charset="0"/>
              </a:rPr>
              <a:t> or </a:t>
            </a:r>
            <a:r>
              <a:rPr lang="en-US" sz="2800" i="1" dirty="0">
                <a:solidFill>
                  <a:schemeClr val="tx2"/>
                </a:solidFill>
                <a:latin typeface="Calibri" panose="020F0502020204030204" pitchFamily="34" charset="0"/>
                <a:cs typeface="Calibri" panose="020F0502020204030204" pitchFamily="34" charset="0"/>
              </a:rPr>
              <a:t>c-machines</a:t>
            </a:r>
            <a:r>
              <a:rPr lang="en-US" sz="2800" i="1" dirty="0">
                <a:latin typeface="Calibri" panose="020F0502020204030204" pitchFamily="34" charset="0"/>
                <a:cs typeface="Calibri" panose="020F0502020204030204" pitchFamily="34" charset="0"/>
              </a:rPr>
              <a:t>) whose motion is only partially determined by the configuration. When such a machine reaches one of these ambiguous configurations, it cannot go on until some arbitrary choice has been made by an external operator. </a:t>
            </a:r>
            <a:r>
              <a:rPr lang="en-US" sz="2800" i="1" dirty="0">
                <a:solidFill>
                  <a:srgbClr val="7030A0"/>
                </a:solidFill>
                <a:latin typeface="Calibri" panose="020F0502020204030204" pitchFamily="34" charset="0"/>
                <a:cs typeface="Calibri" panose="020F0502020204030204" pitchFamily="34" charset="0"/>
              </a:rPr>
              <a:t>This would be the case if we were using machines to deal with axiomatic systems</a:t>
            </a:r>
            <a:r>
              <a:rPr lang="en-US" sz="2800" i="1" dirty="0">
                <a:solidFill>
                  <a:srgbClr val="7030A0"/>
                </a:solidFill>
              </a:rPr>
              <a:t>.’’</a:t>
            </a:r>
          </a:p>
        </p:txBody>
      </p:sp>
    </p:spTree>
    <p:extLst>
      <p:ext uri="{BB962C8B-B14F-4D97-AF65-F5344CB8AC3E}">
        <p14:creationId xmlns:p14="http://schemas.microsoft.com/office/powerpoint/2010/main" val="29812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Comic Sans MS"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Comic Sans MS" pitchFamily="-10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287697</TotalTime>
  <Words>2851</Words>
  <Application>Microsoft Macintosh PowerPoint</Application>
  <PresentationFormat>On-screen Show (4:3)</PresentationFormat>
  <Paragraphs>468</Paragraphs>
  <Slides>42</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Arial Unicode MS</vt:lpstr>
      <vt:lpstr>ＭＳ Ｐゴシック</vt:lpstr>
      <vt:lpstr>Arial</vt:lpstr>
      <vt:lpstr>Calibri</vt:lpstr>
      <vt:lpstr>Cambria Math</vt:lpstr>
      <vt:lpstr>Comic Sans MS</vt:lpstr>
      <vt:lpstr>Tahoma</vt:lpstr>
      <vt:lpstr>Times New Roman</vt:lpstr>
      <vt:lpstr>Default Design</vt:lpstr>
      <vt:lpstr>Clip</vt:lpstr>
      <vt:lpstr>Reading Alan Turing’s papers </vt:lpstr>
      <vt:lpstr>Alan Turing 1912-1954</vt:lpstr>
      <vt:lpstr>The birth of TCS</vt:lpstr>
      <vt:lpstr>On computable numbers, with an  application to the Entscheidungsproblem</vt:lpstr>
      <vt:lpstr>What is computation?</vt:lpstr>
      <vt:lpstr>Birth of TCS</vt:lpstr>
      <vt:lpstr>Decidability &amp; Undecidability</vt:lpstr>
      <vt:lpstr>Lower bounds</vt:lpstr>
      <vt:lpstr>Non-deterministic machines and proof systems</vt:lpstr>
      <vt:lpstr>PowerPoint Presentation</vt:lpstr>
      <vt:lpstr>Efficient verification galore</vt:lpstr>
      <vt:lpstr>Oracles &amp; Relative computation  </vt:lpstr>
      <vt:lpstr>Oracle machines (and Turing redudctions)</vt:lpstr>
      <vt:lpstr>Relative computation degrees of unsolvability</vt:lpstr>
      <vt:lpstr>Relativization – limits on diagonalization Barrier results, introspection</vt:lpstr>
      <vt:lpstr>Code breaking</vt:lpstr>
      <vt:lpstr>Probability, statistics  and information theory </vt:lpstr>
      <vt:lpstr>Estimating population frequencies</vt:lpstr>
      <vt:lpstr>Weight of evidence</vt:lpstr>
      <vt:lpstr>Intelligence / Machine Learning</vt:lpstr>
      <vt:lpstr>Probabilistic algorithms</vt:lpstr>
      <vt:lpstr>Pseudo-randomness</vt:lpstr>
      <vt:lpstr>Machine learning, education</vt:lpstr>
      <vt:lpstr>Intelligence</vt:lpstr>
      <vt:lpstr>PowerPoint Presentation</vt:lpstr>
      <vt:lpstr>TCS: Precise Imitation Games </vt:lpstr>
      <vt:lpstr>Cryptography</vt:lpstr>
      <vt:lpstr>Secure encryption</vt:lpstr>
      <vt:lpstr>MPC (e.g. secure elections)</vt:lpstr>
      <vt:lpstr>Randomness</vt:lpstr>
      <vt:lpstr>Computational pseudo-randomness</vt:lpstr>
      <vt:lpstr>Privacy</vt:lpstr>
      <vt:lpstr>Differential Privacy</vt:lpstr>
      <vt:lpstr>Morphogenesis</vt:lpstr>
      <vt:lpstr>Morphogenesis</vt:lpstr>
      <vt:lpstr>The chemical basis of morphogenesis</vt:lpstr>
      <vt:lpstr>The chemical basis of morphogenesis</vt:lpstr>
      <vt:lpstr>Reaction-Diffusion model</vt:lpstr>
      <vt:lpstr>Morphogenesis</vt:lpstr>
      <vt:lpstr>The computational lens</vt:lpstr>
      <vt:lpstr>Summary</vt:lpstr>
      <vt:lpstr>Book ad</vt:lpstr>
    </vt:vector>
  </TitlesOfParts>
  <Company>IAS-Math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Wonders of the Digital Envelope</dc:title>
  <dc:creator>Avi Wigderson</dc:creator>
  <cp:lastModifiedBy>Microsoft Office User</cp:lastModifiedBy>
  <cp:revision>935</cp:revision>
  <dcterms:created xsi:type="dcterms:W3CDTF">2011-08-30T02:39:00Z</dcterms:created>
  <dcterms:modified xsi:type="dcterms:W3CDTF">2024-06-28T04:50:14Z</dcterms:modified>
</cp:coreProperties>
</file>