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96" r:id="rId2"/>
    <p:sldId id="328" r:id="rId3"/>
    <p:sldId id="329" r:id="rId4"/>
    <p:sldId id="332" r:id="rId5"/>
    <p:sldId id="333" r:id="rId6"/>
    <p:sldId id="341" r:id="rId7"/>
    <p:sldId id="327" r:id="rId8"/>
    <p:sldId id="368" r:id="rId9"/>
    <p:sldId id="334" r:id="rId10"/>
    <p:sldId id="335" r:id="rId11"/>
    <p:sldId id="340" r:id="rId12"/>
    <p:sldId id="339" r:id="rId13"/>
    <p:sldId id="346" r:id="rId14"/>
    <p:sldId id="303" r:id="rId15"/>
    <p:sldId id="459" r:id="rId16"/>
    <p:sldId id="299" r:id="rId17"/>
    <p:sldId id="458" r:id="rId18"/>
    <p:sldId id="345" r:id="rId19"/>
    <p:sldId id="300" r:id="rId20"/>
    <p:sldId id="336" r:id="rId21"/>
    <p:sldId id="337" r:id="rId22"/>
    <p:sldId id="342" r:id="rId23"/>
    <p:sldId id="321" r:id="rId24"/>
    <p:sldId id="324" r:id="rId25"/>
    <p:sldId id="343" r:id="rId26"/>
    <p:sldId id="325" r:id="rId27"/>
    <p:sldId id="319" r:id="rId28"/>
    <p:sldId id="460" r:id="rId29"/>
    <p:sldId id="457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anose="030F0902030302020204" pitchFamily="66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/>
    <p:restoredTop sz="94643"/>
  </p:normalViewPr>
  <p:slideViewPr>
    <p:cSldViewPr>
      <p:cViewPr varScale="1">
        <p:scale>
          <a:sx n="110" d="100"/>
          <a:sy n="110" d="100"/>
        </p:scale>
        <p:origin x="1656" y="176"/>
      </p:cViewPr>
      <p:guideLst>
        <p:guide orient="horz" pos="1200"/>
        <p:guide pos="28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21.xml"/><Relationship Id="rId5" Type="http://schemas.openxmlformats.org/officeDocument/2006/relationships/slide" Target="slides/slide19.xml"/><Relationship Id="rId4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038B9EC-F3D0-5393-5DF6-C6F8C2DE6E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3D3F83F-AB31-A726-0CD9-1FC8DA420A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F4401CC-A0A3-9C5B-1A48-CB232CD122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E0B4EB31-3507-358B-1F42-D1BA8F4C92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EFCFF588-BA1D-9C6A-949F-8259188A1A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51ECDD55-3483-DD96-6AA3-9A975F5F4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pPr>
              <a:defRPr/>
            </a:pPr>
            <a:fld id="{0DCF172A-5534-604D-85C1-D7161D0A3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1D9A7F9E-712E-E1ED-2DD3-D25E4807E9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54D1A8E-3172-894E-AFAB-2AC0D57B25B6}" type="slidenum">
              <a:rPr lang="en-US" altLang="en-US" sz="1200" smtClean="0">
                <a:latin typeface="Arial Unicode MS" panose="020B0604020202020204" pitchFamily="34" charset="-128"/>
              </a:rPr>
              <a:pPr/>
              <a:t>1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AAF83D2-5B23-CE20-873A-8A98B87CB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0F6540C-D2BF-C23D-88D5-549642E5C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D58CD2BF-E055-6579-274B-C43C39715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B0BD42D-AC3A-C948-88CB-FA715BD8599A}" type="slidenum">
              <a:rPr lang="en-US" altLang="en-US" sz="1200" smtClean="0">
                <a:latin typeface="Arial Unicode MS" panose="020B0604020202020204" pitchFamily="34" charset="-128"/>
              </a:rPr>
              <a:pPr/>
              <a:t>13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3EFCDA4-4595-B968-8214-CFE94A6E9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54888AB-2DE8-1D7B-14FA-4887EBDA9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AF633698-A2ED-C83A-3244-83D7E6874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6F45E016-F258-1A4F-BB87-2E4A7943C564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BED1A1A-6B2A-3224-2CE3-64A2D2169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A77C22D-17E1-52B7-6A9A-34570DF86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AAF719F9-6B09-E629-E66B-E6083F613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DD8CC0B-C4BC-0041-864D-481E7377E310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73101FE-EBB0-430A-01EB-5B47A447FA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5147ACB-F2F4-D506-BE59-421D0B6FB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425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FA56C1D-B406-2C60-41C0-4C3CD46FD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C91E761-641F-284F-ADA6-F48A564CDB51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8ED127D-3DB7-8832-6E8C-676A961B2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776169C-5DDE-3569-EF4C-52123966D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FA56C1D-B406-2C60-41C0-4C3CD46FD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C91E761-641F-284F-ADA6-F48A564CDB51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98ED127D-3DB7-8832-6E8C-676A961B26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776169C-5DDE-3569-EF4C-52123966D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392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9F5E6D3C-48D4-F03C-558E-6C289F806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679759E-2C99-324C-8259-2E63648FC4A1}" type="slidenum">
              <a:rPr lang="en-US" altLang="en-US" sz="1200" smtClean="0">
                <a:latin typeface="Arial Unicode MS" panose="020B0604020202020204" pitchFamily="34" charset="-128"/>
              </a:rPr>
              <a:pPr/>
              <a:t>18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60BFCFF-6D9E-CBC9-4BA0-8610E1CC4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D383E63-5D55-EA89-B278-92055FDEB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523525DA-9873-2BF6-9AFD-EAD96CACCD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C9205A96-389C-3740-AF67-D1A17F041728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CFEC63F2-26A4-931D-47ED-320A9F3132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EA6E767-C38E-9617-FA04-8207DAF1C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Talk about proving optimal strategies for Chess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92DDB6CF-7A33-7074-9686-05D8755A74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E0371155-8BDB-484A-7207-97843CA20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0BF3779E-C465-DA6A-0F40-5C4FCC0D3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A129D2-038D-3746-A88F-E35025588B49}" type="slidenum">
              <a:rPr lang="en-US" altLang="en-US" sz="1200" baseline="30000" smtClean="0"/>
              <a:pPr eaLnBrk="1" hangingPunct="1"/>
              <a:t>20</a:t>
            </a:fld>
            <a:endParaRPr lang="en-US" altLang="en-US" sz="1200" baseline="30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2EA90319-9D51-54EB-BF54-F1E5A3BF70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9350EBF-9A66-4E4A-BECC-E4DD530EF418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CC4209A-0476-B5FD-DD9A-AE2DFD6C4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7E0A818-32C8-4181-D108-9F97D036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 trust in the prover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286A4F67-BA68-7175-05DE-5303542A4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C2B0810-D57D-404D-A1A0-F297DF96999A}" type="slidenum">
              <a:rPr lang="en-US" altLang="en-US" sz="1200" smtClean="0">
                <a:latin typeface="Arial Unicode MS" panose="020B0604020202020204" pitchFamily="34" charset="-128"/>
              </a:rPr>
              <a:pPr/>
              <a:t>22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F4B19A9-E1CA-E286-F993-17CC9FD6E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1CF8D38-00F3-BE39-635E-BB6B55D21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9774CE3C-9784-3002-00B5-5009C5803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6311C58-92E0-3D45-8E65-D6E2E6ADDDDF}" type="slidenum">
              <a:rPr lang="en-US" altLang="en-US" sz="1200" smtClean="0">
                <a:latin typeface="Arial Unicode MS" panose="020B0604020202020204" pitchFamily="34" charset="-128"/>
              </a:rPr>
              <a:pPr/>
              <a:t>2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105868E-EEA6-CF97-2B61-0CDE3FBDE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8E7F8AA-769F-C524-58F7-6CD85716D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5A8AF18E-4952-59A4-644E-2D491C3FE3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B544F3C0-441D-9743-993A-2CA6D97F0439}" type="slidenum">
              <a:rPr lang="en-CA" altLang="en-US" sz="1200" smtClean="0">
                <a:latin typeface="Arial" panose="020B0604020202020204" pitchFamily="34" charset="0"/>
              </a:rPr>
              <a:pPr/>
              <a:t>23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6E6C441-5574-599F-8AC2-3ADA6653C2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F27D922-33A0-F1DA-5ABD-077A49E06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8D7B15D2-E3F7-AA61-B257-74A56C03DD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3235A284-B887-554A-ABFA-3535740F6C5D}" type="slidenum">
              <a:rPr lang="en-CA" altLang="en-US" sz="1200" smtClean="0">
                <a:latin typeface="Arial" panose="020B0604020202020204" pitchFamily="34" charset="0"/>
              </a:rPr>
              <a:pPr/>
              <a:t>24</a:t>
            </a:fld>
            <a:endParaRPr lang="en-CA" altLang="en-US" sz="1200">
              <a:latin typeface="Arial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E4068E80-8F88-53E4-4F77-DE3E80EF75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BE74EBF-C13C-CDF0-1A90-C66B0A0D7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0A98966D-7E89-8B84-5B97-72F02E680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18D627C4-A201-8F4A-B822-50F96EEE5E50}" type="slidenum">
              <a:rPr lang="en-US" altLang="en-US" sz="1200" smtClean="0">
                <a:latin typeface="Arial Unicode MS" panose="020B0604020202020204" pitchFamily="34" charset="-128"/>
              </a:rPr>
              <a:pPr/>
              <a:t>25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F98A11C-65A3-4BCD-339D-72D7FD012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57EF442-DD86-35B4-274F-348A8A450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3CD85E96-A439-A52A-9C3C-549C63E43E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2284A322-BF30-D64E-9FAE-0F14720BC301}" type="slidenum">
              <a:rPr lang="en-US" altLang="en-US" sz="1200" smtClean="0">
                <a:latin typeface="Arial Unicode MS" panose="020B0604020202020204" pitchFamily="34" charset="-128"/>
              </a:rPr>
              <a:pPr/>
              <a:t>26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0CC4A649-45EE-0F5E-5CF9-51B4F9ADE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324DF56-15A9-B30E-A6D8-C149E1CFB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The previous lecture (by Jerrum) covered approximations via Monte Carlo Markov Chains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61407E16-5DAE-580F-C14A-5A0297C2A4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8B7B24B-0CB4-2449-B7B8-90D0F5F85D68}" type="slidenum">
              <a:rPr lang="en-US" altLang="en-US" sz="1200" smtClean="0">
                <a:latin typeface="Arial Unicode MS" panose="020B0604020202020204" pitchFamily="34" charset="-128"/>
              </a:rPr>
              <a:pPr/>
              <a:t>27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D9B7BB90-65D6-7864-06E8-1207C67B2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299856E-B6CA-5A6B-9486-F075CEDC8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9774CE3C-9784-3002-00B5-5009C5803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96311C58-92E0-3D45-8E65-D6E2E6ADDDDF}" type="slidenum">
              <a:rPr lang="en-US" altLang="en-US" sz="1200" smtClean="0">
                <a:latin typeface="Arial Unicode MS" panose="020B0604020202020204" pitchFamily="34" charset="-128"/>
              </a:rPr>
              <a:pPr/>
              <a:t>28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F105868E-EEA6-CF97-2B61-0CDE3FBDE9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8E7F8AA-769F-C524-58F7-6CD85716DD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58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>
            <a:extLst>
              <a:ext uri="{FF2B5EF4-FFF2-40B4-BE49-F238E27FC236}">
                <a16:creationId xmlns:a16="http://schemas.microsoft.com/office/drawing/2014/main" id="{2BC1D8E8-D2E7-FA70-9238-7392D5822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>
            <a:extLst>
              <a:ext uri="{FF2B5EF4-FFF2-40B4-BE49-F238E27FC236}">
                <a16:creationId xmlns:a16="http://schemas.microsoft.com/office/drawing/2014/main" id="{DE097085-87AF-CE24-AEC9-914402486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8DAB5EB7-7523-4CBC-D2BB-27D3F9350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4765B501-B15F-4F45-B6E4-337B11530A81}" type="slidenum">
              <a:rPr lang="en-US" altLang="en-US" sz="1200" smtClean="0">
                <a:latin typeface="Arial Unicode MS" panose="020B0604020202020204" pitchFamily="34" charset="-128"/>
              </a:rPr>
              <a:pPr/>
              <a:t>29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12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29C26DE8-E469-3B35-A1BE-A187C150B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F519A383-ABA8-6C4D-9CA0-3A06C0CD3FA7}" type="slidenum">
              <a:rPr lang="en-US" altLang="en-US" sz="1200" smtClean="0">
                <a:latin typeface="Arial Unicode MS" panose="020B0604020202020204" pitchFamily="34" charset="-128"/>
              </a:rPr>
              <a:pPr/>
              <a:t>3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BD013BD-FB0B-BEB6-4F78-118A54019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2F655E0-24EE-DBBB-1478-198A304A6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384C9AB5-FB2A-C053-CD52-73683926A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8161F1A1-01C4-BE46-8211-254622D32C1F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3C6977B-FFA4-F42C-2BDE-7E84CB531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D96CDEF-55C3-F2B9-B051-231AA77CE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1FB1607B-D937-4B3D-9C6E-4FFB04976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D2559AD-EACC-6849-9FCF-5C513612EA0E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81A4F58-6297-6BD9-6801-EA4B54507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F942FB2-D773-0097-2F63-4B6E6582C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004AAC60-17CE-9A71-F95D-0E8F07A84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DEB52F1-18BA-B34D-AE08-C203C71519D7}" type="slidenum">
              <a:rPr lang="en-US" altLang="en-US" sz="1200" smtClean="0">
                <a:latin typeface="Arial Unicode MS" panose="020B0604020202020204" pitchFamily="34" charset="-128"/>
              </a:rPr>
              <a:pPr/>
              <a:t>6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4CA179AE-627F-1877-A1D9-EDB91AF51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ACED40B-E26A-76BE-C9AF-8B5DF1BDD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ABC71BF4-972D-5A27-01E7-6D1B3A757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9921606B-DEC7-E3EF-7347-7EA91BCE1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Determinantal representations of polys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820D5F40-D5DA-F5E9-06E5-B071C9FAB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399549F-9E4C-8543-AE87-79A1EE5634C7}" type="slidenum">
              <a:rPr lang="en-US" altLang="en-US" sz="1200" smtClean="0">
                <a:latin typeface="Arial Unicode MS" panose="020B0604020202020204" pitchFamily="34" charset="-128"/>
              </a:rPr>
              <a:pPr/>
              <a:t>9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CBA0197A-B2C8-22C3-142E-7811B8221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DF4EE1D-3DE4-704E-88FA-002F5C481975}" type="slidenum">
              <a:rPr lang="en-US" altLang="en-US" sz="1200" smtClean="0">
                <a:latin typeface="Arial Unicode MS" panose="020B0604020202020204" pitchFamily="34" charset="-128"/>
              </a:rPr>
              <a:pPr/>
              <a:t>11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D637187B-8242-96FE-25CD-7AFB203D0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81A130B-96A0-2089-9900-0B8C6369E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9E42DA95-B3B4-F76C-9F6C-355FB12C9F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E53A71FE-4424-0941-AF89-CC3EE88809B8}" type="slidenum">
              <a:rPr lang="en-US" altLang="en-US" sz="1200" smtClean="0">
                <a:latin typeface="Arial Unicode MS" panose="020B0604020202020204" pitchFamily="34" charset="-128"/>
              </a:rPr>
              <a:pPr/>
              <a:t>12</a:t>
            </a:fld>
            <a:endParaRPr lang="en-US" altLang="en-US" sz="1200">
              <a:latin typeface="Arial Unicode MS" panose="020B0604020202020204" pitchFamily="34" charset="-128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BAEA2C1-C934-4DF5-802B-911722B8A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5B2EBD2-0673-E025-542B-C0CA886AA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Often our techniques cannot distinguish Determinant from permanent</a:t>
            </a:r>
          </a:p>
          <a:p>
            <a:r>
              <a:rPr lang="en-US" altLang="en-US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and in some sense they even look equal in Nature</a:t>
            </a:r>
            <a:r>
              <a:rPr lang="ja-JP" altLang="en-US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s eyes.</a:t>
            </a:r>
          </a:p>
          <a:p>
            <a:r>
              <a:rPr lang="en-US" altLang="en-US">
                <a:latin typeface="Arial Unicode MS" panose="020B0604020202020204" pitchFamily="34" charset="-128"/>
                <a:ea typeface="ＭＳ Ｐゴシック" panose="020B0600070205080204" pitchFamily="34" charset="-128"/>
              </a:rPr>
              <a:t>In one model – depth 3 arithmetic circuits, permanent seems easier!</a:t>
            </a:r>
          </a:p>
          <a:p>
            <a:endParaRPr lang="en-US" altLang="en-US">
              <a:latin typeface="Arial Unicode MS" panose="020B0604020202020204" pitchFamily="34" charset="-128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D2CFF7-271F-308A-6AC4-178A69F81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2813D5-BAAA-0721-EEBA-2A834BC6B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ABB04-E3FB-6F95-4D9E-4DD7BFB3EF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7D44-B27E-F249-97D1-7DBD0A6D7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8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18C10A-53CA-C9C6-7834-136DA87A2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1B6F25-E81C-B636-B6C4-B741E3417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EC0002-1D26-516C-A183-6E256784E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144B-9BA0-7A4A-9EDE-4806B9562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67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CC8B1-F037-0AED-9C6E-CD466B665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8A8B98-ACDF-294E-E13D-0F6CF5906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12C54A-22B9-E42F-EC4A-377A4D2DDE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FE3C4-4BFA-1C40-9F06-DA5D3DBC5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35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E6752-BF7C-DA6C-9EF5-7B0410B803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7C72B7-4A00-EF53-C8E2-03F773F56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A88B38-465E-4EF1-AEBF-36621694C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F7E5-5247-1E49-94BE-A9B1C4B5E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52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6690AD-ADAD-C6D7-1284-886B1F667B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91719-7239-973D-95C7-2CF05A480B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F93A5B-3FF9-3AB7-BD86-62AD93D41F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701A-AD25-1F4F-8A63-736491AED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03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B2303-424D-15BF-1246-EB64CAF1A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E991C-042B-9649-7D9A-0553DC88C3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CD2E2-03AA-199E-7357-FD637B1F5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D297-EDCD-D940-9DC9-C286EFD4A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27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09C243-8B1B-8E58-6C0C-C4CFE4D45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68FB5A-46F4-3ACF-FB63-FCBCBB59F8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E059FB-7323-397D-50A7-089780C9C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DEC7F-AE3D-A445-9C08-B6254512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54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26AF64-D186-314C-B9CD-291639B1C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928329-7C85-2B83-3EAB-3D58EA64C6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91ADCAB-1FE2-8213-6C9D-5669FDEF2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C06E7-03F1-E243-AA75-6761C56BC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91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C7BFCB-42D4-8077-13D9-B935DFE24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8DC5F5-5F8F-AD72-B201-5F2B404681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A3A661-86A2-4DD2-3A42-D1A470D6E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FF49A-C6E9-6345-B182-18005BA2B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7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6B205-5D5C-0782-01F5-AA172DB6A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29E69-DF2A-473E-25C5-68F5964DC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7EB82E-6848-EE20-5D52-8D493859C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E4E01-B80F-3948-8256-862F56736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81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C99978-FDCF-35F4-22D8-15424F764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881A4-66C7-7081-F547-3889D6481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EC740A-63EA-235B-45B5-AA9E7E95C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550B-42EC-514B-8338-CD3C42EC2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28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CC32D2-3542-8564-CF33-180E3574C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8BD0EC-8F97-1811-B36B-E4722F0A2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711B44-4147-9052-5384-B1C8F3F864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F3A5BA-1C91-09D9-2CF3-6BD1ACD958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Unicode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800412-371C-AA88-A8F3-2BB4DB4CCF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Unicode MS" panose="020B0604020202020204" pitchFamily="34" charset="-128"/>
              </a:defRPr>
            </a:lvl1pPr>
          </a:lstStyle>
          <a:p>
            <a:pPr>
              <a:defRPr/>
            </a:pPr>
            <a:fld id="{84A7C234-7F52-5F47-972C-144A089BE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>
            <a:extLst>
              <a:ext uri="{FF2B5EF4-FFF2-40B4-BE49-F238E27FC236}">
                <a16:creationId xmlns:a16="http://schemas.microsoft.com/office/drawing/2014/main" id="{B4145B3B-1D37-64D8-937A-6F8161D37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18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Permanent and Determinant</a:t>
            </a:r>
          </a:p>
          <a:p>
            <a:pPr marL="0" indent="0" algn="ctr"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non-identical twins</a:t>
            </a:r>
          </a:p>
          <a:p>
            <a:pPr marL="0" indent="0" algn="ctr">
              <a:buFontTx/>
              <a:buNone/>
            </a:pPr>
            <a:endParaRPr lang="en-US" altLang="en-US" b="1">
              <a:solidFill>
                <a:srgbClr val="0000BF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 algn="ctr">
              <a:buFontTx/>
              <a:buNone/>
            </a:pPr>
            <a:r>
              <a:rPr lang="en-US" altLang="en-US" b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Avi Wigderson</a:t>
            </a:r>
          </a:p>
          <a:p>
            <a:pPr marL="0" indent="0" algn="ctr">
              <a:buFontTx/>
              <a:buNone/>
            </a:pPr>
            <a:r>
              <a:rPr lang="en-US" altLang="en-US" b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IAS, Princeton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256A76E-3F16-57D6-D2EB-1DADB318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3" y="-200025"/>
            <a:ext cx="7772400" cy="1470025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VNP completeness of Per</a:t>
            </a:r>
            <a:endParaRPr lang="en-US" altLang="en-US" sz="3600" b="1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4DF97-4FBC-9AD5-9AFE-8CD8DE44D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19200"/>
            <a:ext cx="88392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Comic Sans MS" panose="030F0902030302020204" pitchFamily="66" charset="0"/>
              </a:rPr>
              <a:t>Def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[Valiant]: </a:t>
            </a:r>
            <a:endParaRPr lang="en-US" altLang="en-US" sz="2800" b="1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</a:rPr>
              <a:t>An integer polynomial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>
                <a:latin typeface="Comic Sans MS" panose="030F0902030302020204" pitchFamily="66" charset="0"/>
                <a:sym typeface="Symbol" pitchFamily="2" charset="2"/>
              </a:rPr>
              <a:t> </a:t>
            </a:r>
            <a:r>
              <a:rPr lang="en-US" altLang="en-US" sz="2800" b="1">
                <a:latin typeface="Comic Sans MS" panose="030F0902030302020204" pitchFamily="66" charset="0"/>
              </a:rPr>
              <a:t>Z[X</a:t>
            </a:r>
            <a:r>
              <a:rPr lang="en-US" altLang="en-US" sz="2800" b="1" baseline="-25000">
                <a:latin typeface="Comic Sans MS" panose="030F0902030302020204" pitchFamily="66" charset="0"/>
              </a:rPr>
              <a:t>1</a:t>
            </a:r>
            <a:r>
              <a:rPr lang="en-US" altLang="en-US" sz="2800" b="1">
                <a:latin typeface="Comic Sans MS" panose="030F0902030302020204" pitchFamily="66" charset="0"/>
              </a:rPr>
              <a:t>,…X</a:t>
            </a:r>
            <a:r>
              <a:rPr lang="en-US" altLang="en-US" sz="2800" b="1" baseline="-25000">
                <a:latin typeface="Comic Sans MS" panose="030F0902030302020204" pitchFamily="66" charset="0"/>
              </a:rPr>
              <a:t>n</a:t>
            </a:r>
            <a:r>
              <a:rPr lang="en-US" altLang="en-US" sz="2800" b="1">
                <a:latin typeface="Comic Sans MS" panose="030F0902030302020204" pitchFamily="66" charset="0"/>
              </a:rPr>
              <a:t>] is in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</a:rPr>
              <a:t>VNP</a:t>
            </a:r>
            <a:r>
              <a:rPr lang="en-US" altLang="en-US" sz="2800" b="1">
                <a:latin typeface="Comic Sans MS" panose="030F0902030302020204" pitchFamily="66" charset="0"/>
              </a:rPr>
              <a:t> if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</a:rPr>
              <a:t>each coefficient is efficiently computable.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</a:rPr>
              <a:t>Intuitively,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</a:rPr>
              <a:t>VNP </a:t>
            </a:r>
            <a:r>
              <a:rPr lang="en-US" altLang="en-US" sz="2800" b="1">
                <a:latin typeface="Comic Sans MS" panose="030F0902030302020204" pitchFamily="66" charset="0"/>
              </a:rPr>
              <a:t>captures all explicit polynomials!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8000"/>
              </a:solidFill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[Valiant]: </a:t>
            </a:r>
            <a:r>
              <a:rPr lang="en-US" altLang="en-US" sz="2800" b="1">
                <a:latin typeface="Comic Sans MS" panose="030F0902030302020204" pitchFamily="66" charset="0"/>
              </a:rPr>
              <a:t>If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>
                <a:latin typeface="Comic Sans MS" panose="030F0902030302020204" pitchFamily="66" charset="0"/>
                <a:sym typeface="Symbol" pitchFamily="2" charset="2"/>
              </a:rPr>
              <a:t>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  <a:sym typeface="Symbol" pitchFamily="2" charset="2"/>
              </a:rPr>
              <a:t>VNP</a:t>
            </a:r>
            <a:r>
              <a:rPr lang="en-US" altLang="en-US" sz="2800" b="1">
                <a:latin typeface="Comic Sans MS" panose="030F0902030302020204" pitchFamily="66" charset="0"/>
              </a:rPr>
              <a:t>, then there is a poly size matrix M</a:t>
            </a:r>
            <a:r>
              <a:rPr lang="en-US" altLang="en-US" sz="2800" b="1" baseline="-25000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>
                <a:latin typeface="Comic Sans MS" panose="030F0902030302020204" pitchFamily="66" charset="0"/>
              </a:rPr>
              <a:t> with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>
                <a:latin typeface="Comic Sans MS" panose="030F0902030302020204" pitchFamily="66" charset="0"/>
              </a:rPr>
              <a:t> = Per M</a:t>
            </a:r>
            <a:r>
              <a:rPr lang="en-US" altLang="en-US" sz="2800" b="1" baseline="-25000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Comic Sans MS" panose="030F0902030302020204" pitchFamily="66" charset="0"/>
              </a:rPr>
              <a:t>Proof </a:t>
            </a:r>
            <a:r>
              <a:rPr lang="en-US" altLang="en-US" sz="2800" b="1">
                <a:latin typeface="Comic Sans MS" panose="030F0902030302020204" pitchFamily="66" charset="0"/>
              </a:rPr>
              <a:t>– much more sophisticated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AF6B19E3-A363-6135-2552-3E8AC8A61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4000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How to separate VP from VNP?</a:t>
            </a:r>
            <a:endParaRPr lang="en-US" altLang="en-US" sz="4000" b="1">
              <a:solidFill>
                <a:schemeClr val="hlink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69D4CBB9-0FB7-920A-0AEB-0F024164F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5626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2400" b="1" baseline="-2500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Affine map</a:t>
            </a:r>
            <a:r>
              <a:rPr lang="en-US" altLang="en-US" sz="24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L: M</a:t>
            </a:r>
            <a:r>
              <a:rPr lang="en-US" altLang="en-US" sz="2400" b="1" baseline="-2500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(F)  M</a:t>
            </a:r>
            <a:r>
              <a:rPr lang="en-US" altLang="en-US" sz="24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(F) is </a:t>
            </a:r>
            <a:r>
              <a:rPr lang="en-US" altLang="en-US" sz="2400" b="1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good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if Per</a:t>
            </a:r>
            <a:r>
              <a:rPr lang="en-US" altLang="en-US" sz="24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= </a:t>
            </a: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Det</a:t>
            </a:r>
            <a:r>
              <a:rPr lang="en-US" altLang="en-US" sz="24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 L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k(n): the smallest k for which there is a </a:t>
            </a:r>
            <a:r>
              <a:rPr lang="en-US" altLang="en-US" sz="2400" b="1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good</a:t>
            </a:r>
            <a:r>
              <a:rPr lang="en-US" altLang="en-US"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map</a:t>
            </a: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altLang="en-US" sz="2400" b="1">
              <a:solidFill>
                <a:srgbClr val="660066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[Polya] 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k(2) =2       Per</a:t>
            </a:r>
            <a:r>
              <a:rPr lang="en-US" altLang="en-US" sz="2400" b="1" baseline="-25000">
                <a:latin typeface="Comic Sans MS" panose="030F0902030302020204" pitchFamily="66" charset="0"/>
                <a:ea typeface="ＭＳ Ｐゴシック" panose="020B0600070205080204" pitchFamily="34" charset="-128"/>
              </a:rPr>
              <a:t>2      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=  Det</a:t>
            </a:r>
            <a:r>
              <a:rPr lang="en-US" altLang="en-US" sz="2400" b="1" baseline="-25000">
                <a:latin typeface="Comic Sans MS" panose="030F0902030302020204" pitchFamily="66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  </a:t>
            </a:r>
            <a:endParaRPr lang="en-US" altLang="en-US" sz="2400" b="1">
              <a:solidFill>
                <a:srgbClr val="99FF33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endParaRPr lang="en-US" altLang="en-US" sz="2400" b="1">
              <a:solidFill>
                <a:srgbClr val="660066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[Valiant]             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k(n) &lt; exp(n)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[Mignon-Ressayre]   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k(n) &gt; n</a:t>
            </a:r>
            <a:r>
              <a:rPr lang="en-US" altLang="en-US" sz="2400" b="1" baseline="30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2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[Valiant]</a:t>
            </a:r>
            <a:r>
              <a:rPr lang="en-US" altLang="en-US"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  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k(n) 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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 poly(n) 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</a:t>
            </a:r>
            <a:r>
              <a:rPr lang="en-US" altLang="en-US" sz="2400" b="1">
                <a:solidFill>
                  <a:srgbClr val="99FF33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V</a:t>
            </a:r>
            <a:r>
              <a:rPr lang="en-US" altLang="ja-JP" sz="2400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</a:t>
            </a:r>
            <a:r>
              <a:rPr lang="en-US" altLang="ja-JP" sz="2400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VNP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[Mulmuley-Sohoni] </a:t>
            </a:r>
            <a:r>
              <a:rPr lang="en-US" altLang="en-US" sz="2400" b="1">
                <a:solidFill>
                  <a:srgbClr val="8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Geometric Complexity Theory (GCT)</a:t>
            </a: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: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altLang="en-US" sz="24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Per &amp; Det are defined by their symmetries. Find, for k small, representation theoretic obstacles for good maps.</a:t>
            </a:r>
          </a:p>
        </p:txBody>
      </p:sp>
      <p:sp>
        <p:nvSpPr>
          <p:cNvPr id="31747" name="Left Bracket 5">
            <a:extLst>
              <a:ext uri="{FF2B5EF4-FFF2-40B4-BE49-F238E27FC236}">
                <a16:creationId xmlns:a16="http://schemas.microsoft.com/office/drawing/2014/main" id="{9B00C38A-673D-D52D-D801-D259FECB31F9}"/>
              </a:ext>
            </a:extLst>
          </p:cNvPr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79EF4CDA-BC60-2405-925B-1BE037C0A96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627313"/>
            <a:ext cx="3048000" cy="954087"/>
            <a:chOff x="3657600" y="3810000"/>
            <a:chExt cx="3048000" cy="954088"/>
          </a:xfrm>
        </p:grpSpPr>
        <p:sp>
          <p:nvSpPr>
            <p:cNvPr id="31749" name="Left Bracket 6">
              <a:extLst>
                <a:ext uri="{FF2B5EF4-FFF2-40B4-BE49-F238E27FC236}">
                  <a16:creationId xmlns:a16="http://schemas.microsoft.com/office/drawing/2014/main" id="{DB35107E-D96B-BEF3-6CCC-873FAB67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7600" y="3886198"/>
              <a:ext cx="152400" cy="838183"/>
            </a:xfrm>
            <a:prstGeom prst="leftBracket">
              <a:avLst>
                <a:gd name="adj" fmla="val 8326"/>
              </a:avLst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31750" name="Right Bracket 9">
              <a:extLst>
                <a:ext uri="{FF2B5EF4-FFF2-40B4-BE49-F238E27FC236}">
                  <a16:creationId xmlns:a16="http://schemas.microsoft.com/office/drawing/2014/main" id="{D14867BB-F5E4-C420-66FD-53988539F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200" y="3886198"/>
              <a:ext cx="152400" cy="838183"/>
            </a:xfrm>
            <a:prstGeom prst="rightBracket">
              <a:avLst>
                <a:gd name="adj" fmla="val 8326"/>
              </a:avLst>
            </a:prstGeom>
            <a:noFill/>
            <a:ln w="539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31751" name="TextBox 10">
              <a:extLst>
                <a:ext uri="{FF2B5EF4-FFF2-40B4-BE49-F238E27FC236}">
                  <a16:creationId xmlns:a16="http://schemas.microsoft.com/office/drawing/2014/main" id="{B32F4100-7CB8-4172-6317-D3BC95752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810000"/>
              <a:ext cx="954884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Comic Sans MS" panose="030F0902030302020204" pitchFamily="66" charset="0"/>
                </a:rPr>
                <a:t> a b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Comic Sans MS" panose="030F0902030302020204" pitchFamily="66" charset="0"/>
                </a:rPr>
                <a:t>-c d</a:t>
              </a:r>
            </a:p>
          </p:txBody>
        </p:sp>
        <p:grpSp>
          <p:nvGrpSpPr>
            <p:cNvPr id="31752" name="Group 12">
              <a:extLst>
                <a:ext uri="{FF2B5EF4-FFF2-40B4-BE49-F238E27FC236}">
                  <a16:creationId xmlns:a16="http://schemas.microsoft.com/office/drawing/2014/main" id="{FA17818E-CAA0-178D-4626-E7C00DD6E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3810000"/>
              <a:ext cx="3048000" cy="954088"/>
              <a:chOff x="3657600" y="3810000"/>
              <a:chExt cx="3048000" cy="954088"/>
            </a:xfrm>
          </p:grpSpPr>
          <p:sp>
            <p:nvSpPr>
              <p:cNvPr id="31753" name="TextBox 3">
                <a:extLst>
                  <a:ext uri="{FF2B5EF4-FFF2-40B4-BE49-F238E27FC236}">
                    <a16:creationId xmlns:a16="http://schemas.microsoft.com/office/drawing/2014/main" id="{1E9E0E25-401A-5A9D-2C64-8168ADE755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7600" y="3810000"/>
                <a:ext cx="752905" cy="954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Comic Sans MS" panose="030F0902030302020204" pitchFamily="66" charset="0"/>
                  </a:rPr>
                  <a:t>a b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Comic Sans MS" panose="030F0902030302020204" pitchFamily="66" charset="0"/>
                  </a:rPr>
                  <a:t>c d</a:t>
                </a:r>
              </a:p>
            </p:txBody>
          </p:sp>
          <p:sp>
            <p:nvSpPr>
              <p:cNvPr id="31754" name="Left Bracket 11">
                <a:extLst>
                  <a:ext uri="{FF2B5EF4-FFF2-40B4-BE49-F238E27FC236}">
                    <a16:creationId xmlns:a16="http://schemas.microsoft.com/office/drawing/2014/main" id="{E7977960-EA17-B4F7-8544-7DB61F8CE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000" y="3886198"/>
                <a:ext cx="152400" cy="838183"/>
              </a:xfrm>
              <a:prstGeom prst="leftBracket">
                <a:avLst>
                  <a:gd name="adj" fmla="val 8326"/>
                </a:avLst>
              </a:prstGeom>
              <a:noFill/>
              <a:ln w="5080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sp>
            <p:nvSpPr>
              <p:cNvPr id="31755" name="Right Bracket 12">
                <a:extLst>
                  <a:ext uri="{FF2B5EF4-FFF2-40B4-BE49-F238E27FC236}">
                    <a16:creationId xmlns:a16="http://schemas.microsoft.com/office/drawing/2014/main" id="{7F2FCE2B-8BFB-1522-ED99-5DEDB623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3200" y="3886198"/>
                <a:ext cx="152400" cy="838183"/>
              </a:xfrm>
              <a:prstGeom prst="rightBracket">
                <a:avLst>
                  <a:gd name="adj" fmla="val 8326"/>
                </a:avLst>
              </a:prstGeom>
              <a:noFill/>
              <a:ln w="5397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Comic Sans MS" panose="030F0902030302020204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E058987-0D54-2A8C-E6D7-292123AA1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4000" b="1" i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Restricted</a:t>
            </a:r>
            <a:r>
              <a:rPr lang="en-US" altLang="en-US" sz="4000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arithmetic lower bounds for Det</a:t>
            </a:r>
            <a:r>
              <a:rPr lang="en-US" altLang="en-US" sz="40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r>
              <a:rPr lang="en-US" altLang="en-US" sz="4000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&amp; Per</a:t>
            </a:r>
            <a:r>
              <a:rPr lang="en-US" altLang="en-US" sz="4000" b="1" baseline="-25000"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endParaRPr lang="en-US" altLang="en-US" sz="4000" b="1" baseline="-2500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700435C-55F5-ACA6-E6CF-EF09365E1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5181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400" b="1" baseline="-25000" dirty="0"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b="1" dirty="0" err="1">
                <a:solidFill>
                  <a:srgbClr val="008000"/>
                </a:solidFill>
                <a:latin typeface="Comic Sans MS"/>
                <a:cs typeface="Comic Sans MS"/>
              </a:rPr>
              <a:t>Thm</a:t>
            </a:r>
            <a:r>
              <a:rPr lang="en-US" sz="28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[Nisan] 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Both require </a:t>
            </a:r>
            <a:r>
              <a:rPr lang="en-US" sz="2800" b="1" dirty="0">
                <a:solidFill>
                  <a:srgbClr val="6A28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non-commutative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size 2</a:t>
            </a:r>
            <a:r>
              <a:rPr lang="en-US" sz="2800" b="1" baseline="30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arithmetic formulae.   </a:t>
            </a:r>
            <a:r>
              <a:rPr lang="en-CA" sz="2800" b="1" kern="12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Open:</a:t>
            </a:r>
            <a:r>
              <a:rPr lang="en-US" sz="28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l.b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. for 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Circuits?</a:t>
            </a:r>
            <a:endParaRPr lang="en-US" sz="2800" b="1" dirty="0">
              <a:solidFill>
                <a:srgbClr val="008000"/>
              </a:solidFill>
              <a:latin typeface="Comic Sans MS"/>
              <a:cs typeface="Comic Sans MS"/>
            </a:endParaRPr>
          </a:p>
          <a:p>
            <a:pPr marL="0" indent="0">
              <a:buFontTx/>
              <a:buNone/>
              <a:defRPr/>
            </a:pPr>
            <a:r>
              <a:rPr lang="en-US" sz="2800" b="1" dirty="0" err="1">
                <a:solidFill>
                  <a:srgbClr val="008000"/>
                </a:solidFill>
                <a:latin typeface="Comic Sans MS"/>
                <a:cs typeface="Comic Sans MS"/>
              </a:rPr>
              <a:t>Thm</a:t>
            </a:r>
            <a:r>
              <a:rPr lang="en-US" sz="28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2800" b="1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Raz</a:t>
            </a:r>
            <a:r>
              <a:rPr lang="en-US" sz="28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 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Both require </a:t>
            </a:r>
            <a:r>
              <a:rPr lang="en-US" sz="2800" b="1" dirty="0">
                <a:solidFill>
                  <a:srgbClr val="6A28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multi-linear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 arithmetic formulae of size </a:t>
            </a:r>
            <a:r>
              <a:rPr lang="en-US" sz="2800" b="1" dirty="0" err="1">
                <a:solidFill>
                  <a:srgbClr val="0000B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b="1" baseline="30000" dirty="0" err="1">
                <a:latin typeface="Comic Sans MS" charset="0"/>
                <a:ea typeface="ＭＳ Ｐゴシック" charset="0"/>
                <a:cs typeface="ＭＳ Ｐゴシック" charset="0"/>
              </a:rPr>
              <a:t>log</a:t>
            </a:r>
            <a:r>
              <a:rPr lang="en-US" sz="2800" b="1" baseline="30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b="1" dirty="0">
                <a:latin typeface="Comic Sans MS" charset="0"/>
                <a:ea typeface="ＭＳ Ｐゴシック" charset="0"/>
                <a:cs typeface="ＭＳ Ｐゴシック" charset="0"/>
              </a:rPr>
              <a:t>.  </a:t>
            </a:r>
            <a:r>
              <a:rPr lang="en-CA" sz="2800" b="1" kern="12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Open:</a:t>
            </a:r>
            <a:r>
              <a:rPr lang="en-US" sz="2800" b="1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Exponential </a:t>
            </a:r>
            <a:r>
              <a:rPr lang="en-US" sz="2800" b="1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l.b</a:t>
            </a:r>
            <a:r>
              <a:rPr lang="en-US" sz="2800" b="1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.?</a:t>
            </a:r>
            <a:endParaRPr lang="en-US" sz="2800" b="1" baseline="30000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800" b="1" dirty="0" err="1">
                <a:solidFill>
                  <a:srgbClr val="008000"/>
                </a:solidFill>
                <a:latin typeface="Comic Sans MS"/>
                <a:cs typeface="Comic Sans MS"/>
              </a:rPr>
              <a:t>Thm</a:t>
            </a:r>
            <a:r>
              <a:rPr lang="en-CA" sz="2800" b="1" kern="120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[Gupta-</a:t>
            </a:r>
            <a:r>
              <a:rPr lang="en-CA" sz="2800" b="1" kern="1200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Kamath</a:t>
            </a:r>
            <a:r>
              <a:rPr lang="en-CA" sz="2800" b="1" kern="120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</a:t>
            </a:r>
            <a:r>
              <a:rPr lang="en-CA" sz="2800" b="1" kern="1200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Kayal-Saptharishi</a:t>
            </a:r>
            <a:r>
              <a:rPr lang="en-CA" sz="2800" b="1" kern="120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CA" sz="2800" b="1" kern="12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ize</a:t>
            </a:r>
            <a:r>
              <a:rPr lang="en-CA" sz="2800" b="1" kern="1200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CA" sz="2800" b="1" kern="12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Det</a:t>
            </a:r>
            <a:r>
              <a:rPr lang="en-CA" sz="2800" b="1" kern="1200" baseline="-25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&gt; </a:t>
            </a:r>
            <a:r>
              <a:rPr lang="en-CA" sz="2800" b="1" kern="12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CA" sz="2800" b="1" kern="1200" baseline="30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√</a:t>
            </a:r>
            <a:r>
              <a:rPr lang="en-CA" sz="2800" b="1" kern="1200" baseline="30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CA" sz="2800" b="1" kern="1200" baseline="30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   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Tight!!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ize</a:t>
            </a:r>
            <a:r>
              <a:rPr lang="en-CA" sz="2800" b="1" kern="1200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CA" sz="2800" b="1" kern="12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Per</a:t>
            </a:r>
            <a:r>
              <a:rPr lang="en-CA" sz="2800" b="1" kern="1200" baseline="-250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&gt; </a:t>
            </a:r>
            <a:r>
              <a:rPr lang="en-CA" sz="2800" b="1" kern="1200" dirty="0" err="1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CA" sz="2800" b="1" kern="1200" baseline="300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√</a:t>
            </a:r>
            <a:r>
              <a:rPr lang="en-CA" sz="2800" b="1" kern="1200" baseline="30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CA" sz="2800" b="1" kern="1200" baseline="30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     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Any improvement 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Wingdings"/>
              </a:rPr>
              <a:t>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CA" sz="2800" b="1" kern="12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VP </a:t>
            </a:r>
            <a:r>
              <a:rPr lang="en-US" sz="2800" dirty="0">
                <a:sym typeface="Symbol"/>
              </a:rPr>
              <a:t></a:t>
            </a:r>
            <a:r>
              <a:rPr lang="en-US" sz="2800" dirty="0"/>
              <a:t> 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  <a:r>
              <a:rPr lang="en-CA" sz="2800" b="1" kern="12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VNP</a:t>
            </a:r>
            <a:endParaRPr lang="en-US" sz="28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800" b="1" dirty="0" err="1">
                <a:solidFill>
                  <a:srgbClr val="008000"/>
                </a:solidFill>
                <a:latin typeface="Comic Sans MS"/>
                <a:cs typeface="Comic Sans MS"/>
              </a:rPr>
              <a:t>Thm</a:t>
            </a:r>
            <a:r>
              <a:rPr lang="en-CA" sz="2800" b="1" kern="120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[Limaye-Srinivasan-</a:t>
            </a:r>
            <a:r>
              <a:rPr lang="en-CA" sz="2800" b="1" kern="1200" dirty="0" err="1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Tavenas</a:t>
            </a:r>
            <a:r>
              <a:rPr lang="en-CA" sz="2800" b="1" kern="120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]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CA" sz="2800" b="1" kern="120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ize</a:t>
            </a:r>
            <a:r>
              <a:rPr lang="en-CA" sz="2800" b="1" kern="1200" baseline="-25000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</a:t>
            </a:r>
            <a:r>
              <a:rPr lang="en-CA" sz="2800" b="1" kern="12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Det</a:t>
            </a:r>
            <a:r>
              <a:rPr lang="en-CA" sz="2800" b="1" kern="1200" baseline="-25000" dirty="0" err="1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CA" sz="2800" b="1" kern="12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&gt; </a:t>
            </a:r>
            <a:r>
              <a:rPr lang="en-CA" sz="2800" b="1" kern="120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CA" sz="2800" b="1" kern="1200" baseline="30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(log </a:t>
            </a:r>
            <a:r>
              <a:rPr lang="en-CA" sz="2800" b="1" kern="1200" baseline="30000" dirty="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n</a:t>
            </a:r>
            <a:r>
              <a:rPr lang="en-CA" sz="2800" b="1" kern="1200" baseline="30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)^{1/exp(</a:t>
            </a:r>
            <a:r>
              <a:rPr lang="en-CA" sz="2800" b="1" kern="1200" baseline="30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en-CA" sz="2800" b="1" kern="1200" baseline="300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  <a:sym typeface="Symbol" charset="0"/>
              </a:rPr>
              <a:t>)}      </a:t>
            </a:r>
            <a:endParaRPr lang="en-CA" sz="2800" b="1" kern="12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buFontTx/>
              <a:buNone/>
              <a:defRPr/>
            </a:pPr>
            <a:endParaRPr lang="en-US" sz="28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CA" sz="2600" b="1" kern="1200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CA" sz="2600" b="1" kern="1200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0" indent="0">
              <a:buFontTx/>
              <a:buNone/>
              <a:defRPr/>
            </a:pPr>
            <a:endParaRPr lang="en-US" sz="2800" b="1" baseline="30000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Left Bracket 5">
            <a:extLst>
              <a:ext uri="{FF2B5EF4-FFF2-40B4-BE49-F238E27FC236}">
                <a16:creationId xmlns:a16="http://schemas.microsoft.com/office/drawing/2014/main" id="{644B2D8F-C20A-6C7E-38D5-99045B7FF015}"/>
              </a:ext>
            </a:extLst>
          </p:cNvPr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>
            <a:extLst>
              <a:ext uri="{FF2B5EF4-FFF2-40B4-BE49-F238E27FC236}">
                <a16:creationId xmlns:a16="http://schemas.microsoft.com/office/drawing/2014/main" id="{5E3768C1-C2D7-8C05-B6CC-8C3CBCCD6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18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Nice properties of Per</a:t>
            </a:r>
          </a:p>
          <a:p>
            <a:pPr marL="0" indent="0" algn="ctr">
              <a:buFontTx/>
              <a:buNone/>
            </a:pPr>
            <a:r>
              <a:rPr lang="en-US" altLang="en-US" sz="36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&amp;</a:t>
            </a:r>
          </a:p>
          <a:p>
            <a:pPr marL="0" indent="0" algn="ctr"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Complexity theoretic consequences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2">
            <a:extLst>
              <a:ext uri="{FF2B5EF4-FFF2-40B4-BE49-F238E27FC236}">
                <a16:creationId xmlns:a16="http://schemas.microsoft.com/office/drawing/2014/main" id="{8F8AD7C3-A51D-1F93-7B1C-8A92CCF75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902030302020204" pitchFamily="66" charset="0"/>
              </a:rPr>
              <a:t>Nice properties of Per (and Det)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BF"/>
                </a:solidFill>
                <a:latin typeface="Comic Sans MS" panose="030F0902030302020204" pitchFamily="66" charset="0"/>
              </a:rPr>
              <a:t>(1) Downwards self-reducible</a:t>
            </a: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E8525168-BA63-C179-7CE7-F7942F694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86868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Permanent of </a:t>
            </a:r>
            <a:r>
              <a:rPr lang="en-US" altLang="en-US" b="1">
                <a:solidFill>
                  <a:srgbClr val="0000FF"/>
                </a:solidFill>
                <a:latin typeface="Comic Sans MS" panose="030F0902030302020204" pitchFamily="66" charset="0"/>
                <a:sym typeface="Symbol" pitchFamily="2" charset="2"/>
              </a:rPr>
              <a:t>n</a:t>
            </a: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</a:t>
            </a:r>
            <a:r>
              <a:rPr lang="en-US" altLang="en-US" b="1">
                <a:solidFill>
                  <a:srgbClr val="0000FF"/>
                </a:solidFill>
                <a:latin typeface="Comic Sans MS" panose="030F0902030302020204" pitchFamily="66" charset="0"/>
                <a:sym typeface="Symbol" pitchFamily="2" charset="2"/>
              </a:rPr>
              <a:t>n</a:t>
            </a: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 matrices efficiently computed from (several) permanents of </a:t>
            </a:r>
            <a:r>
              <a:rPr lang="en-US" altLang="en-US" b="1" i="1">
                <a:solidFill>
                  <a:srgbClr val="009900"/>
                </a:solidFill>
                <a:latin typeface="Comic Sans MS" panose="030F0902030302020204" pitchFamily="66" charset="0"/>
                <a:sym typeface="Symbol" pitchFamily="2" charset="2"/>
              </a:rPr>
              <a:t>smaller </a:t>
            </a: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matrices.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b="1">
              <a:solidFill>
                <a:srgbClr val="009900"/>
              </a:solidFill>
              <a:latin typeface="Comic Sans MS" panose="030F0902030302020204" pitchFamily="66" charset="0"/>
              <a:sym typeface="Symbol" pitchFamily="2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Comic Sans MS" panose="030F0902030302020204" pitchFamily="66" charset="0"/>
                <a:sym typeface="Symbol" pitchFamily="2" charset="2"/>
              </a:rPr>
              <a:t>Row expansion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Per</a:t>
            </a:r>
            <a:r>
              <a:rPr lang="en-US" altLang="en-US" b="1" baseline="-25000">
                <a:solidFill>
                  <a:srgbClr val="0000FF"/>
                </a:solidFill>
                <a:latin typeface="Comic Sans MS" panose="030F0902030302020204" pitchFamily="66" charset="0"/>
                <a:sym typeface="Symbol" pitchFamily="2" charset="2"/>
              </a:rPr>
              <a:t>n</a:t>
            </a: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(X) = </a:t>
            </a:r>
            <a:r>
              <a:rPr lang="en-US" altLang="en-US" b="1" baseline="-25000">
                <a:latin typeface="Comic Sans MS" panose="030F0902030302020204" pitchFamily="66" charset="0"/>
                <a:sym typeface="Symbol" pitchFamily="2" charset="2"/>
              </a:rPr>
              <a:t>i[</a:t>
            </a:r>
            <a:r>
              <a:rPr lang="en-US" altLang="en-US" b="1" baseline="-25000">
                <a:solidFill>
                  <a:srgbClr val="0000FF"/>
                </a:solidFill>
                <a:latin typeface="Comic Sans MS" panose="030F0902030302020204" pitchFamily="66" charset="0"/>
                <a:sym typeface="Symbol" pitchFamily="2" charset="2"/>
              </a:rPr>
              <a:t>n</a:t>
            </a:r>
            <a:r>
              <a:rPr lang="en-US" altLang="en-US" b="1" baseline="-25000">
                <a:latin typeface="Comic Sans MS" panose="030F0902030302020204" pitchFamily="66" charset="0"/>
                <a:sym typeface="Symbol" pitchFamily="2" charset="2"/>
              </a:rPr>
              <a:t>] </a:t>
            </a: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X</a:t>
            </a:r>
            <a:r>
              <a:rPr lang="en-US" altLang="en-US" b="1" baseline="-25000">
                <a:latin typeface="Comic Sans MS" panose="030F0902030302020204" pitchFamily="66" charset="0"/>
                <a:sym typeface="Symbol" pitchFamily="2" charset="2"/>
              </a:rPr>
              <a:t>1i </a:t>
            </a: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Per</a:t>
            </a:r>
            <a:r>
              <a:rPr lang="en-US" altLang="en-US" b="1" baseline="-25000">
                <a:solidFill>
                  <a:srgbClr val="0000FF"/>
                </a:solidFill>
                <a:latin typeface="Comic Sans MS" panose="030F0902030302020204" pitchFamily="66" charset="0"/>
                <a:sym typeface="Symbol" pitchFamily="2" charset="2"/>
              </a:rPr>
              <a:t>n-1</a:t>
            </a: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(X</a:t>
            </a:r>
            <a:r>
              <a:rPr lang="en-US" altLang="en-US" b="1" baseline="30000">
                <a:latin typeface="Comic Sans MS" panose="030F0902030302020204" pitchFamily="66" charset="0"/>
                <a:sym typeface="Symbol" pitchFamily="2" charset="2"/>
              </a:rPr>
              <a:t>1i</a:t>
            </a:r>
            <a:r>
              <a:rPr lang="en-US" altLang="en-US" b="1">
                <a:latin typeface="Comic Sans MS" panose="030F0902030302020204" pitchFamily="66" charset="0"/>
                <a:sym typeface="Symbol" pitchFamily="2" charset="2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2800" b="1">
              <a:latin typeface="Comic Sans MS" panose="030F0902030302020204" pitchFamily="66" charset="0"/>
              <a:sym typeface="Symbol" pitchFamily="2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sym typeface="Symbol" pitchFamily="2" charset="2"/>
              </a:rPr>
              <a:t>The permanent of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  <a:sym typeface="Symbol" pitchFamily="2" charset="2"/>
              </a:rPr>
              <a:t>n</a:t>
            </a:r>
            <a:r>
              <a:rPr lang="en-US" altLang="en-US" sz="2800" b="1">
                <a:latin typeface="Comic Sans MS" panose="030F0902030302020204" pitchFamily="66" charset="0"/>
                <a:sym typeface="Symbol" pitchFamily="2" charset="2"/>
              </a:rPr>
              <a:t>x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  <a:sym typeface="Symbol" pitchFamily="2" charset="2"/>
              </a:rPr>
              <a:t>n</a:t>
            </a:r>
            <a:r>
              <a:rPr lang="en-US" altLang="en-US" sz="2800" b="1">
                <a:latin typeface="Comic Sans MS" panose="030F0902030302020204" pitchFamily="66" charset="0"/>
                <a:sym typeface="Symbol" pitchFamily="2" charset="2"/>
              </a:rPr>
              <a:t> matrices can be computed from the permanent of several </a:t>
            </a:r>
            <a:r>
              <a:rPr lang="en-US" altLang="en-US" sz="2800" b="1" i="1">
                <a:solidFill>
                  <a:srgbClr val="009900"/>
                </a:solidFill>
                <a:latin typeface="Comic Sans MS" panose="030F0902030302020204" pitchFamily="66" charset="0"/>
                <a:sym typeface="Symbol" pitchFamily="2" charset="2"/>
              </a:rPr>
              <a:t>smaller</a:t>
            </a:r>
            <a:r>
              <a:rPr lang="en-US" altLang="en-US" sz="2800" b="1" i="1">
                <a:latin typeface="Comic Sans MS" panose="030F0902030302020204" pitchFamily="66" charset="0"/>
                <a:sym typeface="Symbol" pitchFamily="2" charset="2"/>
              </a:rPr>
              <a:t> </a:t>
            </a:r>
            <a:r>
              <a:rPr lang="en-US" altLang="en-US" sz="2800" b="1">
                <a:latin typeface="Comic Sans MS" panose="030F0902030302020204" pitchFamily="66" charset="0"/>
                <a:sym typeface="Symbol" pitchFamily="2" charset="2"/>
              </a:rPr>
              <a:t>matrices.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b="1">
              <a:latin typeface="Comic Sans MS" panose="030F0902030302020204" pitchFamily="66" charset="0"/>
              <a:sym typeface="Symbol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>
            <a:extLst>
              <a:ext uri="{FF2B5EF4-FFF2-40B4-BE49-F238E27FC236}">
                <a16:creationId xmlns:a16="http://schemas.microsoft.com/office/drawing/2014/main" id="{A757313B-E649-986E-3C75-EE61ADE6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omic Sans MS" panose="030F0902030302020204" pitchFamily="66" charset="0"/>
              </a:rPr>
              <a:t>Nice properties of Per (and Det)</a:t>
            </a:r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8526DC8A-81E7-34E8-0FFD-7280314A7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BF"/>
                </a:solidFill>
                <a:latin typeface="Comic Sans MS" panose="030F0902030302020204" pitchFamily="66" charset="0"/>
              </a:rPr>
              <a:t>(2) Random self-reducible/correctible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[Beaver-Feigenbaum, Lipton]</a:t>
            </a:r>
          </a:p>
        </p:txBody>
      </p:sp>
      <p:sp>
        <p:nvSpPr>
          <p:cNvPr id="22" name="Oval 5">
            <a:extLst>
              <a:ext uri="{FF2B5EF4-FFF2-40B4-BE49-F238E27FC236}">
                <a16:creationId xmlns:a16="http://schemas.microsoft.com/office/drawing/2014/main" id="{3698F0FA-ED55-F5A2-8515-605741D1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953000"/>
            <a:ext cx="4419600" cy="1828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DEC3FDFE-47F7-053F-DD30-F33F4BFB7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5" y="4657725"/>
            <a:ext cx="110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A2800"/>
                </a:solidFill>
                <a:latin typeface="Comic Sans MS" panose="030F0902030302020204" pitchFamily="66" charset="0"/>
                <a:sym typeface="Symbol" pitchFamily="2" charset="2"/>
              </a:rPr>
              <a:t>M</a:t>
            </a:r>
            <a:r>
              <a:rPr lang="en-US" altLang="en-US" sz="2800" b="1" baseline="-25000">
                <a:solidFill>
                  <a:srgbClr val="6A2800"/>
                </a:solidFill>
                <a:latin typeface="Comic Sans MS" panose="030F0902030302020204" pitchFamily="66" charset="0"/>
                <a:sym typeface="Symbol" pitchFamily="2" charset="2"/>
              </a:rPr>
              <a:t>n</a:t>
            </a:r>
            <a:r>
              <a:rPr lang="en-US" altLang="en-US" sz="2800" b="1">
                <a:solidFill>
                  <a:srgbClr val="6A2800"/>
                </a:solidFill>
                <a:latin typeface="Comic Sans MS" panose="030F0902030302020204" pitchFamily="66" charset="0"/>
                <a:sym typeface="Symbol" pitchFamily="2" charset="2"/>
              </a:rPr>
              <a:t>(F)</a:t>
            </a:r>
            <a:endParaRPr lang="en-US" altLang="en-US" sz="2800" b="1" baseline="30000">
              <a:solidFill>
                <a:schemeClr val="tx2"/>
              </a:solidFill>
              <a:latin typeface="Comic Sans MS" panose="030F0902030302020204" pitchFamily="66" charset="0"/>
              <a:sym typeface="Symbol" pitchFamily="2" charset="2"/>
            </a:endParaRPr>
          </a:p>
        </p:txBody>
      </p:sp>
      <p:sp>
        <p:nvSpPr>
          <p:cNvPr id="24" name="AutoShape 7">
            <a:extLst>
              <a:ext uri="{FF2B5EF4-FFF2-40B4-BE49-F238E27FC236}">
                <a16:creationId xmlns:a16="http://schemas.microsoft.com/office/drawing/2014/main" id="{6EFEF7F3-E29D-A512-27E5-3C57C417D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029200"/>
            <a:ext cx="1143000" cy="9906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</a:rPr>
              <a:t>C errs</a:t>
            </a:r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E5001464-BB25-3187-3C85-B4ECF2BF66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5334000"/>
            <a:ext cx="350520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Oval 9">
            <a:extLst>
              <a:ext uri="{FF2B5EF4-FFF2-40B4-BE49-F238E27FC236}">
                <a16:creationId xmlns:a16="http://schemas.microsoft.com/office/drawing/2014/main" id="{0EC20DC0-B7EA-BBD7-BCC7-FC6AE7233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334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7" name="Oval 10">
            <a:extLst>
              <a:ext uri="{FF2B5EF4-FFF2-40B4-BE49-F238E27FC236}">
                <a16:creationId xmlns:a16="http://schemas.microsoft.com/office/drawing/2014/main" id="{04B4741B-1D34-2B8E-9FC3-EF32A0427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867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D3BF478D-D2F8-8151-C2DF-702C6ECB7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096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590C7BAA-7A99-025D-9248-A5F30B45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6172200"/>
            <a:ext cx="993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>
                <a:latin typeface="Comic Sans MS" panose="030F0902030302020204" pitchFamily="66" charset="0"/>
              </a:rPr>
              <a:t>+</a:t>
            </a:r>
            <a:r>
              <a:rPr lang="en-US" altLang="en-US" sz="2400" b="1">
                <a:latin typeface="Comic Sans MS" panose="030F0902030302020204" pitchFamily="66" charset="0"/>
              </a:rPr>
              <a:t>3</a:t>
            </a:r>
            <a:r>
              <a:rPr lang="en-US" altLang="en-US" sz="2800" b="1">
                <a:latin typeface="Comic Sans MS" panose="030F0902030302020204" pitchFamily="66" charset="0"/>
              </a:rPr>
              <a:t>y</a:t>
            </a:r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CE406C95-4DC6-8A88-B873-34318267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957888"/>
            <a:ext cx="993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>
                <a:latin typeface="Comic Sans MS" panose="030F0902030302020204" pitchFamily="66" charset="0"/>
              </a:rPr>
              <a:t>+</a:t>
            </a:r>
            <a:r>
              <a:rPr lang="en-US" altLang="en-US" sz="2400" b="1">
                <a:latin typeface="Comic Sans MS" panose="030F0902030302020204" pitchFamily="66" charset="0"/>
              </a:rPr>
              <a:t>2</a:t>
            </a:r>
            <a:r>
              <a:rPr lang="en-US" altLang="en-US" sz="2800" b="1">
                <a:latin typeface="Comic Sans MS" panose="030F0902030302020204" pitchFamily="66" charset="0"/>
              </a:rPr>
              <a:t>y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6A6E948-5C2D-2D75-1213-0DF8B9F5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5257800"/>
            <a:ext cx="393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BF"/>
                </a:solidFill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B30B94E5-B949-CD19-001B-A307720B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576888"/>
            <a:ext cx="808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>
                <a:latin typeface="Comic Sans MS" panose="030F0902030302020204" pitchFamily="66" charset="0"/>
              </a:rPr>
              <a:t>+y</a:t>
            </a:r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8BECB952-7CDA-ADF0-4B23-D6E1CE805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562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2FFBC8E3-2A75-935D-6A32-DEADD69BE39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28600" y="1768475"/>
            <a:ext cx="8839200" cy="4458978"/>
          </a:xfrm>
          <a:prstGeom prst="rect">
            <a:avLst/>
          </a:prstGeom>
          <a:blipFill>
            <a:blip r:embed="rId3"/>
            <a:stretch>
              <a:fillRect l="-1435" t="-1705" b="-2841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E09DD1ED-BD19-FD29-7AC4-D3B12C29D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334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3F7995F4-2CFD-B507-C785-06AFCC76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0" y="5257800"/>
            <a:ext cx="393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BF"/>
                </a:solidFill>
                <a:latin typeface="Comic Sans MS" panose="030F0902030302020204" pitchFamily="66" charset="0"/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197ED-B4E0-63E0-BE0B-291BD997A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2805113"/>
            <a:ext cx="1054100" cy="954087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A2800"/>
                </a:solidFill>
                <a:latin typeface="Comic Sans MS" panose="030F0902030302020204" pitchFamily="66" charset="0"/>
                <a:sym typeface="Symbol" pitchFamily="2" charset="2"/>
              </a:rPr>
              <a:t> </a:t>
            </a:r>
            <a:r>
              <a:rPr lang="en-US" altLang="en-US" sz="2800" b="1">
                <a:latin typeface="Comic Sans MS" panose="030F0902030302020204" pitchFamily="66" charset="0"/>
              </a:rPr>
              <a:t>1/3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</a:rPr>
              <a:t>-----</a:t>
            </a:r>
          </a:p>
        </p:txBody>
      </p:sp>
    </p:spTree>
    <p:extLst>
      <p:ext uri="{BB962C8B-B14F-4D97-AF65-F5344CB8AC3E}">
        <p14:creationId xmlns:p14="http://schemas.microsoft.com/office/powerpoint/2010/main" val="6670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animBg="1"/>
      <p:bldP spid="23" grpId="0" uiExpand="1" build="p"/>
      <p:bldP spid="24" grpId="0" uiExpand="1" animBg="1"/>
      <p:bldP spid="26" grpId="0" uiExpand="1" animBg="1"/>
      <p:bldP spid="27" grpId="0" uiExpand="1" animBg="1"/>
      <p:bldP spid="28" grpId="0" animBg="1"/>
      <p:bldP spid="29" grpId="0"/>
      <p:bldP spid="30" grpId="0"/>
      <p:bldP spid="31" grpId="0"/>
      <p:bldP spid="32" grpId="0"/>
      <p:bldP spid="33" grpId="0" animBg="1"/>
      <p:bldP spid="34" grpId="0" animBg="1"/>
      <p:bldP spid="17" grpId="0" uiExpand="1" animBg="1"/>
      <p:bldP spid="18" grpId="0" uiExpand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1BE80C4E-921A-2426-A900-E426C3DA2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20000" cy="8382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Hardness amplification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7CD689CD-F154-EA6F-46E8-81E134A62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If the </a:t>
            </a:r>
            <a:r>
              <a:rPr lang="en-US" altLang="en-US" sz="2800" b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Permanent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can be efficiently computed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for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most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inputs, then it can for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all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inputs !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If the </a:t>
            </a:r>
            <a:r>
              <a:rPr lang="en-US" altLang="en-US" sz="2800" b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Permanent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is hard in the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worst-case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,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then it is also hard on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average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Worst-case 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Wingdings" pitchFamily="2" charset="2"/>
              </a:rPr>
              <a:t>Average case 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Wingdings" pitchFamily="2" charset="2"/>
              </a:rPr>
              <a:t>reduction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Wingdings" pitchFamily="2" charset="2"/>
              </a:rPr>
              <a:t>Works for any low degree polynomial.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Arithmetization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: Boolean functions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Wingdings" pitchFamily="2" charset="2"/>
              </a:rPr>
              <a:t>polynomials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Wingdings" pitchFamily="2" charset="2"/>
              </a:rPr>
              <a:t>Lower bounds, derandomization, prob. proofs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1BE80C4E-921A-2426-A900-E426C3DA2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20000" cy="838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Hardness vs. 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>
                <a:extLst>
                  <a:ext uri="{FF2B5EF4-FFF2-40B4-BE49-F238E27FC236}">
                    <a16:creationId xmlns:a16="http://schemas.microsoft.com/office/drawing/2014/main" id="{7CD689CD-F154-EA6F-46E8-81E134A6200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066800"/>
                <a:ext cx="8686800" cy="57912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What is the power of randomness in prob </a:t>
                </a:r>
                <a:r>
                  <a:rPr lang="en-US" altLang="en-US" sz="2800" b="1" dirty="0" err="1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algs</a:t>
                </a: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?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       P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BPP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EXP</a:t>
                </a:r>
                <a:endParaRPr lang="en-US" altLang="en-US" sz="2800" b="1" dirty="0">
                  <a:solidFill>
                    <a:srgbClr val="0000B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buFontTx/>
                  <a:buNone/>
                </a:pPr>
                <a:endParaRPr lang="en-US" altLang="en-US" sz="2800" b="1" dirty="0">
                  <a:solidFill>
                    <a:srgbClr val="0000BF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0000B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Non-uniform assumptions</a:t>
                </a:r>
                <a:endParaRPr lang="en-US" altLang="en-US" sz="2800" b="1" dirty="0">
                  <a:solidFill>
                    <a:srgbClr val="660066"/>
                  </a:solidFill>
                  <a:latin typeface="Comic Sans MS" panose="030F0902030302020204" pitchFamily="66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660066"/>
                    </a:solidFill>
                    <a:latin typeface="Comic Sans MS" panose="030F0902030302020204" pitchFamily="66" charset="0"/>
                  </a:rPr>
                  <a:t>[Nisan-W’88]: </a:t>
                </a:r>
                <a:endParaRPr lang="en-US" altLang="en-US" sz="2800" b="1" dirty="0">
                  <a:solidFill>
                    <a:srgbClr val="0099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  <a:sym typeface="Wingdings" pitchFamily="2" charset="2"/>
                </a:endParaRPr>
              </a:p>
              <a:p>
                <a:pPr eaLnBrk="1" hangingPunct="1">
                  <a:buNone/>
                </a:pPr>
                <a:r>
                  <a:rPr lang="en-US" altLang="en-US" sz="2800" b="1" dirty="0">
                    <a:solidFill>
                      <a:srgbClr val="0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EXP </a:t>
                </a:r>
                <a14:m>
                  <m:oMath xmlns:m="http://schemas.openxmlformats.org/officeDocument/2006/math">
                    <m:r>
                      <a:rPr lang="en-US" alt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P/poly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then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BPP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SUBEXP</a:t>
                </a:r>
              </a:p>
              <a:p>
                <a:pPr eaLnBrk="1" hangingPunct="1">
                  <a:buNone/>
                </a:pPr>
                <a:endParaRPr lang="en-US" altLang="en-US" sz="2800" b="1" dirty="0">
                  <a:solidFill>
                    <a:srgbClr val="FF00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buNone/>
                </a:pPr>
                <a:r>
                  <a:rPr lang="en-US" altLang="en-US" sz="2800" b="1" dirty="0">
                    <a:solidFill>
                      <a:srgbClr val="0000BF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Uniform assumptions</a:t>
                </a:r>
                <a:endParaRPr lang="en-US" altLang="en-US" sz="2800" b="1" dirty="0">
                  <a:solidFill>
                    <a:srgbClr val="0000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660066"/>
                    </a:solidFill>
                    <a:latin typeface="Comic Sans MS" panose="030F0902030302020204" pitchFamily="66" charset="0"/>
                  </a:rPr>
                  <a:t>[Impagliazzo-W’98]: </a:t>
                </a:r>
                <a:endParaRPr lang="en-US" altLang="en-US" sz="2800" b="1" dirty="0">
                  <a:solidFill>
                    <a:srgbClr val="0000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0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 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EXP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BPP</a:t>
                </a:r>
                <a:r>
                  <a:rPr lang="en-US" altLang="en-US" sz="2800" b="1" dirty="0">
                    <a:solidFill>
                      <a:srgbClr val="0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then 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BPP </a:t>
                </a:r>
                <a14:m>
                  <m:oMath xmlns:m="http://schemas.openxmlformats.org/officeDocument/2006/math">
                    <m:r>
                      <a:rPr lang="en-US" alt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alt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SUBEXP </a:t>
                </a:r>
                <a:r>
                  <a:rPr lang="en-US" altLang="en-US" sz="2800" b="1" i="1" dirty="0">
                    <a:solidFill>
                      <a:srgbClr val="92D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on average</a:t>
                </a:r>
                <a:endParaRPr lang="en-US" altLang="en-US" sz="2800" b="1" dirty="0">
                  <a:solidFill>
                    <a:srgbClr val="0000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  <a:sym typeface="Wingdings" pitchFamily="2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rgbClr val="0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  <a:sym typeface="Wingdings" pitchFamily="2" charset="2"/>
                  </a:rPr>
                  <a:t>Proof essentially uses DSR+RSR or Per!!</a:t>
                </a:r>
              </a:p>
            </p:txBody>
          </p:sp>
        </mc:Choice>
        <mc:Fallback xmlns="">
          <p:sp>
            <p:nvSpPr>
              <p:cNvPr id="79875" name="Rectangle 3">
                <a:extLst>
                  <a:ext uri="{FF2B5EF4-FFF2-40B4-BE49-F238E27FC236}">
                    <a16:creationId xmlns:a16="http://schemas.microsoft.com/office/drawing/2014/main" id="{7CD689CD-F154-EA6F-46E8-81E134A62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066800"/>
                <a:ext cx="8686800" cy="5791200"/>
              </a:xfrm>
              <a:blipFill>
                <a:blip r:embed="rId3"/>
                <a:stretch>
                  <a:fillRect l="-1460" t="-1316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35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9060CD7B-BFAF-B539-11A9-E70C41559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(skeptical, efficient) </a:t>
            </a:r>
            <a:r>
              <a:rPr lang="en-US" altLang="en-US" sz="2800" b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verifier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vs.</a:t>
            </a:r>
            <a:r>
              <a:rPr lang="en-US" altLang="en-US" sz="2800" b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(untrusted, all powerful) </a:t>
            </a:r>
            <a:r>
              <a:rPr lang="en-US" altLang="en-US" sz="2800" b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Prover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NP </a:t>
            </a:r>
            <a:r>
              <a:rPr lang="en-US" altLang="en-US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– theorems with short </a:t>
            </a:r>
            <a:r>
              <a:rPr lang="en-US" altLang="en-US" b="1" i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written</a:t>
            </a:r>
            <a:r>
              <a:rPr lang="en-US" altLang="en-US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proofs</a:t>
            </a:r>
          </a:p>
          <a:p>
            <a:pPr marL="0" indent="0">
              <a:buFontTx/>
              <a:buNone/>
            </a:pPr>
            <a:r>
              <a:rPr lang="en-US" altLang="en-US" b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b="1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sound &amp; complete</a:t>
            </a:r>
            <a:endParaRPr lang="en-US" altLang="en-US" sz="3600" b="1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IP </a:t>
            </a:r>
            <a:r>
              <a:rPr lang="en-US" altLang="en-US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– theorems with fast </a:t>
            </a:r>
            <a:r>
              <a:rPr lang="en-US" altLang="en-US" b="1" i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interactive</a:t>
            </a:r>
            <a:r>
              <a:rPr lang="en-US" altLang="en-US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proofs</a:t>
            </a:r>
          </a:p>
          <a:p>
            <a:pPr marL="0" indent="0">
              <a:buFontTx/>
              <a:buNone/>
            </a:pPr>
            <a:r>
              <a:rPr lang="en-US" altLang="en-US" b="1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sound &amp; complete </a:t>
            </a:r>
            <a:r>
              <a:rPr lang="en-US" altLang="en-US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WHP</a:t>
            </a:r>
            <a:endParaRPr lang="en-US" altLang="en-US" b="1">
              <a:solidFill>
                <a:srgbClr val="660066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7C850B2B-15A1-4F97-7CBC-418692DC4C86}"/>
              </a:ext>
            </a:extLst>
          </p:cNvPr>
          <p:cNvSpPr txBox="1">
            <a:spLocks/>
          </p:cNvSpPr>
          <p:nvPr/>
        </p:nvSpPr>
        <p:spPr bwMode="auto">
          <a:xfrm>
            <a:off x="569913" y="-2000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Comic Sans MS" panose="030F0902030302020204" pitchFamily="66" charset="0"/>
              </a:rPr>
              <a:t>Efficient Verification</a:t>
            </a:r>
            <a:endParaRPr lang="en-US" altLang="en-US" sz="3600" b="1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9C289D7-F0D4-4037-5821-91774A443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00400"/>
            <a:ext cx="2895600" cy="7620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E935086-3359-5D84-D713-C90C1F133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371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Avalanche of major consequences</a:t>
            </a:r>
            <a:b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to probabilistic proof systems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C339E9C-EA49-F633-A902-5C7C74348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7630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Using both RSR and DSR of Permanent!</a:t>
            </a:r>
            <a:endParaRPr lang="en-US" altLang="en-US" sz="2800" b="1" dirty="0">
              <a:solidFill>
                <a:srgbClr val="660066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[Nisan’90]</a:t>
            </a:r>
            <a:r>
              <a:rPr lang="en-US" altLang="en-US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               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Per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 2IP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[Lund-Fortnow-Karloff-Nisan’90]</a:t>
            </a:r>
            <a:r>
              <a:rPr lang="en-US" altLang="en-US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Per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 IP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[Shamir’90]                                      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IP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= PSPACE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[Babai-Fortnow-Lund’91]</a:t>
            </a:r>
            <a:r>
              <a:rPr lang="en-US" altLang="en-US" b="1" dirty="0">
                <a:solidFill>
                  <a:schemeClr val="accent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2IP = NEXP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[Arora-</a:t>
            </a:r>
            <a:r>
              <a:rPr lang="en-US" altLang="en-US" sz="2800" b="1" dirty="0" err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Safra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,  Arora-Lund-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-Motwani-Sudan-Szegedy’92]           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PCP = NP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9900"/>
                </a:solidFill>
                <a:latin typeface="Comic Sans MS" panose="030F0902030302020204" pitchFamily="66" charset="0"/>
              </a:rPr>
              <a:t>[Jain-Ji-Updahyay-Watrous’09]</a:t>
            </a:r>
            <a:r>
              <a:rPr lang="en-US" sz="2800" b="1" dirty="0">
                <a:latin typeface="Comic Sans MS" panose="030F0902030302020204" pitchFamily="66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IP*</a:t>
            </a:r>
            <a:r>
              <a:rPr lang="en-US" sz="2800" b="1" dirty="0">
                <a:solidFill>
                  <a:srgbClr val="000000"/>
                </a:solidFill>
                <a:latin typeface="Comic Sans MS" panose="030F0902030302020204" pitchFamily="66" charset="0"/>
                <a:sym typeface="Wingdings" pitchFamily="2" charset="2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IP</a:t>
            </a:r>
            <a:r>
              <a:rPr lang="en-US" sz="2800" b="1" dirty="0">
                <a:solidFill>
                  <a:srgbClr val="000000"/>
                </a:solidFill>
                <a:latin typeface="Comic Sans MS" panose="030F0902030302020204" pitchFamily="66" charset="0"/>
                <a:sym typeface="Wingdings" pitchFamily="2" charset="2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PSPACE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9900"/>
                </a:solidFill>
                <a:latin typeface="Comic Sans MS" panose="030F0902030302020204" pitchFamily="66" charset="0"/>
              </a:rPr>
              <a:t>[Ji-Natarajan-Vidick-Wright-Yuen’20] </a:t>
            </a:r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MIP*</a:t>
            </a:r>
            <a:r>
              <a:rPr lang="en-US" sz="2800" b="1" dirty="0">
                <a:latin typeface="Comic Sans MS" panose="030F0902030302020204" pitchFamily="66" charset="0"/>
                <a:sym typeface="Wingdings" pitchFamily="2" charset="2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RE 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rgbClr val="00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60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C894DD2-2FF2-EA84-8DD8-C98E76C1E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Meet the twins</a:t>
            </a:r>
            <a:endParaRPr lang="en-US" altLang="en-US" b="1">
              <a:solidFill>
                <a:schemeClr val="hlink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C7FA0CE-2156-5AF6-25B4-2A89CE428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F field, char(F)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2. </a:t>
            </a:r>
          </a:p>
          <a:p>
            <a:pPr marL="0" indent="0"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XM</a:t>
            </a:r>
            <a:r>
              <a:rPr lang="en-US" altLang="en-US" sz="2800" b="1" baseline="-2500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(F) matrix of variables X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ij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 marL="0" indent="0">
              <a:buFontTx/>
              <a:buNone/>
            </a:pPr>
            <a:endParaRPr lang="en-US" altLang="en-US" sz="2800" b="1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Det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(X) = 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S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sgn() 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i[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]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X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i(i)</a:t>
            </a:r>
          </a:p>
          <a:p>
            <a:pPr marL="0" indent="0">
              <a:buFontTx/>
              <a:buNone/>
            </a:pPr>
            <a:endParaRPr lang="en-US" altLang="en-US" sz="2800" b="1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Per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(X) =  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S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       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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i[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]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X</a:t>
            </a:r>
            <a:r>
              <a:rPr lang="en-US" altLang="en-US" sz="2800" b="1" baseline="-25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i(i)</a:t>
            </a:r>
          </a:p>
          <a:p>
            <a:pPr marL="0" indent="0">
              <a:buFontTx/>
              <a:buNone/>
            </a:pPr>
            <a:endParaRPr lang="en-US" altLang="en-US" sz="2800" b="1" baseline="-2500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Homogeneous, multi-linear, degree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polynomials</a:t>
            </a:r>
          </a:p>
          <a:p>
            <a:pPr marL="0" indent="0"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on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baseline="3000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variables, with 0,±1 coefficients.</a:t>
            </a:r>
          </a:p>
          <a:p>
            <a:pPr marL="0" indent="0">
              <a:buFontTx/>
              <a:buNone/>
            </a:pPr>
            <a:endParaRPr lang="en-US" altLang="en-US" sz="2400" b="1" baseline="-2500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endParaRPr lang="en-US" altLang="en-US" sz="2400" b="1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6387" name="Left Bracket 5">
            <a:extLst>
              <a:ext uri="{FF2B5EF4-FFF2-40B4-BE49-F238E27FC236}">
                <a16:creationId xmlns:a16="http://schemas.microsoft.com/office/drawing/2014/main" id="{1C00DFB4-B148-349A-2BE5-BC19DD8CBE69}"/>
              </a:ext>
            </a:extLst>
          </p:cNvPr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79B54A79-0924-597F-A17F-1E507944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87463"/>
            <a:ext cx="18161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A84083-81B6-2CC9-BA33-63B2DBEC190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40163"/>
            <a:ext cx="8458200" cy="3170237"/>
            <a:chOff x="457200" y="3687762"/>
            <a:chExt cx="8458200" cy="3170238"/>
          </a:xfrm>
        </p:grpSpPr>
        <p:sp>
          <p:nvSpPr>
            <p:cNvPr id="48162" name="Oval 4">
              <a:extLst>
                <a:ext uri="{FF2B5EF4-FFF2-40B4-BE49-F238E27FC236}">
                  <a16:creationId xmlns:a16="http://schemas.microsoft.com/office/drawing/2014/main" id="{D2544CD7-2EF1-87DD-9B73-2207837D7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3687762"/>
              <a:ext cx="8458200" cy="3170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8163" name="TextBox 47">
              <a:extLst>
                <a:ext uri="{FF2B5EF4-FFF2-40B4-BE49-F238E27FC236}">
                  <a16:creationId xmlns:a16="http://schemas.microsoft.com/office/drawing/2014/main" id="{4A8E7473-410B-8126-E4B3-85B5D62B9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5651" y="3713162"/>
              <a:ext cx="11078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800000"/>
                  </a:solidFill>
                  <a:latin typeface="Comic Sans MS" panose="030F0902030302020204" pitchFamily="66" charset="0"/>
                </a:rPr>
                <a:t>M</a:t>
              </a:r>
              <a:r>
                <a:rPr lang="en-US" altLang="en-US" sz="2800" b="1" baseline="-25000">
                  <a:solidFill>
                    <a:srgbClr val="800000"/>
                  </a:solidFill>
                  <a:latin typeface="Comic Sans MS" panose="030F0902030302020204" pitchFamily="66" charset="0"/>
                </a:rPr>
                <a:t>n</a:t>
              </a:r>
              <a:r>
                <a:rPr lang="en-US" altLang="en-US" sz="2800" b="1">
                  <a:solidFill>
                    <a:srgbClr val="800000"/>
                  </a:solidFill>
                  <a:latin typeface="Comic Sans MS" panose="030F0902030302020204" pitchFamily="66" charset="0"/>
                </a:rPr>
                <a:t>(F)</a:t>
              </a:r>
              <a:endParaRPr lang="en-US" altLang="en-US" sz="2800" b="1" baseline="30000">
                <a:solidFill>
                  <a:srgbClr val="800000"/>
                </a:solidFill>
                <a:latin typeface="Comic Sans MS" panose="030F0902030302020204" pitchFamily="66" charset="0"/>
              </a:endParaRPr>
            </a:p>
          </p:txBody>
        </p:sp>
      </p:grp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88F2262-3643-4F07-9089-6284E280B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466725"/>
            <a:ext cx="8991600" cy="12192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Probabilistic instance compression </a:t>
            </a:r>
            <a:r>
              <a:rPr lang="en-US" altLang="en-US" sz="2400" b="1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[LKFN]</a:t>
            </a:r>
            <a:br>
              <a:rPr lang="en-US" altLang="en-US" sz="36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saw: </a:t>
            </a:r>
            <a:r>
              <a:rPr lang="en-US" altLang="en-US" sz="2800" b="1" i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compute</a:t>
            </a:r>
            <a:r>
              <a:rPr lang="en-US" altLang="en-US" sz="28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one from many random inputs</a:t>
            </a:r>
            <a:br>
              <a:rPr lang="en-US" altLang="en-US" sz="2800" b="1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now: </a:t>
            </a:r>
            <a:r>
              <a:rPr lang="en-US" altLang="en-US" sz="2800" b="1" i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verify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many from one random input</a:t>
            </a:r>
            <a:br>
              <a:rPr lang="en-US" altLang="en-US" sz="36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</a:br>
            <a:endParaRPr lang="en-US" altLang="en-US" sz="3600" b="1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A0645FF5-F0D4-F451-78DF-1BFFCF4D98FA}"/>
              </a:ext>
            </a:extLst>
          </p:cNvPr>
          <p:cNvGrpSpPr>
            <a:grpSpLocks/>
          </p:cNvGrpSpPr>
          <p:nvPr/>
        </p:nvGrpSpPr>
        <p:grpSpPr bwMode="auto">
          <a:xfrm>
            <a:off x="1041400" y="4419600"/>
            <a:ext cx="7340600" cy="1905000"/>
            <a:chOff x="1041400" y="1752600"/>
            <a:chExt cx="7340600" cy="1905000"/>
          </a:xfrm>
        </p:grpSpPr>
        <p:sp>
          <p:nvSpPr>
            <p:cNvPr id="48147" name="Freeform 7">
              <a:extLst>
                <a:ext uri="{FF2B5EF4-FFF2-40B4-BE49-F238E27FC236}">
                  <a16:creationId xmlns:a16="http://schemas.microsoft.com/office/drawing/2014/main" id="{D20A93E1-2461-3FC3-C60F-6563888E3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1884568"/>
              <a:ext cx="7267091" cy="1722232"/>
            </a:xfrm>
            <a:custGeom>
              <a:avLst/>
              <a:gdLst>
                <a:gd name="T0" fmla="*/ 76200 w 7267091"/>
                <a:gd name="T1" fmla="*/ 896732 h 1722232"/>
                <a:gd name="T2" fmla="*/ 228600 w 7267091"/>
                <a:gd name="T3" fmla="*/ 757032 h 1722232"/>
                <a:gd name="T4" fmla="*/ 330200 w 7267091"/>
                <a:gd name="T5" fmla="*/ 642732 h 1722232"/>
                <a:gd name="T6" fmla="*/ 469900 w 7267091"/>
                <a:gd name="T7" fmla="*/ 515732 h 1722232"/>
                <a:gd name="T8" fmla="*/ 647700 w 7267091"/>
                <a:gd name="T9" fmla="*/ 464932 h 1722232"/>
                <a:gd name="T10" fmla="*/ 850900 w 7267091"/>
                <a:gd name="T11" fmla="*/ 376032 h 1722232"/>
                <a:gd name="T12" fmla="*/ 1358900 w 7267091"/>
                <a:gd name="T13" fmla="*/ 426832 h 1722232"/>
                <a:gd name="T14" fmla="*/ 1574800 w 7267091"/>
                <a:gd name="T15" fmla="*/ 541132 h 1722232"/>
                <a:gd name="T16" fmla="*/ 1714500 w 7267091"/>
                <a:gd name="T17" fmla="*/ 757032 h 1722232"/>
                <a:gd name="T18" fmla="*/ 1828800 w 7267091"/>
                <a:gd name="T19" fmla="*/ 858632 h 1722232"/>
                <a:gd name="T20" fmla="*/ 1943100 w 7267091"/>
                <a:gd name="T21" fmla="*/ 998332 h 1722232"/>
                <a:gd name="T22" fmla="*/ 2057400 w 7267091"/>
                <a:gd name="T23" fmla="*/ 1138032 h 1722232"/>
                <a:gd name="T24" fmla="*/ 2159000 w 7267091"/>
                <a:gd name="T25" fmla="*/ 1214232 h 1722232"/>
                <a:gd name="T26" fmla="*/ 2413000 w 7267091"/>
                <a:gd name="T27" fmla="*/ 1315832 h 1722232"/>
                <a:gd name="T28" fmla="*/ 2832100 w 7267091"/>
                <a:gd name="T29" fmla="*/ 1341232 h 1722232"/>
                <a:gd name="T30" fmla="*/ 3022600 w 7267091"/>
                <a:gd name="T31" fmla="*/ 1214232 h 1722232"/>
                <a:gd name="T32" fmla="*/ 3149600 w 7267091"/>
                <a:gd name="T33" fmla="*/ 1023732 h 1722232"/>
                <a:gd name="T34" fmla="*/ 3238500 w 7267091"/>
                <a:gd name="T35" fmla="*/ 744332 h 1722232"/>
                <a:gd name="T36" fmla="*/ 3340100 w 7267091"/>
                <a:gd name="T37" fmla="*/ 414132 h 1722232"/>
                <a:gd name="T38" fmla="*/ 3441700 w 7267091"/>
                <a:gd name="T39" fmla="*/ 122032 h 1722232"/>
                <a:gd name="T40" fmla="*/ 3695700 w 7267091"/>
                <a:gd name="T41" fmla="*/ 7732 h 1722232"/>
                <a:gd name="T42" fmla="*/ 3937000 w 7267091"/>
                <a:gd name="T43" fmla="*/ 210932 h 1722232"/>
                <a:gd name="T44" fmla="*/ 4013200 w 7267091"/>
                <a:gd name="T45" fmla="*/ 515732 h 1722232"/>
                <a:gd name="T46" fmla="*/ 4089400 w 7267091"/>
                <a:gd name="T47" fmla="*/ 718932 h 1722232"/>
                <a:gd name="T48" fmla="*/ 4165600 w 7267091"/>
                <a:gd name="T49" fmla="*/ 896732 h 1722232"/>
                <a:gd name="T50" fmla="*/ 4241800 w 7267091"/>
                <a:gd name="T51" fmla="*/ 1112632 h 1722232"/>
                <a:gd name="T52" fmla="*/ 4305300 w 7267091"/>
                <a:gd name="T53" fmla="*/ 1239632 h 1722232"/>
                <a:gd name="T54" fmla="*/ 4432300 w 7267091"/>
                <a:gd name="T55" fmla="*/ 1506332 h 1722232"/>
                <a:gd name="T56" fmla="*/ 4533900 w 7267091"/>
                <a:gd name="T57" fmla="*/ 1595232 h 1722232"/>
                <a:gd name="T58" fmla="*/ 4660900 w 7267091"/>
                <a:gd name="T59" fmla="*/ 1646032 h 1722232"/>
                <a:gd name="T60" fmla="*/ 5029200 w 7267091"/>
                <a:gd name="T61" fmla="*/ 1684132 h 1722232"/>
                <a:gd name="T62" fmla="*/ 5257800 w 7267091"/>
                <a:gd name="T63" fmla="*/ 1582532 h 1722232"/>
                <a:gd name="T64" fmla="*/ 5499100 w 7267091"/>
                <a:gd name="T65" fmla="*/ 1506332 h 1722232"/>
                <a:gd name="T66" fmla="*/ 5664200 w 7267091"/>
                <a:gd name="T67" fmla="*/ 1404732 h 1722232"/>
                <a:gd name="T68" fmla="*/ 5854700 w 7267091"/>
                <a:gd name="T69" fmla="*/ 1315832 h 1722232"/>
                <a:gd name="T70" fmla="*/ 5930900 w 7267091"/>
                <a:gd name="T71" fmla="*/ 1201532 h 1722232"/>
                <a:gd name="T72" fmla="*/ 6083300 w 7267091"/>
                <a:gd name="T73" fmla="*/ 1011032 h 1722232"/>
                <a:gd name="T74" fmla="*/ 6197600 w 7267091"/>
                <a:gd name="T75" fmla="*/ 807832 h 1722232"/>
                <a:gd name="T76" fmla="*/ 6299200 w 7267091"/>
                <a:gd name="T77" fmla="*/ 591932 h 1722232"/>
                <a:gd name="T78" fmla="*/ 6464300 w 7267091"/>
                <a:gd name="T79" fmla="*/ 439532 h 1722232"/>
                <a:gd name="T80" fmla="*/ 6680200 w 7267091"/>
                <a:gd name="T81" fmla="*/ 287132 h 1722232"/>
                <a:gd name="T82" fmla="*/ 6985000 w 7267091"/>
                <a:gd name="T83" fmla="*/ 274432 h 1722232"/>
                <a:gd name="T84" fmla="*/ 7226300 w 7267091"/>
                <a:gd name="T85" fmla="*/ 515732 h 17222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267091"/>
                <a:gd name="T130" fmla="*/ 0 h 1722232"/>
                <a:gd name="T131" fmla="*/ 7267091 w 7267091"/>
                <a:gd name="T132" fmla="*/ 1722232 h 17222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267091" h="1722232">
                  <a:moveTo>
                    <a:pt x="0" y="1011032"/>
                  </a:moveTo>
                  <a:lnTo>
                    <a:pt x="50800" y="934832"/>
                  </a:lnTo>
                  <a:cubicBezTo>
                    <a:pt x="59267" y="922132"/>
                    <a:pt x="61720" y="901559"/>
                    <a:pt x="76200" y="896732"/>
                  </a:cubicBezTo>
                  <a:lnTo>
                    <a:pt x="114300" y="884032"/>
                  </a:lnTo>
                  <a:cubicBezTo>
                    <a:pt x="172526" y="796693"/>
                    <a:pt x="136140" y="817485"/>
                    <a:pt x="203200" y="795132"/>
                  </a:cubicBezTo>
                  <a:cubicBezTo>
                    <a:pt x="211667" y="782432"/>
                    <a:pt x="221027" y="770284"/>
                    <a:pt x="228600" y="757032"/>
                  </a:cubicBezTo>
                  <a:cubicBezTo>
                    <a:pt x="237993" y="740594"/>
                    <a:pt x="241880" y="720776"/>
                    <a:pt x="254000" y="706232"/>
                  </a:cubicBezTo>
                  <a:cubicBezTo>
                    <a:pt x="263771" y="694506"/>
                    <a:pt x="280374" y="690603"/>
                    <a:pt x="292100" y="680832"/>
                  </a:cubicBezTo>
                  <a:cubicBezTo>
                    <a:pt x="305898" y="669334"/>
                    <a:pt x="319761" y="657347"/>
                    <a:pt x="330200" y="642732"/>
                  </a:cubicBezTo>
                  <a:cubicBezTo>
                    <a:pt x="341204" y="627326"/>
                    <a:pt x="342213" y="605319"/>
                    <a:pt x="355600" y="591932"/>
                  </a:cubicBezTo>
                  <a:cubicBezTo>
                    <a:pt x="377186" y="570346"/>
                    <a:pt x="406400" y="558065"/>
                    <a:pt x="431800" y="541132"/>
                  </a:cubicBezTo>
                  <a:cubicBezTo>
                    <a:pt x="444500" y="532665"/>
                    <a:pt x="455420" y="520559"/>
                    <a:pt x="469900" y="515732"/>
                  </a:cubicBezTo>
                  <a:lnTo>
                    <a:pt x="546100" y="490332"/>
                  </a:lnTo>
                  <a:cubicBezTo>
                    <a:pt x="558800" y="486099"/>
                    <a:pt x="571073" y="480257"/>
                    <a:pt x="584200" y="477632"/>
                  </a:cubicBezTo>
                  <a:lnTo>
                    <a:pt x="647700" y="464932"/>
                  </a:lnTo>
                  <a:lnTo>
                    <a:pt x="723900" y="414132"/>
                  </a:lnTo>
                  <a:cubicBezTo>
                    <a:pt x="736600" y="405665"/>
                    <a:pt x="746890" y="390891"/>
                    <a:pt x="762000" y="388732"/>
                  </a:cubicBezTo>
                  <a:lnTo>
                    <a:pt x="850900" y="376032"/>
                  </a:lnTo>
                  <a:cubicBezTo>
                    <a:pt x="982133" y="380265"/>
                    <a:pt x="1113728" y="378121"/>
                    <a:pt x="1244600" y="388732"/>
                  </a:cubicBezTo>
                  <a:cubicBezTo>
                    <a:pt x="1271286" y="390896"/>
                    <a:pt x="1295400" y="405665"/>
                    <a:pt x="1320800" y="414132"/>
                  </a:cubicBezTo>
                  <a:cubicBezTo>
                    <a:pt x="1333500" y="418365"/>
                    <a:pt x="1347761" y="419406"/>
                    <a:pt x="1358900" y="426832"/>
                  </a:cubicBezTo>
                  <a:cubicBezTo>
                    <a:pt x="1371600" y="435299"/>
                    <a:pt x="1382971" y="446219"/>
                    <a:pt x="1397000" y="452232"/>
                  </a:cubicBezTo>
                  <a:cubicBezTo>
                    <a:pt x="1413043" y="459108"/>
                    <a:pt x="1430867" y="460699"/>
                    <a:pt x="1447800" y="464932"/>
                  </a:cubicBezTo>
                  <a:cubicBezTo>
                    <a:pt x="1539752" y="526234"/>
                    <a:pt x="1496696" y="502080"/>
                    <a:pt x="1574800" y="541132"/>
                  </a:cubicBezTo>
                  <a:cubicBezTo>
                    <a:pt x="1606722" y="636897"/>
                    <a:pt x="1559948" y="522568"/>
                    <a:pt x="1625600" y="604632"/>
                  </a:cubicBezTo>
                  <a:cubicBezTo>
                    <a:pt x="1695707" y="692266"/>
                    <a:pt x="1567211" y="595339"/>
                    <a:pt x="1676400" y="668132"/>
                  </a:cubicBezTo>
                  <a:cubicBezTo>
                    <a:pt x="1683990" y="690902"/>
                    <a:pt x="1698807" y="741339"/>
                    <a:pt x="1714500" y="757032"/>
                  </a:cubicBezTo>
                  <a:cubicBezTo>
                    <a:pt x="1727887" y="770419"/>
                    <a:pt x="1748367" y="773965"/>
                    <a:pt x="1765300" y="782432"/>
                  </a:cubicBezTo>
                  <a:cubicBezTo>
                    <a:pt x="1773767" y="795132"/>
                    <a:pt x="1780929" y="808806"/>
                    <a:pt x="1790700" y="820532"/>
                  </a:cubicBezTo>
                  <a:cubicBezTo>
                    <a:pt x="1802198" y="834330"/>
                    <a:pt x="1818837" y="843688"/>
                    <a:pt x="1828800" y="858632"/>
                  </a:cubicBezTo>
                  <a:cubicBezTo>
                    <a:pt x="1870117" y="920607"/>
                    <a:pt x="1806949" y="874881"/>
                    <a:pt x="1866900" y="934832"/>
                  </a:cubicBezTo>
                  <a:cubicBezTo>
                    <a:pt x="1877693" y="945625"/>
                    <a:pt x="1893274" y="950461"/>
                    <a:pt x="1905000" y="960232"/>
                  </a:cubicBezTo>
                  <a:cubicBezTo>
                    <a:pt x="1918798" y="971730"/>
                    <a:pt x="1930400" y="985632"/>
                    <a:pt x="1943100" y="998332"/>
                  </a:cubicBezTo>
                  <a:cubicBezTo>
                    <a:pt x="1967824" y="1072505"/>
                    <a:pt x="1936455" y="1004387"/>
                    <a:pt x="1993900" y="1061832"/>
                  </a:cubicBezTo>
                  <a:cubicBezTo>
                    <a:pt x="2004693" y="1072625"/>
                    <a:pt x="2009529" y="1088206"/>
                    <a:pt x="2019300" y="1099932"/>
                  </a:cubicBezTo>
                  <a:cubicBezTo>
                    <a:pt x="2030798" y="1113730"/>
                    <a:pt x="2045902" y="1124234"/>
                    <a:pt x="2057400" y="1138032"/>
                  </a:cubicBezTo>
                  <a:cubicBezTo>
                    <a:pt x="2067171" y="1149758"/>
                    <a:pt x="2070881" y="1166597"/>
                    <a:pt x="2082800" y="1176132"/>
                  </a:cubicBezTo>
                  <a:cubicBezTo>
                    <a:pt x="2093253" y="1184495"/>
                    <a:pt x="2108926" y="1182845"/>
                    <a:pt x="2120900" y="1188832"/>
                  </a:cubicBezTo>
                  <a:cubicBezTo>
                    <a:pt x="2134552" y="1195658"/>
                    <a:pt x="2145748" y="1206659"/>
                    <a:pt x="2159000" y="1214232"/>
                  </a:cubicBezTo>
                  <a:cubicBezTo>
                    <a:pt x="2175438" y="1223625"/>
                    <a:pt x="2193566" y="1229892"/>
                    <a:pt x="2209800" y="1239632"/>
                  </a:cubicBezTo>
                  <a:cubicBezTo>
                    <a:pt x="2235977" y="1255338"/>
                    <a:pt x="2256066" y="1284445"/>
                    <a:pt x="2286000" y="1290432"/>
                  </a:cubicBezTo>
                  <a:lnTo>
                    <a:pt x="2413000" y="1315832"/>
                  </a:lnTo>
                  <a:cubicBezTo>
                    <a:pt x="2455333" y="1324299"/>
                    <a:pt x="2499916" y="1325198"/>
                    <a:pt x="2540000" y="1341232"/>
                  </a:cubicBezTo>
                  <a:lnTo>
                    <a:pt x="2603500" y="1366632"/>
                  </a:lnTo>
                  <a:cubicBezTo>
                    <a:pt x="2679700" y="1358165"/>
                    <a:pt x="2756202" y="1352075"/>
                    <a:pt x="2832100" y="1341232"/>
                  </a:cubicBezTo>
                  <a:cubicBezTo>
                    <a:pt x="2876791" y="1334848"/>
                    <a:pt x="2868057" y="1323253"/>
                    <a:pt x="2908300" y="1303132"/>
                  </a:cubicBezTo>
                  <a:cubicBezTo>
                    <a:pt x="2920274" y="1297145"/>
                    <a:pt x="2933700" y="1294665"/>
                    <a:pt x="2946400" y="1290432"/>
                  </a:cubicBezTo>
                  <a:cubicBezTo>
                    <a:pt x="2971800" y="1265032"/>
                    <a:pt x="3002675" y="1244120"/>
                    <a:pt x="3022600" y="1214232"/>
                  </a:cubicBezTo>
                  <a:cubicBezTo>
                    <a:pt x="3031067" y="1201532"/>
                    <a:pt x="3038229" y="1187858"/>
                    <a:pt x="3048000" y="1176132"/>
                  </a:cubicBezTo>
                  <a:cubicBezTo>
                    <a:pt x="3084526" y="1132301"/>
                    <a:pt x="3115501" y="1126029"/>
                    <a:pt x="3136900" y="1061832"/>
                  </a:cubicBezTo>
                  <a:cubicBezTo>
                    <a:pt x="3141133" y="1049132"/>
                    <a:pt x="3146078" y="1036647"/>
                    <a:pt x="3149600" y="1023732"/>
                  </a:cubicBezTo>
                  <a:cubicBezTo>
                    <a:pt x="3158785" y="990053"/>
                    <a:pt x="3159388" y="953356"/>
                    <a:pt x="3175000" y="922132"/>
                  </a:cubicBezTo>
                  <a:cubicBezTo>
                    <a:pt x="3183467" y="905199"/>
                    <a:pt x="3193369" y="888910"/>
                    <a:pt x="3200400" y="871332"/>
                  </a:cubicBezTo>
                  <a:cubicBezTo>
                    <a:pt x="3236321" y="781529"/>
                    <a:pt x="3216046" y="819180"/>
                    <a:pt x="3238500" y="744332"/>
                  </a:cubicBezTo>
                  <a:lnTo>
                    <a:pt x="3276600" y="630032"/>
                  </a:lnTo>
                  <a:cubicBezTo>
                    <a:pt x="3280833" y="617332"/>
                    <a:pt x="3286675" y="605059"/>
                    <a:pt x="3289300" y="591932"/>
                  </a:cubicBezTo>
                  <a:cubicBezTo>
                    <a:pt x="3331156" y="382650"/>
                    <a:pt x="3289805" y="531488"/>
                    <a:pt x="3340100" y="414132"/>
                  </a:cubicBezTo>
                  <a:cubicBezTo>
                    <a:pt x="3345373" y="401827"/>
                    <a:pt x="3346813" y="388006"/>
                    <a:pt x="3352800" y="376032"/>
                  </a:cubicBezTo>
                  <a:cubicBezTo>
                    <a:pt x="3389646" y="302339"/>
                    <a:pt x="3370202" y="376193"/>
                    <a:pt x="3403600" y="287132"/>
                  </a:cubicBezTo>
                  <a:cubicBezTo>
                    <a:pt x="3424767" y="230687"/>
                    <a:pt x="3414747" y="181328"/>
                    <a:pt x="3441700" y="122032"/>
                  </a:cubicBezTo>
                  <a:cubicBezTo>
                    <a:pt x="3448016" y="108137"/>
                    <a:pt x="3468074" y="106403"/>
                    <a:pt x="3479800" y="96632"/>
                  </a:cubicBezTo>
                  <a:cubicBezTo>
                    <a:pt x="3544192" y="42972"/>
                    <a:pt x="3489890" y="59184"/>
                    <a:pt x="3594100" y="33132"/>
                  </a:cubicBezTo>
                  <a:lnTo>
                    <a:pt x="3695700" y="7732"/>
                  </a:lnTo>
                  <a:cubicBezTo>
                    <a:pt x="3746500" y="11965"/>
                    <a:pt x="3801398" y="0"/>
                    <a:pt x="3848100" y="20432"/>
                  </a:cubicBezTo>
                  <a:cubicBezTo>
                    <a:pt x="3886530" y="37245"/>
                    <a:pt x="3913121" y="139296"/>
                    <a:pt x="3924300" y="172832"/>
                  </a:cubicBezTo>
                  <a:lnTo>
                    <a:pt x="3937000" y="210932"/>
                  </a:lnTo>
                  <a:cubicBezTo>
                    <a:pt x="3941233" y="223632"/>
                    <a:pt x="3946453" y="236045"/>
                    <a:pt x="3949700" y="249032"/>
                  </a:cubicBezTo>
                  <a:cubicBezTo>
                    <a:pt x="3958167" y="282899"/>
                    <a:pt x="3968254" y="316401"/>
                    <a:pt x="3975100" y="350632"/>
                  </a:cubicBezTo>
                  <a:cubicBezTo>
                    <a:pt x="3982017" y="385219"/>
                    <a:pt x="4002988" y="495308"/>
                    <a:pt x="4013200" y="515732"/>
                  </a:cubicBezTo>
                  <a:lnTo>
                    <a:pt x="4038600" y="566532"/>
                  </a:lnTo>
                  <a:cubicBezTo>
                    <a:pt x="4043478" y="595798"/>
                    <a:pt x="4048368" y="649568"/>
                    <a:pt x="4064000" y="680832"/>
                  </a:cubicBezTo>
                  <a:cubicBezTo>
                    <a:pt x="4070826" y="694484"/>
                    <a:pt x="4080933" y="706232"/>
                    <a:pt x="4089400" y="718932"/>
                  </a:cubicBezTo>
                  <a:cubicBezTo>
                    <a:pt x="4089530" y="719712"/>
                    <a:pt x="4101636" y="816777"/>
                    <a:pt x="4114800" y="833232"/>
                  </a:cubicBezTo>
                  <a:cubicBezTo>
                    <a:pt x="4124335" y="845151"/>
                    <a:pt x="4140200" y="850165"/>
                    <a:pt x="4152900" y="858632"/>
                  </a:cubicBezTo>
                  <a:cubicBezTo>
                    <a:pt x="4157133" y="871332"/>
                    <a:pt x="4161922" y="883860"/>
                    <a:pt x="4165600" y="896732"/>
                  </a:cubicBezTo>
                  <a:cubicBezTo>
                    <a:pt x="4177753" y="939269"/>
                    <a:pt x="4183580" y="983491"/>
                    <a:pt x="4203700" y="1023732"/>
                  </a:cubicBezTo>
                  <a:cubicBezTo>
                    <a:pt x="4212167" y="1040665"/>
                    <a:pt x="4221642" y="1057131"/>
                    <a:pt x="4229100" y="1074532"/>
                  </a:cubicBezTo>
                  <a:cubicBezTo>
                    <a:pt x="4234373" y="1086837"/>
                    <a:pt x="4235813" y="1100658"/>
                    <a:pt x="4241800" y="1112632"/>
                  </a:cubicBezTo>
                  <a:cubicBezTo>
                    <a:pt x="4248626" y="1126284"/>
                    <a:pt x="4260374" y="1137080"/>
                    <a:pt x="4267200" y="1150732"/>
                  </a:cubicBezTo>
                  <a:cubicBezTo>
                    <a:pt x="4273187" y="1162706"/>
                    <a:pt x="4274627" y="1176527"/>
                    <a:pt x="4279900" y="1188832"/>
                  </a:cubicBezTo>
                  <a:cubicBezTo>
                    <a:pt x="4287358" y="1206233"/>
                    <a:pt x="4298653" y="1221905"/>
                    <a:pt x="4305300" y="1239632"/>
                  </a:cubicBezTo>
                  <a:cubicBezTo>
                    <a:pt x="4345293" y="1346280"/>
                    <a:pt x="4275155" y="1229006"/>
                    <a:pt x="4356100" y="1379332"/>
                  </a:cubicBezTo>
                  <a:cubicBezTo>
                    <a:pt x="4370573" y="1406210"/>
                    <a:pt x="4393248" y="1428228"/>
                    <a:pt x="4406900" y="1455532"/>
                  </a:cubicBezTo>
                  <a:cubicBezTo>
                    <a:pt x="4415367" y="1472465"/>
                    <a:pt x="4422907" y="1489894"/>
                    <a:pt x="4432300" y="1506332"/>
                  </a:cubicBezTo>
                  <a:cubicBezTo>
                    <a:pt x="4439873" y="1519584"/>
                    <a:pt x="4445781" y="1534897"/>
                    <a:pt x="4457700" y="1544432"/>
                  </a:cubicBezTo>
                  <a:cubicBezTo>
                    <a:pt x="4468153" y="1552795"/>
                    <a:pt x="4483100" y="1552899"/>
                    <a:pt x="4495800" y="1557132"/>
                  </a:cubicBezTo>
                  <a:cubicBezTo>
                    <a:pt x="4508500" y="1569832"/>
                    <a:pt x="4518956" y="1585269"/>
                    <a:pt x="4533900" y="1595232"/>
                  </a:cubicBezTo>
                  <a:cubicBezTo>
                    <a:pt x="4545039" y="1602658"/>
                    <a:pt x="4559695" y="1602659"/>
                    <a:pt x="4572000" y="1607932"/>
                  </a:cubicBezTo>
                  <a:cubicBezTo>
                    <a:pt x="4589401" y="1615390"/>
                    <a:pt x="4605399" y="1625874"/>
                    <a:pt x="4622800" y="1633332"/>
                  </a:cubicBezTo>
                  <a:cubicBezTo>
                    <a:pt x="4635105" y="1638605"/>
                    <a:pt x="4649198" y="1639531"/>
                    <a:pt x="4660900" y="1646032"/>
                  </a:cubicBezTo>
                  <a:cubicBezTo>
                    <a:pt x="4687585" y="1660857"/>
                    <a:pt x="4708140" y="1687179"/>
                    <a:pt x="4737100" y="1696832"/>
                  </a:cubicBezTo>
                  <a:lnTo>
                    <a:pt x="4813300" y="1722232"/>
                  </a:lnTo>
                  <a:cubicBezTo>
                    <a:pt x="4881260" y="1711777"/>
                    <a:pt x="4960241" y="1704820"/>
                    <a:pt x="5029200" y="1684132"/>
                  </a:cubicBezTo>
                  <a:cubicBezTo>
                    <a:pt x="5054845" y="1676439"/>
                    <a:pt x="5105400" y="1658732"/>
                    <a:pt x="5105400" y="1658732"/>
                  </a:cubicBezTo>
                  <a:cubicBezTo>
                    <a:pt x="5118100" y="1646032"/>
                    <a:pt x="5127800" y="1629354"/>
                    <a:pt x="5143500" y="1620632"/>
                  </a:cubicBezTo>
                  <a:lnTo>
                    <a:pt x="5257800" y="1582532"/>
                  </a:lnTo>
                  <a:cubicBezTo>
                    <a:pt x="5270500" y="1578299"/>
                    <a:pt x="5284761" y="1577258"/>
                    <a:pt x="5295900" y="1569832"/>
                  </a:cubicBezTo>
                  <a:cubicBezTo>
                    <a:pt x="5308600" y="1561365"/>
                    <a:pt x="5319655" y="1549648"/>
                    <a:pt x="5334000" y="1544432"/>
                  </a:cubicBezTo>
                  <a:cubicBezTo>
                    <a:pt x="5403543" y="1519144"/>
                    <a:pt x="5434140" y="1522572"/>
                    <a:pt x="5499100" y="1506332"/>
                  </a:cubicBezTo>
                  <a:cubicBezTo>
                    <a:pt x="5512087" y="1503085"/>
                    <a:pt x="5524213" y="1496879"/>
                    <a:pt x="5537200" y="1493632"/>
                  </a:cubicBezTo>
                  <a:cubicBezTo>
                    <a:pt x="5558141" y="1488397"/>
                    <a:pt x="5579533" y="1485165"/>
                    <a:pt x="5600700" y="1480932"/>
                  </a:cubicBezTo>
                  <a:cubicBezTo>
                    <a:pt x="5625675" y="1443470"/>
                    <a:pt x="5627530" y="1435290"/>
                    <a:pt x="5664200" y="1404732"/>
                  </a:cubicBezTo>
                  <a:cubicBezTo>
                    <a:pt x="5675926" y="1394961"/>
                    <a:pt x="5688008" y="1384691"/>
                    <a:pt x="5702300" y="1379332"/>
                  </a:cubicBezTo>
                  <a:cubicBezTo>
                    <a:pt x="5722511" y="1371753"/>
                    <a:pt x="5744633" y="1370865"/>
                    <a:pt x="5765800" y="1366632"/>
                  </a:cubicBezTo>
                  <a:cubicBezTo>
                    <a:pt x="5778300" y="1360382"/>
                    <a:pt x="5842733" y="1330791"/>
                    <a:pt x="5854700" y="1315832"/>
                  </a:cubicBezTo>
                  <a:cubicBezTo>
                    <a:pt x="5863063" y="1305379"/>
                    <a:pt x="5859974" y="1288871"/>
                    <a:pt x="5867400" y="1277732"/>
                  </a:cubicBezTo>
                  <a:cubicBezTo>
                    <a:pt x="5877363" y="1262788"/>
                    <a:pt x="5894002" y="1253430"/>
                    <a:pt x="5905500" y="1239632"/>
                  </a:cubicBezTo>
                  <a:cubicBezTo>
                    <a:pt x="5915271" y="1227906"/>
                    <a:pt x="5920107" y="1212325"/>
                    <a:pt x="5930900" y="1201532"/>
                  </a:cubicBezTo>
                  <a:cubicBezTo>
                    <a:pt x="5986596" y="1145836"/>
                    <a:pt x="5955086" y="1210852"/>
                    <a:pt x="6007100" y="1138032"/>
                  </a:cubicBezTo>
                  <a:cubicBezTo>
                    <a:pt x="6018104" y="1122626"/>
                    <a:pt x="6022760" y="1103466"/>
                    <a:pt x="6032500" y="1087232"/>
                  </a:cubicBezTo>
                  <a:cubicBezTo>
                    <a:pt x="6048206" y="1061055"/>
                    <a:pt x="6066367" y="1036432"/>
                    <a:pt x="6083300" y="1011032"/>
                  </a:cubicBezTo>
                  <a:cubicBezTo>
                    <a:pt x="6120441" y="955320"/>
                    <a:pt x="6099542" y="985143"/>
                    <a:pt x="6146800" y="922132"/>
                  </a:cubicBezTo>
                  <a:cubicBezTo>
                    <a:pt x="6178722" y="826367"/>
                    <a:pt x="6135661" y="944409"/>
                    <a:pt x="6184900" y="845932"/>
                  </a:cubicBezTo>
                  <a:cubicBezTo>
                    <a:pt x="6190887" y="833958"/>
                    <a:pt x="6191613" y="819806"/>
                    <a:pt x="6197600" y="807832"/>
                  </a:cubicBezTo>
                  <a:cubicBezTo>
                    <a:pt x="6234446" y="734139"/>
                    <a:pt x="6215002" y="807993"/>
                    <a:pt x="6248400" y="718932"/>
                  </a:cubicBezTo>
                  <a:cubicBezTo>
                    <a:pt x="6254529" y="702589"/>
                    <a:pt x="6256305" y="684915"/>
                    <a:pt x="6261100" y="668132"/>
                  </a:cubicBezTo>
                  <a:cubicBezTo>
                    <a:pt x="6269363" y="639210"/>
                    <a:pt x="6276936" y="614196"/>
                    <a:pt x="6299200" y="591932"/>
                  </a:cubicBezTo>
                  <a:cubicBezTo>
                    <a:pt x="6314167" y="576965"/>
                    <a:pt x="6334267" y="567992"/>
                    <a:pt x="6350000" y="553832"/>
                  </a:cubicBezTo>
                  <a:cubicBezTo>
                    <a:pt x="6376700" y="529802"/>
                    <a:pt x="6400800" y="503032"/>
                    <a:pt x="6426200" y="477632"/>
                  </a:cubicBezTo>
                  <a:lnTo>
                    <a:pt x="6464300" y="439532"/>
                  </a:lnTo>
                  <a:cubicBezTo>
                    <a:pt x="6481233" y="422599"/>
                    <a:pt x="6495175" y="402016"/>
                    <a:pt x="6515100" y="388732"/>
                  </a:cubicBezTo>
                  <a:cubicBezTo>
                    <a:pt x="6609695" y="325669"/>
                    <a:pt x="6493514" y="406720"/>
                    <a:pt x="6591300" y="325232"/>
                  </a:cubicBezTo>
                  <a:cubicBezTo>
                    <a:pt x="6632857" y="290601"/>
                    <a:pt x="6627247" y="303018"/>
                    <a:pt x="6680200" y="287132"/>
                  </a:cubicBezTo>
                  <a:cubicBezTo>
                    <a:pt x="6762637" y="262401"/>
                    <a:pt x="6738822" y="273450"/>
                    <a:pt x="6794500" y="236332"/>
                  </a:cubicBezTo>
                  <a:cubicBezTo>
                    <a:pt x="6841067" y="240565"/>
                    <a:pt x="6888349" y="239862"/>
                    <a:pt x="6934200" y="249032"/>
                  </a:cubicBezTo>
                  <a:cubicBezTo>
                    <a:pt x="6952764" y="252745"/>
                    <a:pt x="6966905" y="268864"/>
                    <a:pt x="6985000" y="274432"/>
                  </a:cubicBezTo>
                  <a:cubicBezTo>
                    <a:pt x="7247994" y="355353"/>
                    <a:pt x="6989209" y="255795"/>
                    <a:pt x="7162800" y="325232"/>
                  </a:cubicBezTo>
                  <a:cubicBezTo>
                    <a:pt x="7193027" y="415912"/>
                    <a:pt x="7173348" y="379155"/>
                    <a:pt x="7213600" y="439532"/>
                  </a:cubicBezTo>
                  <a:cubicBezTo>
                    <a:pt x="7217833" y="464932"/>
                    <a:pt x="7221555" y="490423"/>
                    <a:pt x="7226300" y="515732"/>
                  </a:cubicBezTo>
                  <a:cubicBezTo>
                    <a:pt x="7239852" y="588008"/>
                    <a:pt x="7261004" y="669615"/>
                    <a:pt x="7264400" y="744332"/>
                  </a:cubicBezTo>
                  <a:cubicBezTo>
                    <a:pt x="7267091" y="803538"/>
                    <a:pt x="7264400" y="862865"/>
                    <a:pt x="7264400" y="922132"/>
                  </a:cubicBezTo>
                </a:path>
              </a:pathLst>
            </a:custGeom>
            <a:solidFill>
              <a:schemeClr val="accent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Oval 12">
              <a:extLst>
                <a:ext uri="{FF2B5EF4-FFF2-40B4-BE49-F238E27FC236}">
                  <a16:creationId xmlns:a16="http://schemas.microsoft.com/office/drawing/2014/main" id="{580F63F3-6226-9C02-6143-89CEC36B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1400" y="22098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49" name="Oval 13">
              <a:extLst>
                <a:ext uri="{FF2B5EF4-FFF2-40B4-BE49-F238E27FC236}">
                  <a16:creationId xmlns:a16="http://schemas.microsoft.com/office/drawing/2014/main" id="{CA84A04B-2874-F6B8-471B-169EB1DF4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0" y="22860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50" name="Oval 14">
              <a:extLst>
                <a:ext uri="{FF2B5EF4-FFF2-40B4-BE49-F238E27FC236}">
                  <a16:creationId xmlns:a16="http://schemas.microsoft.com/office/drawing/2014/main" id="{7B3A9517-79E9-3A51-87B3-10F0D818B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30480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51" name="Oval 15">
              <a:extLst>
                <a:ext uri="{FF2B5EF4-FFF2-40B4-BE49-F238E27FC236}">
                  <a16:creationId xmlns:a16="http://schemas.microsoft.com/office/drawing/2014/main" id="{6790EC12-0C16-5698-172A-05D87932F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34290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52" name="Oval 16">
              <a:extLst>
                <a:ext uri="{FF2B5EF4-FFF2-40B4-BE49-F238E27FC236}">
                  <a16:creationId xmlns:a16="http://schemas.microsoft.com/office/drawing/2014/main" id="{08AC611D-6C1E-3609-ACA1-C95E03503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31242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53" name="Oval 17">
              <a:extLst>
                <a:ext uri="{FF2B5EF4-FFF2-40B4-BE49-F238E27FC236}">
                  <a16:creationId xmlns:a16="http://schemas.microsoft.com/office/drawing/2014/main" id="{5D7A3E47-8E7C-FCB2-2A98-2F4ACB0E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9200" y="25146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54" name="Oval 18">
              <a:extLst>
                <a:ext uri="{FF2B5EF4-FFF2-40B4-BE49-F238E27FC236}">
                  <a16:creationId xmlns:a16="http://schemas.microsoft.com/office/drawing/2014/main" id="{E0B35173-DF18-4ECF-62B7-9F8B739FE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17526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55" name="Oval 19">
              <a:extLst>
                <a:ext uri="{FF2B5EF4-FFF2-40B4-BE49-F238E27FC236}">
                  <a16:creationId xmlns:a16="http://schemas.microsoft.com/office/drawing/2014/main" id="{9506CD90-B797-B671-C2C7-0BAA4156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25908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56" name="Oval 20">
              <a:extLst>
                <a:ext uri="{FF2B5EF4-FFF2-40B4-BE49-F238E27FC236}">
                  <a16:creationId xmlns:a16="http://schemas.microsoft.com/office/drawing/2014/main" id="{00B71893-8AD4-214D-9116-DC401E505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200" y="31242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grpSp>
          <p:nvGrpSpPr>
            <p:cNvPr id="48157" name="Group 25">
              <a:extLst>
                <a:ext uri="{FF2B5EF4-FFF2-40B4-BE49-F238E27FC236}">
                  <a16:creationId xmlns:a16="http://schemas.microsoft.com/office/drawing/2014/main" id="{64A81C4B-8A69-D07F-081E-A2E0184D70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3000" y="2209800"/>
              <a:ext cx="1981200" cy="838200"/>
              <a:chOff x="1143000" y="2209800"/>
              <a:chExt cx="1981200" cy="838200"/>
            </a:xfrm>
          </p:grpSpPr>
          <p:sp>
            <p:nvSpPr>
              <p:cNvPr id="48158" name="Oval 8">
                <a:extLst>
                  <a:ext uri="{FF2B5EF4-FFF2-40B4-BE49-F238E27FC236}">
                    <a16:creationId xmlns:a16="http://schemas.microsoft.com/office/drawing/2014/main" id="{4E796DF7-9568-E7DD-46F4-66F1B92C9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00" y="2514600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sp>
            <p:nvSpPr>
              <p:cNvPr id="48159" name="Oval 9">
                <a:extLst>
                  <a:ext uri="{FF2B5EF4-FFF2-40B4-BE49-F238E27FC236}">
                    <a16:creationId xmlns:a16="http://schemas.microsoft.com/office/drawing/2014/main" id="{D35D31D6-BCD9-B9B3-1D4D-1400ED779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00" y="2209800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sp>
            <p:nvSpPr>
              <p:cNvPr id="48160" name="Oval 10">
                <a:extLst>
                  <a:ext uri="{FF2B5EF4-FFF2-40B4-BE49-F238E27FC236}">
                    <a16:creationId xmlns:a16="http://schemas.microsoft.com/office/drawing/2014/main" id="{0E147E12-7BC8-5140-613A-605948D04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2200" y="2209800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sp>
            <p:nvSpPr>
              <p:cNvPr id="48161" name="Oval 11">
                <a:extLst>
                  <a:ext uri="{FF2B5EF4-FFF2-40B4-BE49-F238E27FC236}">
                    <a16:creationId xmlns:a16="http://schemas.microsoft.com/office/drawing/2014/main" id="{A702E3B8-A01C-E6B2-BE50-690C183D7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600" y="2819400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Comic Sans MS" panose="030F0902030302020204" pitchFamily="66" charset="0"/>
                </a:endParaRPr>
              </a:p>
            </p:txBody>
          </p:sp>
        </p:grpSp>
      </p:grpSp>
      <p:grpSp>
        <p:nvGrpSpPr>
          <p:cNvPr id="4" name="Group 36">
            <a:extLst>
              <a:ext uri="{FF2B5EF4-FFF2-40B4-BE49-F238E27FC236}">
                <a16:creationId xmlns:a16="http://schemas.microsoft.com/office/drawing/2014/main" id="{77822730-D97F-9DDD-27B4-49E40C0E5767}"/>
              </a:ext>
            </a:extLst>
          </p:cNvPr>
          <p:cNvGrpSpPr>
            <a:grpSpLocks/>
          </p:cNvGrpSpPr>
          <p:nvPr/>
        </p:nvGrpSpPr>
        <p:grpSpPr bwMode="auto">
          <a:xfrm>
            <a:off x="1036638" y="4643438"/>
            <a:ext cx="2265362" cy="1457325"/>
            <a:chOff x="1011887" y="1988162"/>
            <a:chExt cx="2265624" cy="1456396"/>
          </a:xfrm>
        </p:grpSpPr>
        <p:sp>
          <p:nvSpPr>
            <p:cNvPr id="48139" name="Oval 37">
              <a:extLst>
                <a:ext uri="{FF2B5EF4-FFF2-40B4-BE49-F238E27FC236}">
                  <a16:creationId xmlns:a16="http://schemas.microsoft.com/office/drawing/2014/main" id="{26C7538A-FB8E-23B5-2CB2-30CEA2D01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25146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40" name="Oval 38">
              <a:extLst>
                <a:ext uri="{FF2B5EF4-FFF2-40B4-BE49-F238E27FC236}">
                  <a16:creationId xmlns:a16="http://schemas.microsoft.com/office/drawing/2014/main" id="{4BD06E2D-25F1-8467-2E39-84A9CEC7A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22098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41" name="Oval 39">
              <a:extLst>
                <a:ext uri="{FF2B5EF4-FFF2-40B4-BE49-F238E27FC236}">
                  <a16:creationId xmlns:a16="http://schemas.microsoft.com/office/drawing/2014/main" id="{4B21B2DA-1DD4-4043-46D7-EF0604539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22098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42" name="Oval 40">
              <a:extLst>
                <a:ext uri="{FF2B5EF4-FFF2-40B4-BE49-F238E27FC236}">
                  <a16:creationId xmlns:a16="http://schemas.microsoft.com/office/drawing/2014/main" id="{D1EE58DB-C935-C11E-3369-DE3E2552B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2819400"/>
              <a:ext cx="228600" cy="2286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48143" name="TextBox 41">
              <a:extLst>
                <a:ext uri="{FF2B5EF4-FFF2-40B4-BE49-F238E27FC236}">
                  <a16:creationId xmlns:a16="http://schemas.microsoft.com/office/drawing/2014/main" id="{6E145C62-C4CF-3198-0F59-979A97BE6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1887" y="1988162"/>
              <a:ext cx="532635" cy="4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Comic Sans MS" panose="030F0902030302020204" pitchFamily="66" charset="0"/>
                </a:rPr>
                <a:t>X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Comic Sans MS" panose="030F0902030302020204" pitchFamily="66" charset="0"/>
                </a:rPr>
                <a:t>1</a:t>
              </a:r>
            </a:p>
          </p:txBody>
        </p:sp>
        <p:sp>
          <p:nvSpPr>
            <p:cNvPr id="48144" name="TextBox 42">
              <a:extLst>
                <a:ext uri="{FF2B5EF4-FFF2-40B4-BE49-F238E27FC236}">
                  <a16:creationId xmlns:a16="http://schemas.microsoft.com/office/drawing/2014/main" id="{737C0B25-98E4-D25E-783E-060F06142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678" y="2449720"/>
              <a:ext cx="532635" cy="4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Comic Sans MS" panose="030F0902030302020204" pitchFamily="66" charset="0"/>
                </a:rPr>
                <a:t>X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Comic Sans MS" panose="030F0902030302020204" pitchFamily="66" charset="0"/>
                </a:rPr>
                <a:t>2</a:t>
              </a:r>
            </a:p>
          </p:txBody>
        </p:sp>
        <p:sp>
          <p:nvSpPr>
            <p:cNvPr id="48145" name="TextBox 43">
              <a:extLst>
                <a:ext uri="{FF2B5EF4-FFF2-40B4-BE49-F238E27FC236}">
                  <a16:creationId xmlns:a16="http://schemas.microsoft.com/office/drawing/2014/main" id="{C952DBF9-67AD-8BFB-7C05-C2EF6D1F1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1609" y="2449720"/>
              <a:ext cx="4915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Comic Sans MS" panose="030F0902030302020204" pitchFamily="66" charset="0"/>
                </a:rPr>
                <a:t>X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Comic Sans MS" panose="030F0902030302020204" pitchFamily="66" charset="0"/>
                </a:rPr>
                <a:t>i</a:t>
              </a:r>
            </a:p>
          </p:txBody>
        </p:sp>
        <p:sp>
          <p:nvSpPr>
            <p:cNvPr id="48146" name="TextBox 44">
              <a:extLst>
                <a:ext uri="{FF2B5EF4-FFF2-40B4-BE49-F238E27FC236}">
                  <a16:creationId xmlns:a16="http://schemas.microsoft.com/office/drawing/2014/main" id="{02701090-A850-13F3-4CC0-BCFA9C813A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9304" y="2982999"/>
              <a:ext cx="518207" cy="46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FF"/>
                  </a:solidFill>
                  <a:latin typeface="Comic Sans MS" panose="030F0902030302020204" pitchFamily="66" charset="0"/>
                </a:rPr>
                <a:t>X</a:t>
              </a:r>
              <a:r>
                <a:rPr lang="en-US" altLang="en-US" sz="2400" b="1" baseline="-25000">
                  <a:solidFill>
                    <a:srgbClr val="0000FF"/>
                  </a:solidFill>
                  <a:latin typeface="Comic Sans MS" panose="030F0902030302020204" pitchFamily="66" charset="0"/>
                </a:rPr>
                <a:t>k</a:t>
              </a: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1E02DEB0-0443-16CC-C7B6-D85BFA777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69912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67" name="TextBox 44">
            <a:extLst>
              <a:ext uri="{FF2B5EF4-FFF2-40B4-BE49-F238E27FC236}">
                <a16:creationId xmlns:a16="http://schemas.microsoft.com/office/drawing/2014/main" id="{E035D748-2E0E-4E92-75C5-DDD07786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5846763"/>
            <a:ext cx="76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400" b="1" baseline="-25000">
                <a:solidFill>
                  <a:schemeClr val="tx2"/>
                </a:solidFill>
                <a:latin typeface="Comic Sans MS" panose="030F0902030302020204" pitchFamily="66" charset="0"/>
              </a:rPr>
              <a:t>k+1</a:t>
            </a:r>
          </a:p>
        </p:txBody>
      </p:sp>
      <p:sp>
        <p:nvSpPr>
          <p:cNvPr id="68" name="Text Box 10">
            <a:extLst>
              <a:ext uri="{FF2B5EF4-FFF2-40B4-BE49-F238E27FC236}">
                <a16:creationId xmlns:a16="http://schemas.microsoft.com/office/drawing/2014/main" id="{677DB10E-9AAD-1993-C755-C68C490C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685925"/>
            <a:ext cx="9067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 dirty="0">
                <a:solidFill>
                  <a:srgbClr val="008000"/>
                </a:solidFill>
                <a:latin typeface="Comic Sans MS" panose="030F0902030302020204" pitchFamily="66" charset="0"/>
                <a:sym typeface="Symbol" pitchFamily="2" charset="2"/>
              </a:rPr>
              <a:t>Claims</a:t>
            </a:r>
            <a:r>
              <a:rPr lang="en-US" altLang="en-US" sz="2600" b="1" dirty="0">
                <a:latin typeface="Comic Sans MS" panose="030F0902030302020204" pitchFamily="66" charset="0"/>
                <a:sym typeface="Symbol" pitchFamily="2" charset="2"/>
              </a:rPr>
              <a:t>: Per(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)=a</a:t>
            </a:r>
            <a:r>
              <a:rPr lang="en-US" altLang="en-US" sz="2800" b="1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,…,</a:t>
            </a:r>
            <a:r>
              <a:rPr lang="en-US" altLang="en-US" sz="2600" b="1" dirty="0"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 baseline="-25000" dirty="0" err="1">
                <a:solidFill>
                  <a:srgbClr val="0000FF"/>
                </a:solidFill>
                <a:latin typeface="Comic Sans MS" panose="030F0902030302020204" pitchFamily="66" charset="0"/>
              </a:rPr>
              <a:t>k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)=</a:t>
            </a:r>
            <a:r>
              <a:rPr lang="en-US" altLang="en-US" sz="2800" b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</a:t>
            </a:r>
            <a:r>
              <a:rPr lang="en-US" altLang="en-US" sz="2800" b="1" baseline="-25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k</a:t>
            </a:r>
            <a:r>
              <a:rPr lang="en-US" altLang="en-US" sz="2800" b="1" baseline="-25000" dirty="0">
                <a:solidFill>
                  <a:srgbClr val="000000"/>
                </a:solidFill>
                <a:latin typeface="Comic Sans MS" panose="030F0902030302020204" pitchFamily="66" charset="0"/>
              </a:rPr>
              <a:t>,    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,…,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 baseline="-25000" dirty="0" err="1">
                <a:solidFill>
                  <a:srgbClr val="0000FF"/>
                </a:solidFill>
                <a:latin typeface="Comic Sans MS" panose="030F0902030302020204" pitchFamily="66" charset="0"/>
              </a:rPr>
              <a:t>k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800" dirty="0">
                <a:latin typeface="Comic Sans MS" panose="030F0902030302020204" pitchFamily="66" charset="0"/>
                <a:sym typeface="Symbol" pitchFamily="2" charset="2"/>
              </a:rPr>
              <a:t> </a:t>
            </a:r>
            <a:r>
              <a:rPr lang="en-US" altLang="en-US" sz="2800" b="1" dirty="0">
                <a:solidFill>
                  <a:srgbClr val="800000"/>
                </a:solidFill>
                <a:latin typeface="Comic Sans MS" panose="030F0902030302020204" pitchFamily="66" charset="0"/>
              </a:rPr>
              <a:t>M</a:t>
            </a:r>
            <a:r>
              <a:rPr lang="en-US" altLang="en-US" sz="2800" b="1" baseline="-25000" dirty="0">
                <a:solidFill>
                  <a:srgbClr val="800000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 dirty="0">
                <a:solidFill>
                  <a:srgbClr val="800000"/>
                </a:solidFill>
                <a:latin typeface="Comic Sans MS" panose="030F0902030302020204" pitchFamily="66" charset="0"/>
              </a:rPr>
              <a:t>(F)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>
                <a:latin typeface="Comic Sans MS" panose="030F0902030302020204" pitchFamily="66" charset="0"/>
              </a:rPr>
              <a:t>Pick 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random 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</a:rPr>
              <a:t>k+1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, ask for g(</a:t>
            </a:r>
            <a:r>
              <a:rPr lang="en-US" altLang="en-US" sz="28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)=Per(</a:t>
            </a:r>
            <a:r>
              <a:rPr lang="en-US" altLang="en-US" sz="2800" b="1" dirty="0" err="1">
                <a:solidFill>
                  <a:schemeClr val="tx2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 baseline="-25000" dirty="0" err="1">
                <a:solidFill>
                  <a:srgbClr val="7030A0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), the unique deg 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</a:rPr>
              <a:t>k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 curve through 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,…,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</a:rPr>
              <a:t>k+1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. Check for </a:t>
            </a:r>
            <a:r>
              <a:rPr lang="en-US" altLang="en-US" sz="2800" b="1" dirty="0">
                <a:solidFill>
                  <a:srgbClr val="7030A0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=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, …, 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k.</a:t>
            </a:r>
            <a:endParaRPr lang="en-US" altLang="en-US" sz="2800" b="1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>
                <a:latin typeface="Comic Sans MS" panose="030F0902030302020204" pitchFamily="66" charset="0"/>
              </a:rPr>
              <a:t>Pick random r </a:t>
            </a:r>
            <a:r>
              <a:rPr lang="en-US" altLang="en-US" sz="2800" dirty="0">
                <a:latin typeface="Comic Sans MS" panose="030F0902030302020204" pitchFamily="66" charset="0"/>
                <a:sym typeface="Symbol" pitchFamily="2" charset="2"/>
              </a:rPr>
              <a:t> </a:t>
            </a:r>
            <a:r>
              <a:rPr lang="en-US" altLang="en-US" sz="2800" b="1" dirty="0">
                <a:solidFill>
                  <a:srgbClr val="800000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 dirty="0">
                <a:latin typeface="Comic Sans MS" panose="030F0902030302020204" pitchFamily="66" charset="0"/>
              </a:rPr>
              <a:t>, verify </a:t>
            </a:r>
            <a:r>
              <a:rPr lang="en-US" altLang="en-US" sz="2800" b="1" dirty="0">
                <a:solidFill>
                  <a:srgbClr val="008000"/>
                </a:solidFill>
                <a:latin typeface="Comic Sans MS" panose="030F0902030302020204" pitchFamily="66" charset="0"/>
              </a:rPr>
              <a:t>claim</a:t>
            </a:r>
            <a:r>
              <a:rPr lang="en-US" altLang="en-US" sz="2800" b="1" dirty="0">
                <a:latin typeface="Comic Sans MS" panose="030F0902030302020204" pitchFamily="66" charset="0"/>
              </a:rPr>
              <a:t> </a:t>
            </a:r>
            <a:r>
              <a:rPr lang="en-US" altLang="en-US" sz="2600" b="1" dirty="0"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800" b="1" baseline="-25000" dirty="0" err="1">
                <a:solidFill>
                  <a:srgbClr val="0000FF"/>
                </a:solidFill>
                <a:latin typeface="Comic Sans MS" panose="030F0902030302020204" pitchFamily="66" charset="0"/>
              </a:rPr>
              <a:t>r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</a:rPr>
              <a:t>)=g(r)</a:t>
            </a:r>
            <a:endParaRPr lang="en-US" altLang="en-US" sz="2800" b="1" dirty="0">
              <a:latin typeface="Comic Sans MS" panose="030F0902030302020204" pitchFamily="66" charset="0"/>
            </a:endParaRPr>
          </a:p>
        </p:txBody>
      </p:sp>
      <p:sp>
        <p:nvSpPr>
          <p:cNvPr id="69" name="TextBox 44">
            <a:extLst>
              <a:ext uri="{FF2B5EF4-FFF2-40B4-BE49-F238E27FC236}">
                <a16:creationId xmlns:a16="http://schemas.microsoft.com/office/drawing/2014/main" id="{DEF12E07-64CE-7617-0693-FE31440E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0075" y="5862638"/>
            <a:ext cx="517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24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823F1D-DE71-6F31-50CB-D95B2EFE566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019800" y="2667000"/>
            <a:ext cx="838200" cy="228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20">
            <a:extLst>
              <a:ext uri="{FF2B5EF4-FFF2-40B4-BE49-F238E27FC236}">
                <a16:creationId xmlns:a16="http://schemas.microsoft.com/office/drawing/2014/main" id="{80109829-3425-8939-BEFE-566502F5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791200"/>
            <a:ext cx="228600" cy="2286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7" grpId="0"/>
      <p:bldP spid="68" grpId="0" build="p"/>
      <p:bldP spid="69" grpId="0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056B4924-5AE4-A27A-0130-D3490A154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620000" cy="13716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Per </a:t>
            </a:r>
            <a:r>
              <a:rPr lang="en-US" altLang="en-US" sz="40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 </a:t>
            </a:r>
            <a:r>
              <a:rPr lang="en-US" altLang="en-US" sz="40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IP </a:t>
            </a:r>
            <a:r>
              <a:rPr lang="en-US" altLang="en-US" sz="36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[LFKN]</a:t>
            </a:r>
            <a:br>
              <a:rPr lang="en-US" altLang="en-US" sz="36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</a:br>
            <a:r>
              <a:rPr lang="en-US" altLang="en-US" sz="40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endParaRPr lang="en-US" altLang="en-US" sz="4000" b="1">
              <a:solidFill>
                <a:srgbClr val="FF33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C2FAE5E-EA3A-CE0E-75D1-34146E819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15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How to check a theorem that has no short proof?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C60096-775D-ACD8-F208-C46B587A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9812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(untrusted) </a:t>
            </a:r>
            <a:r>
              <a:rPr lang="en-US" altLang="en-US" sz="2800" b="1">
                <a:solidFill>
                  <a:srgbClr val="009900"/>
                </a:solidFill>
                <a:latin typeface="Comic Sans MS" panose="030F0902030302020204" pitchFamily="66" charset="0"/>
              </a:rPr>
              <a:t>Prover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A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  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)= a</a:t>
            </a:r>
            <a:r>
              <a:rPr lang="en-US" altLang="en-US" sz="2800" b="1" baseline="-25000">
                <a:solidFill>
                  <a:srgbClr val="000000"/>
                </a:solidFill>
                <a:latin typeface="Comic Sans MS" panose="030F0902030302020204" pitchFamily="66" charset="0"/>
              </a:rPr>
              <a:t>n              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A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n-1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n-1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)=a</a:t>
            </a:r>
            <a:r>
              <a:rPr lang="en-US" altLang="en-US" sz="2800" b="1" baseline="-25000">
                <a:solidFill>
                  <a:srgbClr val="000000"/>
                </a:solidFill>
                <a:latin typeface="Comic Sans MS" panose="030F0902030302020204" pitchFamily="66" charset="0"/>
              </a:rPr>
              <a:t>n-1    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A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n-2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n-2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)=a</a:t>
            </a:r>
            <a:r>
              <a:rPr lang="en-US" altLang="en-US" sz="2800" b="1" baseline="-25000">
                <a:solidFill>
                  <a:srgbClr val="000000"/>
                </a:solidFill>
                <a:latin typeface="Comic Sans MS" panose="030F0902030302020204" pitchFamily="66" charset="0"/>
              </a:rPr>
              <a:t>n-2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……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A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  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)=a</a:t>
            </a:r>
            <a:r>
              <a:rPr lang="en-US" altLang="en-US" sz="2800" b="1" baseline="-25000">
                <a:solidFill>
                  <a:srgbClr val="000000"/>
                </a:solidFill>
                <a:latin typeface="Comic Sans MS" panose="030F0902030302020204" pitchFamily="66" charset="0"/>
              </a:rPr>
              <a:t>2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A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  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)=a</a:t>
            </a:r>
            <a:r>
              <a:rPr lang="en-US" altLang="en-US" sz="2800" b="1" baseline="-25000">
                <a:solidFill>
                  <a:srgbClr val="000000"/>
                </a:solidFill>
                <a:latin typeface="Comic Sans MS" panose="030F0902030302020204" pitchFamily="66" charset="0"/>
              </a:rPr>
              <a:t>1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A69E9B-D83F-375B-E2D7-364BB28D6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464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Comic Sans MS" panose="030F0902030302020204" pitchFamily="66" charset="0"/>
              </a:rPr>
              <a:t>        Verifier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Q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  what is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)?</a:t>
            </a:r>
            <a:r>
              <a:rPr lang="en-US" altLang="en-US" sz="2800" b="1" baseline="-25000">
                <a:solidFill>
                  <a:srgbClr val="000000"/>
                </a:solidFill>
                <a:latin typeface="Comic Sans MS" panose="030F0902030302020204" pitchFamily="66" charset="0"/>
              </a:rPr>
              <a:t>             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Q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n-1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what is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n-1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)?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Q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n-2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what is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n-2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)?</a:t>
            </a:r>
            <a:endParaRPr lang="en-US" altLang="en-US" sz="2800" b="1" baseline="-2500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……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Q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 what is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)?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Q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:  what is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)?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3DF1B3-89A3-CECA-9F32-B7B659CC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0"/>
            <a:ext cx="605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i </a:t>
            </a:r>
            <a:r>
              <a:rPr lang="en-US" altLang="en-US" sz="2800">
                <a:latin typeface="Comic Sans MS" panose="030F0902030302020204" pitchFamily="66" charset="0"/>
                <a:sym typeface="Symbol" pitchFamily="2" charset="2"/>
              </a:rPr>
              <a:t> </a:t>
            </a:r>
            <a:r>
              <a:rPr lang="en-US" altLang="en-US" sz="2800" b="1">
                <a:solidFill>
                  <a:srgbClr val="800000"/>
                </a:solidFill>
                <a:latin typeface="Comic Sans MS" panose="030F0902030302020204" pitchFamily="66" charset="0"/>
              </a:rPr>
              <a:t>M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i</a:t>
            </a:r>
            <a:r>
              <a:rPr lang="en-US" altLang="en-US" sz="2800" b="1">
                <a:solidFill>
                  <a:srgbClr val="800000"/>
                </a:solidFill>
                <a:latin typeface="Comic Sans MS" panose="030F0902030302020204" pitchFamily="66" charset="0"/>
              </a:rPr>
              <a:t>(F)  </a:t>
            </a:r>
            <a:r>
              <a:rPr lang="en-US" altLang="en-US" sz="2800" b="1">
                <a:latin typeface="Comic Sans MS" panose="030F0902030302020204" pitchFamily="66" charset="0"/>
              </a:rPr>
              <a:t>(picked using DSR, RSR)</a:t>
            </a:r>
            <a:endParaRPr lang="en-US" altLang="en-US" sz="2800" b="1">
              <a:solidFill>
                <a:srgbClr val="8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65D95-2235-B8BF-8E29-F0DED60FA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5715000"/>
            <a:ext cx="8718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Comic Sans MS" panose="030F0902030302020204" pitchFamily="66" charset="0"/>
              </a:rPr>
              <a:t>Claim: 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If A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i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 is correct, than A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i+1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 is correct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</a:rPr>
              <a:t>whp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  Verifier can check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Per(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8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)=a</a:t>
            </a:r>
            <a:r>
              <a:rPr lang="en-US" altLang="en-US" sz="2800" b="1" baseline="-25000">
                <a:solidFill>
                  <a:srgbClr val="000000"/>
                </a:solidFill>
                <a:latin typeface="Comic Sans MS" panose="030F0902030302020204" pitchFamily="66" charset="0"/>
              </a:rPr>
              <a:t>1 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without help.</a:t>
            </a: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>
            <a:extLst>
              <a:ext uri="{FF2B5EF4-FFF2-40B4-BE49-F238E27FC236}">
                <a16:creationId xmlns:a16="http://schemas.microsoft.com/office/drawing/2014/main" id="{116599F2-4E41-CEDC-6645-7DA2DD820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18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Boolean Computation</a:t>
            </a:r>
          </a:p>
          <a:p>
            <a:pPr marL="0" indent="0" algn="ctr"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 algn="ctr">
              <a:buFontTx/>
              <a:buNone/>
            </a:pPr>
            <a:r>
              <a:rPr lang="en-US" altLang="en-US" b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Evaluating functions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0">
            <a:extLst>
              <a:ext uri="{FF2B5EF4-FFF2-40B4-BE49-F238E27FC236}">
                <a16:creationId xmlns:a16="http://schemas.microsoft.com/office/drawing/2014/main" id="{39B6CF74-6856-60F4-7655-1B42A12E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latin typeface="Comic Sans MS" panose="030F0902030302020204" pitchFamily="66" charset="0"/>
              </a:rPr>
              <a:t>  </a:t>
            </a:r>
            <a:r>
              <a:rPr lang="en-US" altLang="en-US" sz="2600" b="1">
                <a:solidFill>
                  <a:schemeClr val="tx2"/>
                </a:solidFill>
                <a:latin typeface="Comic Sans MS" panose="030F0902030302020204" pitchFamily="66" charset="0"/>
              </a:rPr>
              <a:t>All “natural” counting problems.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latin typeface="Comic Sans MS" panose="030F0902030302020204" pitchFamily="66" charset="0"/>
              </a:rPr>
              <a:t>-  # of sat assignments of a Boolean formula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2600" b="1">
                <a:latin typeface="Comic Sans MS" panose="030F0902030302020204" pitchFamily="66" charset="0"/>
              </a:rPr>
              <a:t>  # of cliques in a graph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2600" b="1">
                <a:latin typeface="Comic Sans MS" panose="030F0902030302020204" pitchFamily="66" charset="0"/>
              </a:rPr>
              <a:t>  # Hamilton cycles in a graph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2600" b="1">
                <a:latin typeface="Comic Sans MS" panose="030F0902030302020204" pitchFamily="66" charset="0"/>
              </a:rPr>
              <a:t>  # perfect matchings in a graph (Per)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2600" b="1">
                <a:latin typeface="Comic Sans MS" panose="030F0902030302020204" pitchFamily="66" charset="0"/>
              </a:rPr>
              <a:t>  # of linear extensions of a poset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2600" b="1">
                <a:latin typeface="Comic Sans MS" panose="030F0902030302020204" pitchFamily="66" charset="0"/>
              </a:rPr>
              <a:t>  # of spanning trees of a graph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#P </a:t>
            </a:r>
            <a:r>
              <a:rPr lang="en-US" altLang="en-US" sz="2600" b="1">
                <a:solidFill>
                  <a:schemeClr val="tx2"/>
                </a:solidFill>
                <a:latin typeface="Comic Sans MS" panose="030F0902030302020204" pitchFamily="66" charset="0"/>
              </a:rPr>
              <a:t>– # of accepting paths of an NP-machine.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#P-complete problems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2600" b="1">
              <a:latin typeface="Comic Sans MS" panose="030F0902030302020204" pitchFamily="66" charset="0"/>
            </a:endParaRPr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9EA7CD9E-7AAE-3FFA-9186-98D39F56B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3810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</a:rPr>
              <a:t>The class #P  (and P</a:t>
            </a:r>
            <a:r>
              <a:rPr lang="en-US" altLang="en-US" sz="4000" b="1" baseline="30000">
                <a:solidFill>
                  <a:srgbClr val="FF3300"/>
                </a:solidFill>
                <a:latin typeface="Comic Sans MS" panose="030F0902030302020204" pitchFamily="66" charset="0"/>
              </a:rPr>
              <a:t>#P</a:t>
            </a:r>
            <a: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2EBB0F-2206-7CC3-9838-965CBEB616D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73175"/>
            <a:ext cx="9067800" cy="2308225"/>
            <a:chOff x="228600" y="1676400"/>
            <a:chExt cx="9345278" cy="1796950"/>
          </a:xfrm>
        </p:grpSpPr>
        <p:cxnSp>
          <p:nvCxnSpPr>
            <p:cNvPr id="54280" name="Straight Connector 7">
              <a:extLst>
                <a:ext uri="{FF2B5EF4-FFF2-40B4-BE49-F238E27FC236}">
                  <a16:creationId xmlns:a16="http://schemas.microsoft.com/office/drawing/2014/main" id="{F9583BBE-CE6E-B45A-D662-C53E2888A8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" y="3021589"/>
              <a:ext cx="8610600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EEA5C5-8DDD-8E35-8A10-058867A7B706}"/>
                </a:ext>
              </a:extLst>
            </p:cNvPr>
            <p:cNvSpPr txBox="1"/>
            <p:nvPr/>
          </p:nvSpPr>
          <p:spPr>
            <a:xfrm>
              <a:off x="6933248" y="1676400"/>
              <a:ext cx="2640630" cy="1796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rgbClr val="8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Decision/</a:t>
              </a:r>
            </a:p>
            <a:p>
              <a:pPr algn="ctr">
                <a:defRPr/>
              </a:pPr>
              <a:r>
                <a:rPr lang="en-US" sz="2400" b="1" kern="0" dirty="0">
                  <a:solidFill>
                    <a:srgbClr val="8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Search  </a:t>
              </a:r>
            </a:p>
            <a:p>
              <a:pPr algn="ctr">
                <a:defRPr/>
              </a:pPr>
              <a:r>
                <a:rPr lang="en-US" sz="2400" b="1" kern="0" dirty="0">
                  <a:solidFill>
                    <a:srgbClr val="8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Problem</a:t>
              </a:r>
            </a:p>
            <a:p>
              <a:pPr algn="ctr"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NP-complete</a:t>
              </a:r>
            </a:p>
            <a:p>
              <a:pPr algn="ctr">
                <a:defRPr/>
              </a:pPr>
              <a:endParaRPr lang="en-US" sz="2400" b="1" kern="0" dirty="0">
                <a:solidFill>
                  <a:srgbClr val="8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r>
                <a:rPr lang="en-US" sz="2400" b="1" kern="0" dirty="0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    in P</a:t>
              </a:r>
              <a:endPara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 Box 10">
            <a:extLst>
              <a:ext uri="{FF2B5EF4-FFF2-40B4-BE49-F238E27FC236}">
                <a16:creationId xmlns:a16="http://schemas.microsoft.com/office/drawing/2014/main" id="{40CAA7E7-4A5B-2166-6157-EAEA3531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06450"/>
            <a:ext cx="906780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2600" b="1"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Zapf Dingbats" charset="2"/>
                <a:sym typeface="Zapf Dingbats" charset="2"/>
              </a:rPr>
              <a:t>✔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Zapf Dingbats" charset="2"/>
                <a:sym typeface="Zapf Dingbats" charset="2"/>
              </a:rPr>
              <a:t>✔ </a:t>
            </a:r>
            <a:endParaRPr lang="en-US" altLang="en-US" sz="2600" b="1">
              <a:solidFill>
                <a:srgbClr val="FF0000"/>
              </a:solidFill>
              <a:latin typeface="Comic Sans MS" panose="030F0902030302020204" pitchFamily="66" charset="0"/>
              <a:sym typeface="Zapf Dingbats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Zapf Dingbats" charset="2"/>
                <a:sym typeface="Zapf Dingbats" charset="2"/>
              </a:rPr>
              <a:t>✔</a:t>
            </a:r>
            <a:endParaRPr lang="en-US" altLang="en-US" sz="2600" b="1">
              <a:solidFill>
                <a:srgbClr val="FF0000"/>
              </a:solidFill>
              <a:latin typeface="Comic Sans MS" panose="030F0902030302020204" pitchFamily="66" charset="0"/>
              <a:sym typeface="Zapf Dingbats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Zapf Dingbats" charset="2"/>
                <a:sym typeface="Zapf Dingbats" charset="2"/>
              </a:rPr>
              <a:t>✔</a:t>
            </a:r>
            <a:endParaRPr lang="en-US" altLang="en-US" sz="2600" b="1">
              <a:solidFill>
                <a:srgbClr val="FF0000"/>
              </a:solidFill>
              <a:latin typeface="Comic Sans MS" panose="030F0902030302020204" pitchFamily="66" charset="0"/>
              <a:sym typeface="Zapf Dingbats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Zapf Dingbats" charset="2"/>
                <a:sym typeface="Zapf Dingbats" charset="2"/>
              </a:rPr>
              <a:t>✔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2600" b="1">
              <a:solidFill>
                <a:srgbClr val="FF0000"/>
              </a:solidFill>
              <a:latin typeface="Zapf Dingbats" charset="2"/>
              <a:sym typeface="Zapf Dingbats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Zapf Dingbats" charset="2"/>
                <a:sym typeface="Zapf Dingbats" charset="2"/>
              </a:rPr>
              <a:t>      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2600" b="1">
              <a:solidFill>
                <a:srgbClr val="FF0000"/>
              </a:solidFill>
              <a:latin typeface="Zapf Dingbats" charset="2"/>
              <a:sym typeface="Zapf Dingbats" charset="2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Zapf Dingbats" charset="2"/>
                <a:sym typeface="Zapf Dingbats" charset="2"/>
              </a:rPr>
              <a:t>✔</a:t>
            </a:r>
            <a:r>
              <a:rPr lang="en-US" altLang="en-US" sz="2600" b="1">
                <a:latin typeface="Comic Sans MS" panose="030F0902030302020204" pitchFamily="66" charset="0"/>
                <a:sym typeface="Zapf Dingbats" charset="2"/>
              </a:rPr>
              <a:t> </a:t>
            </a:r>
            <a:r>
              <a:rPr lang="en-US" altLang="en-US" sz="2600" b="1">
                <a:latin typeface="Comic Sans MS" panose="030F0902030302020204" pitchFamily="66" charset="0"/>
              </a:rPr>
              <a:t>Evaluating Tutte, Jones, Chromatic,…polynomials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latin typeface="Comic Sans MS" panose="030F0902030302020204" pitchFamily="66" charset="0"/>
              </a:rPr>
              <a:t>- # perfect matchings in </a:t>
            </a:r>
            <a:r>
              <a:rPr lang="en-US" altLang="en-US" sz="2600" b="1" i="1">
                <a:latin typeface="Comic Sans MS" panose="030F0902030302020204" pitchFamily="66" charset="0"/>
              </a:rPr>
              <a:t>planar</a:t>
            </a:r>
            <a:r>
              <a:rPr lang="en-US" altLang="en-US" sz="2600" b="1">
                <a:latin typeface="Comic Sans MS" panose="030F0902030302020204" pitchFamily="66" charset="0"/>
              </a:rPr>
              <a:t> gphs </a:t>
            </a: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</a:rPr>
              <a:t>(≤Det </a:t>
            </a:r>
            <a:r>
              <a:rPr lang="en-US" altLang="en-US" sz="2400" b="1">
                <a:solidFill>
                  <a:srgbClr val="00B050"/>
                </a:solidFill>
                <a:latin typeface="Comic Sans MS" panose="030F0902030302020204" pitchFamily="66" charset="0"/>
              </a:rPr>
              <a:t>[Kasteleyn]</a:t>
            </a:r>
            <a:r>
              <a:rPr lang="en-US" altLang="en-US" sz="2400" b="1">
                <a:latin typeface="Comic Sans MS" panose="030F0902030302020204" pitchFamily="66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en-US" sz="2600" b="1">
              <a:latin typeface="Comic Sans MS" panose="030F09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332994-2733-7552-0099-D49285C66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3238"/>
            <a:ext cx="1443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B050"/>
                </a:solidFill>
                <a:latin typeface="Comic Sans MS" panose="030F0902030302020204" pitchFamily="66" charset="0"/>
              </a:rPr>
              <a:t>[Valiant]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FB8AB-DB78-CE22-610B-D66EE74D7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10038"/>
            <a:ext cx="2711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</a:rPr>
              <a:t>(≤Det </a:t>
            </a:r>
            <a:r>
              <a:rPr lang="en-US" altLang="en-US" sz="2400" b="1">
                <a:solidFill>
                  <a:srgbClr val="00B050"/>
                </a:solidFill>
                <a:latin typeface="Comic Sans MS" panose="030F0902030302020204" pitchFamily="66" charset="0"/>
              </a:rPr>
              <a:t>[Kirchoff] </a:t>
            </a:r>
            <a:r>
              <a:rPr lang="en-US" altLang="en-US" sz="2400" b="1">
                <a:latin typeface="Comic Sans MS" panose="030F0902030302020204" pitchFamily="66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44CDC-D306-3484-F6BB-D0FB8AF87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5029200"/>
            <a:ext cx="46799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Comic Sans MS" panose="030F0902030302020204" pitchFamily="66" charset="0"/>
              </a:rPr>
              <a:t>Knot     Graph   Statistical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Comic Sans MS" panose="030F0902030302020204" pitchFamily="66" charset="0"/>
              </a:rPr>
              <a:t>Theory  Theory  Physics</a:t>
            </a:r>
            <a:endParaRPr lang="en-US" altLang="en-US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uiExpand="1" build="p"/>
      <p:bldP spid="7" grpId="0" uiExpand="1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0">
            <a:extLst>
              <a:ext uri="{FF2B5EF4-FFF2-40B4-BE49-F238E27FC236}">
                <a16:creationId xmlns:a16="http://schemas.microsoft.com/office/drawing/2014/main" id="{064A5AA6-630E-B645-37FA-1EE0D21EA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2202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     BPP: </a:t>
            </a:r>
            <a:r>
              <a:rPr lang="en-US" altLang="en-US" sz="2600" b="1">
                <a:latin typeface="Comic Sans MS" panose="030F0902030302020204" pitchFamily="66" charset="0"/>
              </a:rPr>
              <a:t>Efficient probabilistic computation </a:t>
            </a:r>
            <a:endParaRPr lang="en-US" altLang="en-US" sz="2600" b="1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CA" altLang="en-US" sz="2800" b="1">
                <a:latin typeface="Comic Sans MS" panose="030F0902030302020204" pitchFamily="66" charset="0"/>
                <a:sym typeface="Symbol" pitchFamily="2" charset="2"/>
              </a:rPr>
              <a:t>    </a:t>
            </a: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BQP:</a:t>
            </a:r>
            <a:r>
              <a:rPr lang="en-US" altLang="en-US" sz="2600" b="1">
                <a:latin typeface="Comic Sans MS" panose="030F0902030302020204" pitchFamily="66" charset="0"/>
              </a:rPr>
              <a:t> Efficient quantum computation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sz="2600" b="1">
                <a:solidFill>
                  <a:srgbClr val="660066"/>
                </a:solidFill>
                <a:latin typeface="Comic Sans MS" panose="030F0902030302020204" pitchFamily="66" charset="0"/>
              </a:rPr>
              <a:t>[Feynman, Bernstein-Vazirani] </a:t>
            </a: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BQP </a:t>
            </a:r>
            <a:r>
              <a:rPr lang="en-CA" altLang="en-US" sz="2400" b="1">
                <a:latin typeface="Comic Sans MS" panose="030F0902030302020204" pitchFamily="66" charset="0"/>
                <a:sym typeface="Symbol" pitchFamily="2" charset="2"/>
              </a:rPr>
              <a:t> </a:t>
            </a:r>
            <a:r>
              <a:rPr lang="en-US" altLang="en-US" sz="2400" b="1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P</a:t>
            </a:r>
            <a:r>
              <a:rPr lang="en-US" altLang="en-US" sz="2400" b="1" baseline="3000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#</a:t>
            </a:r>
            <a:r>
              <a:rPr lang="en-US" altLang="en-US" sz="2800" b="1" baseline="30000">
                <a:solidFill>
                  <a:srgbClr val="FF0000"/>
                </a:solidFill>
                <a:latin typeface="Comic Sans MS" panose="030F0902030302020204" pitchFamily="66" charset="0"/>
                <a:sym typeface="Wingdings" pitchFamily="2" charset="2"/>
              </a:rPr>
              <a:t>P</a:t>
            </a:r>
            <a:r>
              <a:rPr lang="en-US" altLang="en-US" sz="2400" b="1">
                <a:latin typeface="Comic Sans MS" panose="030F0902030302020204" pitchFamily="66" charset="0"/>
                <a:sym typeface="Wingdings" pitchFamily="2" charset="2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endParaRPr lang="en-US" altLang="en-US" sz="2600" b="1">
              <a:solidFill>
                <a:srgbClr val="009900"/>
              </a:solidFill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sz="2600" b="1">
                <a:solidFill>
                  <a:srgbClr val="660066"/>
                </a:solidFill>
                <a:latin typeface="Comic Sans MS" panose="030F0902030302020204" pitchFamily="66" charset="0"/>
              </a:rPr>
              <a:t>[Shor] </a:t>
            </a:r>
            <a:r>
              <a:rPr lang="en-US" altLang="en-US" sz="2600" b="1">
                <a:latin typeface="Comic Sans MS" panose="030F0902030302020204" pitchFamily="66" charset="0"/>
              </a:rPr>
              <a:t>Factoring </a:t>
            </a:r>
            <a:r>
              <a:rPr lang="en-US" altLang="en-US" sz="2400" b="1">
                <a:latin typeface="Comic Sans MS" panose="030F0902030302020204" pitchFamily="66" charset="0"/>
                <a:sym typeface="Symbol" pitchFamily="2" charset="2"/>
              </a:rPr>
              <a:t></a:t>
            </a:r>
            <a:r>
              <a:rPr lang="en-US" altLang="en-US" sz="2600" b="1">
                <a:latin typeface="Comic Sans MS" panose="030F0902030302020204" pitchFamily="66" charset="0"/>
              </a:rPr>
              <a:t> </a:t>
            </a: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BQP    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</a:rPr>
              <a:t>(assumed not in </a:t>
            </a: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BPP</a:t>
            </a: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2600" b="1">
                <a:solidFill>
                  <a:srgbClr val="000000"/>
                </a:solidFill>
                <a:latin typeface="Comic Sans MS" panose="030F0902030302020204" pitchFamily="66" charset="0"/>
              </a:rPr>
              <a:t>Can quantum computers be built? What can they do?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7F4D00"/>
                </a:solidFill>
                <a:latin typeface="Comic Sans MS" panose="030F0902030302020204" pitchFamily="66" charset="0"/>
              </a:rPr>
              <a:t>Particles</a:t>
            </a:r>
            <a:r>
              <a:rPr lang="en-US" altLang="en-US" sz="2600" b="1">
                <a:latin typeface="Comic Sans MS" panose="030F0902030302020204" pitchFamily="66" charset="0"/>
              </a:rPr>
              <a:t>:</a:t>
            </a: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  </a:t>
            </a:r>
            <a:r>
              <a:rPr lang="en-US" altLang="en-US" sz="2600" b="1">
                <a:solidFill>
                  <a:schemeClr val="tx2"/>
                </a:solidFill>
                <a:latin typeface="Comic Sans MS" panose="030F0902030302020204" pitchFamily="66" charset="0"/>
              </a:rPr>
              <a:t>Fermions </a:t>
            </a:r>
            <a:r>
              <a:rPr lang="en-US" altLang="en-US" sz="2600" b="1">
                <a:latin typeface="Comic Sans MS" panose="030F0902030302020204" pitchFamily="66" charset="0"/>
              </a:rPr>
              <a:t>(matter)</a:t>
            </a:r>
            <a:r>
              <a:rPr lang="en-US" altLang="en-US" sz="2600" b="1">
                <a:solidFill>
                  <a:schemeClr val="tx2"/>
                </a:solidFill>
                <a:latin typeface="Comic Sans MS" panose="030F0902030302020204" pitchFamily="66" charset="0"/>
              </a:rPr>
              <a:t>       Bosons</a:t>
            </a:r>
            <a:r>
              <a:rPr lang="en-US" altLang="en-US" sz="2600" b="1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2600" b="1">
                <a:latin typeface="Comic Sans MS" panose="030F0902030302020204" pitchFamily="66" charset="0"/>
              </a:rPr>
              <a:t>(light, force)</a:t>
            </a:r>
            <a:endParaRPr lang="en-US" altLang="en-US" sz="2600" b="1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7F4D00"/>
                </a:solidFill>
                <a:latin typeface="Comic Sans MS" panose="030F0902030302020204" pitchFamily="66" charset="0"/>
              </a:rPr>
              <a:t>Wave function</a:t>
            </a:r>
            <a:r>
              <a:rPr lang="en-US" altLang="en-US" sz="2600" b="1">
                <a:latin typeface="Comic Sans MS" panose="030F0902030302020204" pitchFamily="66" charset="0"/>
              </a:rPr>
              <a:t>: </a:t>
            </a:r>
            <a:r>
              <a:rPr lang="en-US" altLang="en-US" sz="2600" b="1">
                <a:solidFill>
                  <a:srgbClr val="0000FF"/>
                </a:solidFill>
                <a:latin typeface="Comic Sans MS" panose="030F0902030302020204" pitchFamily="66" charset="0"/>
              </a:rPr>
              <a:t>Determinant</a:t>
            </a:r>
            <a:r>
              <a:rPr lang="en-US" altLang="en-US" sz="2600" b="1">
                <a:latin typeface="Comic Sans MS" panose="030F0902030302020204" pitchFamily="66" charset="0"/>
              </a:rPr>
              <a:t>           </a:t>
            </a:r>
            <a:r>
              <a:rPr lang="en-US" altLang="en-US" sz="2600" b="1">
                <a:solidFill>
                  <a:srgbClr val="0000FF"/>
                </a:solidFill>
                <a:latin typeface="Comic Sans MS" panose="030F0902030302020204" pitchFamily="66" charset="0"/>
              </a:rPr>
              <a:t>Permanent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660066"/>
                </a:solidFill>
                <a:latin typeface="Comic Sans MS" panose="030F0902030302020204" pitchFamily="66" charset="0"/>
              </a:rPr>
              <a:t>[Valiant, Terhal-DiVincenzo, Knill]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chemeClr val="tx2"/>
                </a:solidFill>
                <a:latin typeface="Comic Sans MS" panose="030F0902030302020204" pitchFamily="66" charset="0"/>
              </a:rPr>
              <a:t>Fermionic</a:t>
            </a:r>
            <a:r>
              <a:rPr lang="en-US" altLang="en-US" sz="2600" b="1">
                <a:latin typeface="Comic Sans MS" panose="030F0902030302020204" pitchFamily="66" charset="0"/>
              </a:rPr>
              <a:t> computers = holographic algs </a:t>
            </a: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</a:rPr>
              <a:t>≤ </a:t>
            </a:r>
            <a:r>
              <a:rPr lang="en-US" altLang="en-US" sz="2400" b="1">
                <a:solidFill>
                  <a:schemeClr val="tx2"/>
                </a:solidFill>
                <a:latin typeface="Comic Sans MS" panose="030F0902030302020204" pitchFamily="66" charset="0"/>
              </a:rPr>
              <a:t>Determinant </a:t>
            </a:r>
            <a:endParaRPr lang="en-US" altLang="en-US" sz="2600" b="1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660066"/>
                </a:solidFill>
                <a:latin typeface="Comic Sans MS" panose="030F0902030302020204" pitchFamily="66" charset="0"/>
              </a:rPr>
              <a:t>[Aaronson-Arkhipov]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600" b="1">
                <a:solidFill>
                  <a:srgbClr val="0000FF"/>
                </a:solidFill>
                <a:latin typeface="Comic Sans MS" panose="030F0902030302020204" pitchFamily="66" charset="0"/>
              </a:rPr>
              <a:t>Bosonic</a:t>
            </a:r>
            <a:r>
              <a:rPr lang="en-US" altLang="en-US" sz="2600" b="1">
                <a:latin typeface="Comic Sans MS" panose="030F0902030302020204" pitchFamily="66" charset="0"/>
              </a:rPr>
              <a:t> computers can “sample” the </a:t>
            </a:r>
            <a:r>
              <a:rPr lang="en-US" altLang="en-US" sz="2400" b="1">
                <a:solidFill>
                  <a:srgbClr val="0000FF"/>
                </a:solidFill>
                <a:latin typeface="Comic Sans MS" panose="030F0902030302020204" pitchFamily="66" charset="0"/>
              </a:rPr>
              <a:t>Permanent</a:t>
            </a:r>
            <a:endParaRPr lang="en-US" altLang="en-US" sz="2600" b="1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49E154CE-E797-E3D2-8DC1-DB185FED5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3810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</a:rPr>
              <a:t>Quantum Computation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85CD79-3D6C-892A-003D-66A39AE0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25" y="914400"/>
            <a:ext cx="46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sym typeface="Symbol" pitchFamily="2" charset="2"/>
              </a:rPr>
              <a:t></a:t>
            </a:r>
            <a:r>
              <a:rPr lang="en-US" altLang="en-US"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47D469-AC8A-E412-F14B-2A41BBC15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974850"/>
            <a:ext cx="6400800" cy="1371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902030302020204" pitchFamily="66" charset="0"/>
              </a:rPr>
              <a:t>How does nature manipulate bosons?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build="p"/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>
            <a:extLst>
              <a:ext uri="{FF2B5EF4-FFF2-40B4-BE49-F238E27FC236}">
                <a16:creationId xmlns:a16="http://schemas.microsoft.com/office/drawing/2014/main" id="{375AF200-09A5-D89E-A98D-C25FEB9AA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18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Approximating</a:t>
            </a:r>
          </a:p>
          <a:p>
            <a:pPr marL="0" indent="0" algn="ctr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Permanents</a:t>
            </a:r>
          </a:p>
          <a:p>
            <a:pPr marL="0" indent="0" algn="ctr">
              <a:buFontTx/>
              <a:buNone/>
            </a:pPr>
            <a:r>
              <a:rPr lang="en-US" altLang="en-US" b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of non-negative matrices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308C0AD-103A-9214-B976-4A7D634E9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Approximating Per</a:t>
            </a:r>
            <a:r>
              <a:rPr lang="en-US" altLang="en-US" b="1" baseline="-2500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endParaRPr lang="en-US" altLang="en-US" b="1" baseline="-25000">
              <a:solidFill>
                <a:srgbClr val="0000BF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CFBC52DF-DB22-9CC1-1BC2-C5EC3C640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56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[Valiant] 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Permanent</a:t>
            </a: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of 0/1 matrices is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#P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-hard</a:t>
            </a:r>
          </a:p>
          <a:p>
            <a:pPr marL="0" indent="0">
              <a:buFontTx/>
              <a:buNone/>
            </a:pPr>
            <a:endParaRPr lang="en-US" altLang="en-US" sz="2800" b="1">
              <a:solidFill>
                <a:srgbClr val="660066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[Jerrum-Sinclair-Vigoda] 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Efficient </a:t>
            </a:r>
            <a:r>
              <a:rPr lang="en-US" altLang="en-US" sz="2800" b="1" i="1">
                <a:latin typeface="Comic Sans MS" panose="030F0902030302020204" pitchFamily="66" charset="0"/>
                <a:ea typeface="ＭＳ Ｐゴシック" panose="020B0600070205080204" pitchFamily="34" charset="-128"/>
              </a:rPr>
              <a:t>probabilistic 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algorithm for (1+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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)-approximation for the permanent of any </a:t>
            </a:r>
            <a:r>
              <a:rPr lang="en-US" altLang="en-US" sz="2800" b="1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non-negative </a:t>
            </a: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real matrix.</a:t>
            </a:r>
          </a:p>
          <a:p>
            <a:pPr marL="0" indent="0">
              <a:buFontTx/>
              <a:buNone/>
            </a:pPr>
            <a:endParaRPr lang="en-US" altLang="en-US" sz="2800" b="1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b="1">
                <a:solidFill>
                  <a:srgbClr val="7F4D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Monte-Carlo Markov Chain </a:t>
            </a:r>
          </a:p>
          <a:p>
            <a:pPr marL="0" indent="0"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(Glauber Dynamics, Metropolis algs,…)</a:t>
            </a:r>
          </a:p>
          <a:p>
            <a:pPr marL="0" indent="0"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  <a:ea typeface="ＭＳ Ｐゴシック" panose="020B0600070205080204" pitchFamily="34" charset="-128"/>
              </a:rPr>
              <a:t>Such algs exist now for many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#P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-hard problems.</a:t>
            </a:r>
          </a:p>
          <a:p>
            <a:pPr marL="0" indent="0">
              <a:buFontTx/>
              <a:buNone/>
            </a:pPr>
            <a:endParaRPr lang="en-US" altLang="en-US" sz="2800" b="1">
              <a:solidFill>
                <a:srgbClr val="00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Important interaction area for CS, Math, Physics</a:t>
            </a:r>
            <a:endParaRPr lang="en-US" altLang="en-US" sz="2400" b="1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DA191D3C-1AFA-562B-719E-E136C31D6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382000" cy="914400"/>
          </a:xfrm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Approx Per</a:t>
            </a:r>
            <a:r>
              <a:rPr lang="en-US" altLang="en-US" b="1" baseline="-2500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 </a:t>
            </a:r>
            <a:r>
              <a:rPr lang="en-US" altLang="en-US" b="1">
                <a:solidFill>
                  <a:srgbClr val="6A28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deterministically</a:t>
            </a:r>
            <a:endParaRPr lang="en-US" altLang="en-US" b="1">
              <a:solidFill>
                <a:srgbClr val="6A28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82D7A973-9026-1FC8-B331-C7FA7A451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5791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A: </a:t>
            </a:r>
            <a:r>
              <a:rPr lang="en-US" altLang="en-US" sz="2800" b="1" dirty="0" err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r>
              <a:rPr lang="en-US" altLang="en-US" sz="2800" b="1" dirty="0" err="1">
                <a:latin typeface="Comic Sans MS" panose="030F0902030302020204" pitchFamily="66" charset="0"/>
                <a:ea typeface="ＭＳ Ｐゴシック" panose="020B0600070205080204" pitchFamily="34" charset="-128"/>
              </a:rPr>
              <a:t>×</a:t>
            </a:r>
            <a:r>
              <a:rPr lang="en-US" altLang="en-US" sz="2800" b="1" dirty="0" err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 non-negative real matrix. 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</a:t>
            </a:r>
            <a:r>
              <a:rPr lang="en-US" altLang="en-US" sz="2800" b="1" dirty="0" err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Linial-Samorodnitsky-Wigderson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]</a:t>
            </a:r>
            <a:endParaRPr lang="en-US" altLang="en-US" sz="2800" b="1" dirty="0">
              <a:solidFill>
                <a:srgbClr val="262626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Deterministic, efficient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 err="1">
                <a:latin typeface="Comic Sans MS" panose="030F0902030302020204" pitchFamily="66" charset="0"/>
                <a:ea typeface="ＭＳ Ｐゴシック" panose="020B0600070205080204" pitchFamily="34" charset="-128"/>
              </a:rPr>
              <a:t>e</a:t>
            </a:r>
            <a:r>
              <a:rPr lang="en-US" altLang="en-US" sz="2800" b="1" baseline="30000" dirty="0" err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r>
              <a:rPr lang="en-US" altLang="en-US" sz="2800" b="1" baseline="30000" dirty="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1" dirty="0">
                <a:solidFill>
                  <a:srgbClr val="26262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factor approximation.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chemeClr val="accent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Two ingredients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: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(1) 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</a:t>
            </a:r>
            <a:r>
              <a:rPr lang="en-US" altLang="en-US" sz="2800" b="1" dirty="0" err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Falikman,Egorichev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] 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If B </a:t>
            </a:r>
            <a:r>
              <a:rPr lang="en-US" altLang="en-US" sz="2800" b="1" dirty="0">
                <a:solidFill>
                  <a:srgbClr val="008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Doubly Stochastic</a:t>
            </a:r>
            <a:endParaRPr lang="en-US" altLang="en-US" sz="2800" b="1" dirty="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    then      </a:t>
            </a:r>
            <a:r>
              <a:rPr lang="en-US" altLang="en-US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e</a:t>
            </a:r>
            <a:r>
              <a:rPr lang="en-US" altLang="en-US" b="1" baseline="30000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-</a:t>
            </a:r>
            <a:r>
              <a:rPr lang="en-US" altLang="en-US" b="1" baseline="30000" dirty="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 </a:t>
            </a:r>
            <a:r>
              <a:rPr lang="en-US" altLang="en-US" b="1" dirty="0">
                <a:solidFill>
                  <a:srgbClr val="26262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≈ </a:t>
            </a:r>
            <a:r>
              <a:rPr lang="en-US" altLang="en-US" b="1" dirty="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r>
              <a:rPr lang="en-US" altLang="en-US" b="1" dirty="0">
                <a:solidFill>
                  <a:srgbClr val="26262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!/</a:t>
            </a:r>
            <a:r>
              <a:rPr lang="en-US" altLang="en-US" b="1" dirty="0" err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r>
              <a:rPr lang="en-US" altLang="en-US" b="1" baseline="30000" dirty="0" err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r>
              <a:rPr lang="en-US" altLang="en-US" b="1" dirty="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26262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≤ Per(B) ≤ 1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(the lower bound solved van der </a:t>
            </a:r>
            <a:r>
              <a:rPr lang="en-US" altLang="en-US" sz="2800" b="1" dirty="0" err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Vaerden</a:t>
            </a:r>
            <a:r>
              <a:rPr lang="ja-JP" altLang="en-US" sz="2800" b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s </a:t>
            </a:r>
            <a:r>
              <a:rPr lang="en-US" altLang="ja-JP" sz="2800" b="1" dirty="0" err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conj</a:t>
            </a:r>
            <a:r>
              <a:rPr lang="en-US" altLang="ja-JP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(2) Strongly polynomial algorithm for the following reduction to </a:t>
            </a:r>
            <a:r>
              <a:rPr lang="en-US" altLang="en-US" sz="2800" b="1" dirty="0">
                <a:solidFill>
                  <a:srgbClr val="008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DS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matrices: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rgbClr val="6A28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Matrix scaling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: 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Find diagonal X,Y </a:t>
            </a:r>
            <a:r>
              <a:rPr lang="en-US" altLang="en-US" sz="2800" b="1" dirty="0" err="1">
                <a:latin typeface="Comic Sans MS" panose="030F0902030302020204" pitchFamily="66" charset="0"/>
                <a:ea typeface="ＭＳ Ｐゴシック" panose="020B0600070205080204" pitchFamily="34" charset="-128"/>
              </a:rPr>
              <a:t>s.t.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 XAY is </a:t>
            </a:r>
            <a:r>
              <a:rPr lang="en-US" altLang="en-US" sz="2800" b="1" dirty="0">
                <a:solidFill>
                  <a:srgbClr val="008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DS</a:t>
            </a:r>
          </a:p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[Gurvits-Samorodnitsky’14] 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b="1" baseline="30000" dirty="0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 </a:t>
            </a:r>
            <a:r>
              <a:rPr lang="en-US" altLang="en-US" sz="2800" b="1" dirty="0">
                <a:solidFill>
                  <a:srgbClr val="26262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factor approx.</a:t>
            </a:r>
            <a:endParaRPr lang="en-US" altLang="en-US" sz="2800" b="1" dirty="0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OPEN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: Find a </a:t>
            </a:r>
            <a:r>
              <a:rPr lang="en-US" altLang="en-US" sz="2800" b="1" dirty="0" err="1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subexp</a:t>
            </a:r>
            <a:r>
              <a:rPr lang="en-US" altLang="en-US" sz="2800" b="1" dirty="0">
                <a:solidFill>
                  <a:srgbClr val="0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-time deterministic approx. alg.</a:t>
            </a:r>
          </a:p>
          <a:p>
            <a:pPr marL="0" indent="0">
              <a:buFontTx/>
              <a:buNone/>
            </a:pPr>
            <a:endParaRPr lang="en-US" altLang="en-US" sz="2800" b="1" dirty="0">
              <a:solidFill>
                <a:srgbClr val="00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62467" name="Left Bracket 5">
            <a:extLst>
              <a:ext uri="{FF2B5EF4-FFF2-40B4-BE49-F238E27FC236}">
                <a16:creationId xmlns:a16="http://schemas.microsoft.com/office/drawing/2014/main" id="{A0066540-CF4E-43D5-1C3A-E48051953808}"/>
              </a:ext>
            </a:extLst>
          </p:cNvPr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2E1814-171F-C1E7-B4BD-56CDFC6D0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0"/>
            <a:ext cx="6400800" cy="3048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902030302020204" pitchFamily="66" charset="0"/>
              </a:rPr>
              <a:t>New: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902030302020204" pitchFamily="66" charset="0"/>
              </a:rPr>
              <a:t>Operator scaling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902030302020204" pitchFamily="66" charset="0"/>
              </a:rPr>
              <a:t>Geodesic convex algs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latin typeface="Comic Sans MS" panose="030F0902030302020204" pitchFamily="66" charset="0"/>
              </a:rPr>
              <a:t>Numerous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FC894DD2-2FF2-EA84-8DD8-C98E76C1E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Power of the twins</a:t>
            </a:r>
            <a:endParaRPr lang="en-US" altLang="en-US" b="1" dirty="0">
              <a:solidFill>
                <a:schemeClr val="hlink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C7FA0CE-2156-5AF6-25B4-2A89CE428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51816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z="2800" b="1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</a:t>
            </a:r>
            <a:r>
              <a:rPr lang="en-US" altLang="en-US" sz="2800" b="1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Det</a:t>
            </a:r>
            <a:r>
              <a:rPr lang="en-US" altLang="en-US" sz="2800" b="1" baseline="-25000" dirty="0" err="1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(X) = 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S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b="1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sgn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() </a:t>
            </a:r>
            <a:r>
              <a:rPr lang="en-US" altLang="en-US" sz="2800" b="1" baseline="-25000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[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]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X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i(</a:t>
            </a:r>
            <a:r>
              <a:rPr lang="en-US" altLang="en-US" sz="2800" b="1" baseline="-25000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marL="0" indent="0">
              <a:buFontTx/>
              <a:buNone/>
            </a:pPr>
            <a:endParaRPr lang="en-US" altLang="en-US" sz="2800" b="1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Per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(X) =  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S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       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</a:t>
            </a:r>
            <a:r>
              <a:rPr lang="en-US" altLang="en-US" sz="2800" b="1" baseline="-25000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[</a:t>
            </a:r>
            <a:r>
              <a:rPr lang="en-US" altLang="en-US" sz="2800" b="1" baseline="-25000" dirty="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]</a:t>
            </a:r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X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i(</a:t>
            </a:r>
            <a:r>
              <a:rPr lang="en-US" altLang="en-US" sz="2800" b="1" baseline="-25000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8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marL="0" indent="0">
              <a:buFontTx/>
              <a:buNone/>
            </a:pPr>
            <a:endParaRPr lang="en-US" altLang="en-US" sz="2800" b="1" baseline="-25000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endParaRPr lang="en-US" altLang="en-US" sz="2800" b="1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The </a:t>
            </a:r>
            <a:r>
              <a:rPr lang="en-US" altLang="en-US" sz="28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Permanent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&amp; </a:t>
            </a:r>
            <a:r>
              <a:rPr lang="en-US" altLang="en-US" sz="28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Determinant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have been beacons of light for computational complexity – their detailed investigation have lead to foundational results, and will probably continue to serve this purpose!</a:t>
            </a:r>
          </a:p>
          <a:p>
            <a:pPr marL="0" indent="0">
              <a:buFontTx/>
              <a:buNone/>
            </a:pPr>
            <a:endParaRPr lang="en-US" altLang="en-US" sz="2400" b="1" baseline="-25000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endParaRPr lang="en-US" altLang="en-US" sz="2400" b="1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6387" name="Left Bracket 5">
            <a:extLst>
              <a:ext uri="{FF2B5EF4-FFF2-40B4-BE49-F238E27FC236}">
                <a16:creationId xmlns:a16="http://schemas.microsoft.com/office/drawing/2014/main" id="{1C00DFB4-B148-349A-2BE5-BC19DD8CBE69}"/>
              </a:ext>
            </a:extLst>
          </p:cNvPr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79B54A79-0924-597F-A17F-1E507944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87463"/>
            <a:ext cx="181610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0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0">
            <a:extLst>
              <a:ext uri="{FF2B5EF4-FFF2-40B4-BE49-F238E27FC236}">
                <a16:creationId xmlns:a16="http://schemas.microsoft.com/office/drawing/2014/main" id="{66422CC7-964A-BDF3-E57A-EB371788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3" b="4990"/>
          <a:stretch>
            <a:fillRect/>
          </a:stretch>
        </p:blipFill>
        <p:spPr bwMode="auto">
          <a:xfrm>
            <a:off x="138113" y="1265238"/>
            <a:ext cx="3908425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A81A58-9190-A8DA-93C3-F0A5ECC35B78}"/>
              </a:ext>
            </a:extLst>
          </p:cNvPr>
          <p:cNvSpPr txBox="1"/>
          <p:nvPr/>
        </p:nvSpPr>
        <p:spPr>
          <a:xfrm>
            <a:off x="4306888" y="1258888"/>
            <a:ext cx="45720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- Published by Princeton University Press</a:t>
            </a:r>
          </a:p>
          <a:p>
            <a:pPr algn="ctr">
              <a:defRPr/>
            </a:pPr>
            <a:endParaRPr lang="en-US" sz="2800" b="1" kern="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- Free on my website</a:t>
            </a:r>
          </a:p>
          <a:p>
            <a:pPr algn="ctr">
              <a:defRPr/>
            </a:pPr>
            <a:endParaRPr lang="en-US" sz="2800" b="1" kern="0" dirty="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t>- Comments welcome!</a:t>
            </a: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92864C4-DD6A-C445-214B-6BDF2B55EF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-203200"/>
            <a:ext cx="8445500" cy="1462088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Book ad</a:t>
            </a:r>
          </a:p>
        </p:txBody>
      </p:sp>
    </p:spTree>
    <p:extLst>
      <p:ext uri="{BB962C8B-B14F-4D97-AF65-F5344CB8AC3E}">
        <p14:creationId xmlns:p14="http://schemas.microsoft.com/office/powerpoint/2010/main" val="313786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C851596-3B7C-D830-06E5-6C7B544AD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953000"/>
            <a:ext cx="2895600" cy="5334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00A8D3-41F3-1C83-AA7A-8FA544C1F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038600"/>
            <a:ext cx="2895600" cy="5334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2BC563B-34BD-7F8D-7D35-35BE9A7DB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chemeClr val="hlin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Meet the twins</a:t>
            </a:r>
            <a:endParaRPr lang="en-US" altLang="en-US" b="1">
              <a:solidFill>
                <a:schemeClr val="hlink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AA22F3B3-A81A-1356-29AB-BC3844D6D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63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           </a:t>
            </a:r>
            <a:r>
              <a:rPr lang="en-US" altLang="en-US" sz="2400" b="1" dirty="0" err="1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Det</a:t>
            </a:r>
            <a:r>
              <a:rPr lang="en-US" altLang="en-US" sz="2400" b="1" baseline="-25000" dirty="0" err="1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4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(X)                              Per</a:t>
            </a:r>
            <a:r>
              <a:rPr lang="en-US" altLang="en-US" sz="2400" b="1" baseline="-25000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400" b="1" dirty="0">
                <a:solidFill>
                  <a:schemeClr val="tx2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(X) </a:t>
            </a:r>
            <a:endParaRPr lang="en-US" altLang="en-US" sz="2400" b="1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</a:t>
            </a:r>
            <a:r>
              <a:rPr lang="en-US" altLang="en-US" sz="24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Sn </a:t>
            </a:r>
            <a:r>
              <a:rPr lang="en-US" altLang="en-US" sz="2400" b="1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sgn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() </a:t>
            </a:r>
            <a:r>
              <a:rPr lang="en-US" altLang="en-US" sz="2400" b="1" baseline="-25000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[n]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X</a:t>
            </a:r>
            <a:r>
              <a:rPr lang="en-US" altLang="en-US" sz="24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i(</a:t>
            </a:r>
            <a:r>
              <a:rPr lang="en-US" altLang="en-US" sz="2400" b="1" baseline="-25000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)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         </a:t>
            </a:r>
            <a:r>
              <a:rPr lang="en-US" altLang="en-US" sz="24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Sn    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</a:t>
            </a:r>
            <a:r>
              <a:rPr lang="en-US" altLang="en-US" sz="2400" b="1" baseline="-25000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[n]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X</a:t>
            </a:r>
            <a:r>
              <a:rPr lang="en-US" altLang="en-US" sz="24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i(</a:t>
            </a:r>
            <a:r>
              <a:rPr lang="en-US" altLang="en-US" sz="2400" b="1" baseline="-25000" dirty="0" err="1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sz="2400" b="1" baseline="-25000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)</a:t>
            </a:r>
          </a:p>
          <a:p>
            <a:pPr marL="0" indent="0">
              <a:buFontTx/>
              <a:buNone/>
            </a:pPr>
            <a:endParaRPr lang="en-US" altLang="en-US" sz="2400" b="1" baseline="-25000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0099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Physics:    Fermions                        Bosons</a:t>
            </a:r>
          </a:p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Knots:      Alexander polynomial      Jones polynomial</a:t>
            </a:r>
            <a:endParaRPr lang="en-US" altLang="en-US" sz="2400" b="1" dirty="0">
              <a:solidFill>
                <a:srgbClr val="0099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           Linear Algebra                Enumeration /Counting</a:t>
            </a:r>
          </a:p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Uses:       Geometry / Volume        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Statistical Mechanics</a:t>
            </a:r>
          </a:p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            Everywhere                    </a:t>
            </a:r>
            <a:r>
              <a:rPr lang="en-US" altLang="en-US" sz="2400" b="1" dirty="0" err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Comput</a:t>
            </a:r>
            <a:r>
              <a:rPr lang="en-US" altLang="en-US" sz="2400" b="1" dirty="0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. Complexity</a:t>
            </a:r>
            <a:endParaRPr lang="en-US" altLang="en-US" sz="2400" b="1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Counting:   Spanning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400" b="1" dirty="0">
                <a:solidFill>
                  <a:srgbClr val="FF66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trees              Matchings</a:t>
            </a:r>
          </a:p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FF66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             Planar matchings           Everything</a:t>
            </a:r>
          </a:p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Complexity: Easy   </a:t>
            </a: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                         </a:t>
            </a:r>
            <a:r>
              <a:rPr lang="en-US" altLang="en-US" sz="2400" b="1" dirty="0">
                <a:solidFill>
                  <a:srgbClr val="0000F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Hard (?)</a:t>
            </a:r>
            <a:endParaRPr lang="en-US" altLang="en-US" sz="2400" b="1" dirty="0">
              <a:solidFill>
                <a:srgbClr val="FF66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Boolean:      NC-complete               #P-complete</a:t>
            </a:r>
          </a:p>
          <a:p>
            <a:pPr marL="0" indent="0">
              <a:buFontTx/>
              <a:buNone/>
            </a:pPr>
            <a:r>
              <a:rPr lang="en-US" alt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Arithmetic: VP-complete               VNP-complete</a:t>
            </a:r>
          </a:p>
          <a:p>
            <a:pPr marL="0" indent="0">
              <a:buFontTx/>
              <a:buNone/>
            </a:pPr>
            <a:endParaRPr lang="en-US" altLang="en-US" sz="2400" b="1" dirty="0">
              <a:solidFill>
                <a:srgbClr val="80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>
              <a:buFontTx/>
              <a:buNone/>
            </a:pPr>
            <a:endParaRPr lang="en-US" altLang="en-US" sz="2400" b="1" dirty="0"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18437" name="Left Bracket 5">
            <a:extLst>
              <a:ext uri="{FF2B5EF4-FFF2-40B4-BE49-F238E27FC236}">
                <a16:creationId xmlns:a16="http://schemas.microsoft.com/office/drawing/2014/main" id="{AE07063A-9A43-F761-CF46-EAC91ECEB537}"/>
              </a:ext>
            </a:extLst>
          </p:cNvPr>
          <p:cNvSpPr>
            <a:spLocks/>
          </p:cNvSpPr>
          <p:nvPr/>
        </p:nvSpPr>
        <p:spPr bwMode="auto">
          <a:xfrm>
            <a:off x="8229600" y="4876800"/>
            <a:ext cx="1600200" cy="1143000"/>
          </a:xfrm>
          <a:prstGeom prst="leftBracket">
            <a:avLst>
              <a:gd name="adj" fmla="val 833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56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F68E304-2C2E-60A1-6CA4-54C45A65C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Complexity classes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BEE3297B-1FDA-3DB8-A05B-D6DD969B0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 </a:t>
            </a:r>
          </a:p>
          <a:p>
            <a:pPr eaLnBrk="1" hangingPunct="1">
              <a:buFontTx/>
              <a:buNone/>
            </a:pPr>
            <a:endParaRPr lang="en-US" altLang="en-US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NP       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Efficient proof/verification       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 P        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Efficient computation</a:t>
            </a:r>
            <a:endParaRPr lang="en-US" altLang="en-US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</a:t>
            </a:r>
          </a:p>
          <a:p>
            <a:pPr eaLnBrk="1" hangingPunct="1">
              <a:buFontTx/>
              <a:buNone/>
            </a:pPr>
            <a:endParaRPr lang="en-US" altLang="en-US" sz="2400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400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400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cxnSp>
        <p:nvCxnSpPr>
          <p:cNvPr id="20483" name="Straight Connector 7">
            <a:extLst>
              <a:ext uri="{FF2B5EF4-FFF2-40B4-BE49-F238E27FC236}">
                <a16:creationId xmlns:a16="http://schemas.microsoft.com/office/drawing/2014/main" id="{A4997793-DED9-34A8-62E8-F1EC639D6B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4494213"/>
            <a:ext cx="86106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42BEAF-ACD5-7396-D9CA-6AD4234A74B8}"/>
              </a:ext>
            </a:extLst>
          </p:cNvPr>
          <p:cNvSpPr txBox="1"/>
          <p:nvPr/>
        </p:nvSpPr>
        <p:spPr>
          <a:xfrm>
            <a:off x="1219200" y="2819400"/>
            <a:ext cx="1719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Permanent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922F9-A326-B6AD-7747-97246583110A}"/>
              </a:ext>
            </a:extLst>
          </p:cNvPr>
          <p:cNvSpPr txBox="1"/>
          <p:nvPr/>
        </p:nvSpPr>
        <p:spPr>
          <a:xfrm>
            <a:off x="990600" y="5181600"/>
            <a:ext cx="2008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Determinant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792B35-CB2E-48F1-CCB6-2D249CDCD5FA}"/>
              </a:ext>
            </a:extLst>
          </p:cNvPr>
          <p:cNvSpPr txBox="1"/>
          <p:nvPr/>
        </p:nvSpPr>
        <p:spPr>
          <a:xfrm>
            <a:off x="152400" y="3911600"/>
            <a:ext cx="11668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Hard</a:t>
            </a:r>
            <a:endParaRPr lang="en-US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7B8E0-43D3-1C27-5E67-2467B2B6E5A1}"/>
              </a:ext>
            </a:extLst>
          </p:cNvPr>
          <p:cNvSpPr txBox="1"/>
          <p:nvPr/>
        </p:nvSpPr>
        <p:spPr>
          <a:xfrm>
            <a:off x="187325" y="4445000"/>
            <a:ext cx="1095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6600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Easy</a:t>
            </a:r>
            <a:endParaRPr lang="en-US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E65B4FC3-1468-EB88-1B3F-1CF632D2B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33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Completeness </a:t>
            </a:r>
            <a:r>
              <a:rPr lang="en-US" altLang="en-US" sz="3200" b="1">
                <a:solidFill>
                  <a:srgbClr val="660066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[Valiant]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7719A83-FB39-12E0-89B6-F81FE513C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8677275" cy="5170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EXP      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Exponential time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PSPACE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Polynomial space</a:t>
            </a:r>
            <a:endParaRPr lang="en-US" altLang="en-US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#P    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Counting</a:t>
            </a:r>
            <a:endParaRPr lang="en-US" altLang="en-US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PH       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Bounded alternation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NP       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Efficient proof/verification       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 P        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Efficient computation</a:t>
            </a:r>
            <a:endParaRPr lang="en-US" altLang="en-US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NC       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Fast parallel computation</a:t>
            </a:r>
            <a:endParaRPr lang="en-US" altLang="en-US" b="1">
              <a:solidFill>
                <a:srgbClr val="0099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                 L          </a:t>
            </a:r>
            <a:r>
              <a:rPr lang="en-US" altLang="en-US" sz="2000" b="1">
                <a:solidFill>
                  <a:srgbClr val="0000D5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Logarithmic space</a:t>
            </a:r>
            <a:endParaRPr lang="en-US" altLang="en-US" b="1">
              <a:solidFill>
                <a:srgbClr val="0000D5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cxnSp>
        <p:nvCxnSpPr>
          <p:cNvPr id="22531" name="Straight Connector 7">
            <a:extLst>
              <a:ext uri="{FF2B5EF4-FFF2-40B4-BE49-F238E27FC236}">
                <a16:creationId xmlns:a16="http://schemas.microsoft.com/office/drawing/2014/main" id="{773EFFC4-2476-E73D-4135-CD046C3E8B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4494213"/>
            <a:ext cx="861060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926322-3C47-BF90-20DD-0F14E7C69059}"/>
              </a:ext>
            </a:extLst>
          </p:cNvPr>
          <p:cNvSpPr txBox="1"/>
          <p:nvPr/>
        </p:nvSpPr>
        <p:spPr>
          <a:xfrm>
            <a:off x="1219200" y="2819400"/>
            <a:ext cx="1719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>
                <a:solidFill>
                  <a:srgbClr val="00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Permanent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24C6E-1EB9-55B1-6BB3-006FC12A4CD9}"/>
              </a:ext>
            </a:extLst>
          </p:cNvPr>
          <p:cNvSpPr txBox="1"/>
          <p:nvPr/>
        </p:nvSpPr>
        <p:spPr>
          <a:xfrm>
            <a:off x="990600" y="5181600"/>
            <a:ext cx="2008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99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Determinant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6AF79-5223-6C6F-577F-A8FFE226CC37}"/>
              </a:ext>
            </a:extLst>
          </p:cNvPr>
          <p:cNvSpPr txBox="1"/>
          <p:nvPr/>
        </p:nvSpPr>
        <p:spPr>
          <a:xfrm>
            <a:off x="1728788" y="3911600"/>
            <a:ext cx="11668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Hard</a:t>
            </a:r>
            <a:endParaRPr lang="en-US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72978-3AD9-D0E0-3125-A4D222F900C9}"/>
              </a:ext>
            </a:extLst>
          </p:cNvPr>
          <p:cNvSpPr txBox="1"/>
          <p:nvPr/>
        </p:nvSpPr>
        <p:spPr>
          <a:xfrm>
            <a:off x="1765300" y="4445000"/>
            <a:ext cx="10953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Easy</a:t>
            </a:r>
            <a:endParaRPr lang="en-US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711B3-6B6E-B001-55D5-DF0EC8AFC7A4}"/>
              </a:ext>
            </a:extLst>
          </p:cNvPr>
          <p:cNvSpPr txBox="1"/>
          <p:nvPr/>
        </p:nvSpPr>
        <p:spPr>
          <a:xfrm>
            <a:off x="3556000" y="3048000"/>
            <a:ext cx="55372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BQP</a:t>
            </a:r>
            <a:r>
              <a:rPr lang="en-US" sz="2400" b="1" kern="0" dirty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2000" b="1" kern="0" dirty="0">
                <a:solidFill>
                  <a:srgbClr val="FF66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efficient quantum computation </a:t>
            </a:r>
            <a:endParaRPr lang="en-US" sz="2000" dirty="0">
              <a:solidFill>
                <a:srgbClr val="FF66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A0C9D88-5C99-E4B0-6871-EEB4D401CB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3200400"/>
            <a:ext cx="304800" cy="228600"/>
          </a:xfrm>
          <a:prstGeom prst="line">
            <a:avLst/>
          </a:prstGeom>
          <a:noFill/>
          <a:ln w="508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B4433D-98EB-70E2-25DB-EA6AB4801FCB}"/>
              </a:ext>
            </a:extLst>
          </p:cNvPr>
          <p:cNvSpPr txBox="1"/>
          <p:nvPr/>
        </p:nvSpPr>
        <p:spPr>
          <a:xfrm>
            <a:off x="3019425" y="914400"/>
            <a:ext cx="18430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kern="0" dirty="0">
                <a:latin typeface="Comic Sans MS" charset="0"/>
                <a:ea typeface="ＭＳ Ｐゴシック" charset="0"/>
                <a:cs typeface="ＭＳ Ｐゴシック" charset="0"/>
              </a:rPr>
              <a:t>Boolean</a:t>
            </a:r>
            <a:endParaRPr lang="en-US" sz="36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B46328-DD7A-41C6-F85F-7E20376CC1B7}"/>
              </a:ext>
            </a:extLst>
          </p:cNvPr>
          <p:cNvSpPr txBox="1"/>
          <p:nvPr/>
        </p:nvSpPr>
        <p:spPr>
          <a:xfrm>
            <a:off x="-44450" y="914400"/>
            <a:ext cx="25590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kern="0" dirty="0">
                <a:latin typeface="Comic Sans MS" charset="0"/>
                <a:ea typeface="ＭＳ Ｐゴシック" charset="0"/>
                <a:cs typeface="ＭＳ Ｐゴシック" charset="0"/>
              </a:rPr>
              <a:t>Arithmetic</a:t>
            </a:r>
            <a:endParaRPr lang="en-US" sz="36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440525-847A-E346-5214-DFE74694BB13}"/>
              </a:ext>
            </a:extLst>
          </p:cNvPr>
          <p:cNvSpPr txBox="1"/>
          <p:nvPr/>
        </p:nvSpPr>
        <p:spPr>
          <a:xfrm>
            <a:off x="311150" y="5105400"/>
            <a:ext cx="6794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VP</a:t>
            </a:r>
            <a:endParaRPr lang="en-US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E25AC5-ABA9-DCA6-7349-B1E833A2230C}"/>
              </a:ext>
            </a:extLst>
          </p:cNvPr>
          <p:cNvSpPr txBox="1"/>
          <p:nvPr/>
        </p:nvSpPr>
        <p:spPr>
          <a:xfrm>
            <a:off x="138113" y="2768600"/>
            <a:ext cx="10144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VNP</a:t>
            </a:r>
            <a:endParaRPr lang="en-US" dirty="0">
              <a:solidFill>
                <a:srgbClr val="0000FF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BD0BADDC-8CAF-8A10-EB2A-36194AB9F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181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Arithmetic Computation</a:t>
            </a:r>
          </a:p>
          <a:p>
            <a:pPr marL="0" indent="0" algn="ctr"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marL="0" indent="0" algn="ctr">
              <a:buFontTx/>
              <a:buNone/>
            </a:pPr>
            <a:r>
              <a:rPr lang="en-US" altLang="en-US" b="1">
                <a:solidFill>
                  <a:srgbClr val="0000B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sym typeface="Symbol" pitchFamily="2" charset="2"/>
              </a:rPr>
              <a:t>Computing formal polynomials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7337C0A-169C-9A55-12C2-76CDAB49DC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3" y="-200025"/>
            <a:ext cx="7772400" cy="1470025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Arithmetic complexity – basics</a:t>
            </a:r>
            <a:endParaRPr lang="en-US" altLang="en-US" sz="3600" b="1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CA063-115C-0B42-05EA-3E1C854C2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450975"/>
            <a:ext cx="1350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660066"/>
                </a:solidFill>
                <a:latin typeface="Comic Sans MS" panose="030F0902030302020204" pitchFamily="66" charset="0"/>
              </a:rPr>
              <a:t>F field</a:t>
            </a:r>
            <a:endParaRPr lang="en-US" altLang="en-US" sz="3600" b="1">
              <a:solidFill>
                <a:srgbClr val="660066"/>
              </a:solidFill>
              <a:latin typeface="Comic Sans MS" panose="030F0902030302020204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DD2828-5536-1CE1-20F5-240385FB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4495800"/>
            <a:ext cx="3430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</a:rPr>
              <a:t>Formula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</a:rPr>
              <a:t>L(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>
                <a:latin typeface="Comic Sans MS" panose="030F0902030302020204" pitchFamily="66" charset="0"/>
              </a:rPr>
              <a:t>) – 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formula size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287A13-477A-35CC-48B3-7CC3DDBF3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8" y="1865313"/>
            <a:ext cx="2217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n 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variables,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deg 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f &lt;n</a:t>
            </a:r>
            <a:r>
              <a:rPr lang="en-US" altLang="en-US" sz="2800" b="1" baseline="30000">
                <a:solidFill>
                  <a:srgbClr val="0000FF"/>
                </a:solidFill>
                <a:latin typeface="Comic Sans MS" panose="030F0902030302020204" pitchFamily="66" charset="0"/>
              </a:rPr>
              <a:t>c</a:t>
            </a:r>
            <a:endParaRPr lang="en-US" altLang="en-US" sz="3600" b="1" baseline="3000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098063-C3D2-50F1-72DD-F19DC2583804}"/>
              </a:ext>
            </a:extLst>
          </p:cNvPr>
          <p:cNvGrpSpPr>
            <a:grpSpLocks/>
          </p:cNvGrpSpPr>
          <p:nvPr/>
        </p:nvGrpSpPr>
        <p:grpSpPr bwMode="auto">
          <a:xfrm>
            <a:off x="4891088" y="1308100"/>
            <a:ext cx="4037012" cy="2987675"/>
            <a:chOff x="4890591" y="927100"/>
            <a:chExt cx="4038281" cy="2987020"/>
          </a:xfrm>
        </p:grpSpPr>
        <p:grpSp>
          <p:nvGrpSpPr>
            <p:cNvPr id="26657" name="Group 32">
              <a:extLst>
                <a:ext uri="{FF2B5EF4-FFF2-40B4-BE49-F238E27FC236}">
                  <a16:creationId xmlns:a16="http://schemas.microsoft.com/office/drawing/2014/main" id="{48995C39-6E5B-7E4B-B5C1-B09AEC1A3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591" y="1231899"/>
              <a:ext cx="4038281" cy="2682221"/>
              <a:chOff x="3391150" y="1231899"/>
              <a:chExt cx="4038281" cy="2682221"/>
            </a:xfrm>
          </p:grpSpPr>
          <p:grpSp>
            <p:nvGrpSpPr>
              <p:cNvPr id="26659" name="Group 27">
                <a:extLst>
                  <a:ext uri="{FF2B5EF4-FFF2-40B4-BE49-F238E27FC236}">
                    <a16:creationId xmlns:a16="http://schemas.microsoft.com/office/drawing/2014/main" id="{8753EF32-8EFC-9D9A-BA2D-04A25CB26F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1150" y="1612900"/>
                <a:ext cx="4038281" cy="2301220"/>
                <a:chOff x="3391150" y="1612900"/>
                <a:chExt cx="4038281" cy="2301220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F92E3A9-6AEB-6978-1AD1-C39044411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98411">
                  <a:off x="4965895" y="1613299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305BBA8-ADC1-2C78-593F-7207C08AF7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98411">
                  <a:off x="5574892" y="2298155"/>
                  <a:ext cx="914200" cy="9146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1CE5FFD-C8A9-191C-1F60-276D9BBB3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898411">
                  <a:off x="4292583" y="2222766"/>
                  <a:ext cx="914200" cy="91309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b="1" dirty="0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BE2219B-F660-5C49-AD07-59F7D9D695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652900" y="2768196"/>
                  <a:ext cx="609792" cy="73643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428AE4CF-CFA1-2F67-E9F3-8EEFF1EE913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>
                  <a:off x="3645230" y="2665032"/>
                  <a:ext cx="458931" cy="6602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80853916-34A2-D483-DCFC-AA1A38802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25552" y="1904785"/>
                  <a:ext cx="485928" cy="48249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1D06F55-7C99-D6AC-6331-97A3A0B99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0389" y="1796859"/>
                  <a:ext cx="487515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46506B-060E-0F86-2916-F96D15B84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8120" y="2469811"/>
                  <a:ext cx="487516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89E40F4-2DD4-FC99-0A94-00F85D18D8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1198" y="2404739"/>
                  <a:ext cx="48592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0962C2C-2CC4-834C-1BDE-64601406A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9936" y="2507903"/>
                  <a:ext cx="48592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26671" name="TextBox 22">
                  <a:extLst>
                    <a:ext uri="{FF2B5EF4-FFF2-40B4-BE49-F238E27FC236}">
                      <a16:creationId xmlns:a16="http://schemas.microsoft.com/office/drawing/2014/main" id="{9A5F7082-567B-CFDA-3F4F-B72B4EB7A0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1150" y="3249002"/>
                  <a:ext cx="53076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X</a:t>
                  </a:r>
                  <a:r>
                    <a:rPr lang="en-US" altLang="en-US" sz="3600" baseline="-250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i</a:t>
                  </a:r>
                </a:p>
              </p:txBody>
            </p:sp>
            <p:sp>
              <p:nvSpPr>
                <p:cNvPr id="26672" name="TextBox 23">
                  <a:extLst>
                    <a:ext uri="{FF2B5EF4-FFF2-40B4-BE49-F238E27FC236}">
                      <a16:creationId xmlns:a16="http://schemas.microsoft.com/office/drawing/2014/main" id="{35EFE0A0-AEC1-F2EC-810E-BFAA8F8E15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6862" y="3325202"/>
                  <a:ext cx="56863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X</a:t>
                  </a:r>
                  <a:r>
                    <a:rPr lang="en-US" altLang="en-US" sz="3600" baseline="-250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j</a:t>
                  </a:r>
                </a:p>
              </p:txBody>
            </p:sp>
            <p:sp>
              <p:nvSpPr>
                <p:cNvPr id="26673" name="TextBox 24">
                  <a:extLst>
                    <a:ext uri="{FF2B5EF4-FFF2-40B4-BE49-F238E27FC236}">
                      <a16:creationId xmlns:a16="http://schemas.microsoft.com/office/drawing/2014/main" id="{80F85338-6A45-7184-B599-7D0C365669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19152" y="3388702"/>
                  <a:ext cx="53076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X</a:t>
                  </a:r>
                  <a:r>
                    <a:rPr lang="en-US" altLang="en-US" sz="3600" baseline="-250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i</a:t>
                  </a:r>
                </a:p>
              </p:txBody>
            </p:sp>
            <p:sp>
              <p:nvSpPr>
                <p:cNvPr id="26674" name="TextBox 25">
                  <a:extLst>
                    <a:ext uri="{FF2B5EF4-FFF2-40B4-BE49-F238E27FC236}">
                      <a16:creationId xmlns:a16="http://schemas.microsoft.com/office/drawing/2014/main" id="{9E210336-8C81-A5C3-AAAF-7847136D0B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60320" y="3390900"/>
                  <a:ext cx="36911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660066"/>
                      </a:solidFill>
                      <a:latin typeface="Comic Sans MS" panose="030F0902030302020204" pitchFamily="66" charset="0"/>
                    </a:rPr>
                    <a:t>c</a:t>
                  </a:r>
                  <a:endParaRPr lang="en-US" altLang="en-US" sz="3600" baseline="-25000">
                    <a:solidFill>
                      <a:srgbClr val="660066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6051184-5C6E-6C63-4736-A94C0D701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6232" y="1231833"/>
                <a:ext cx="487516" cy="48249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latin typeface="+mn-lt"/>
                    <a:ea typeface="+mn-ea"/>
                  </a:rPr>
                  <a:t>+</a:t>
                </a:r>
              </a:p>
            </p:txBody>
          </p:sp>
        </p:grpSp>
        <p:sp>
          <p:nvSpPr>
            <p:cNvPr id="26658" name="TextBox 33">
              <a:extLst>
                <a:ext uri="{FF2B5EF4-FFF2-40B4-BE49-F238E27FC236}">
                  <a16:creationId xmlns:a16="http://schemas.microsoft.com/office/drawing/2014/main" id="{7304246B-C9C0-B084-F7D2-F167D615C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6843" y="927100"/>
              <a:ext cx="3671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Comic Sans MS" panose="030F0902030302020204" pitchFamily="66" charset="0"/>
                </a:rPr>
                <a:t>f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0E40DF-D93D-7237-71C8-DAAC3E1D90CF}"/>
              </a:ext>
            </a:extLst>
          </p:cNvPr>
          <p:cNvGrpSpPr>
            <a:grpSpLocks/>
          </p:cNvGrpSpPr>
          <p:nvPr/>
        </p:nvGrpSpPr>
        <p:grpSpPr bwMode="auto">
          <a:xfrm>
            <a:off x="120650" y="1308100"/>
            <a:ext cx="4070350" cy="2987675"/>
            <a:chOff x="120370" y="927100"/>
            <a:chExt cx="4070630" cy="298702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DAA246F-E58B-A084-2916-E0AA45B750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44475" y="1600052"/>
              <a:ext cx="374676" cy="347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5AF5ABD-13A9-7A01-9E68-9D34C3B8411F}"/>
                </a:ext>
              </a:extLst>
            </p:cNvPr>
            <p:cNvCxnSpPr>
              <a:cxnSpLocks noChangeShapeType="1"/>
              <a:endCxn id="26644" idx="0"/>
            </p:cNvCxnSpPr>
            <p:nvPr/>
          </p:nvCxnSpPr>
          <p:spPr bwMode="auto">
            <a:xfrm flipH="1">
              <a:off x="2617680" y="2296813"/>
              <a:ext cx="192100" cy="3809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58E5DDE-AA51-B65D-1CDA-1881676FE0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09819" y="2285702"/>
              <a:ext cx="381026" cy="5078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264FAD-FABD-134F-E831-71CE614836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323972" y="1600052"/>
              <a:ext cx="381026" cy="5078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A0F6668-08FA-0B59-22D5-8366AC0233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61919" y="2209519"/>
              <a:ext cx="381026" cy="5078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37C092E-40A0-785B-7F52-8B7FC42589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76072" y="2818985"/>
              <a:ext cx="381026" cy="5078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4DAFC8-46CC-F051-4EFD-7B5FA8FFFBB6}"/>
                </a:ext>
              </a:extLst>
            </p:cNvPr>
            <p:cNvCxnSpPr>
              <a:cxnSpLocks noChangeShapeType="1"/>
              <a:endCxn id="48" idx="7"/>
            </p:cNvCxnSpPr>
            <p:nvPr/>
          </p:nvCxnSpPr>
          <p:spPr bwMode="auto">
            <a:xfrm flipH="1">
              <a:off x="1006256" y="2133335"/>
              <a:ext cx="374676" cy="347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26640" name="Group 40">
              <a:extLst>
                <a:ext uri="{FF2B5EF4-FFF2-40B4-BE49-F238E27FC236}">
                  <a16:creationId xmlns:a16="http://schemas.microsoft.com/office/drawing/2014/main" id="{3D450675-180A-7190-7F23-AF264EC5C4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370" y="1231899"/>
              <a:ext cx="4070630" cy="2682221"/>
              <a:chOff x="3391150" y="1231899"/>
              <a:chExt cx="4070630" cy="2682221"/>
            </a:xfrm>
          </p:grpSpPr>
          <p:grpSp>
            <p:nvGrpSpPr>
              <p:cNvPr id="26645" name="Group 41">
                <a:extLst>
                  <a:ext uri="{FF2B5EF4-FFF2-40B4-BE49-F238E27FC236}">
                    <a16:creationId xmlns:a16="http://schemas.microsoft.com/office/drawing/2014/main" id="{AD7E9596-5FBC-F040-8D65-B34CD3C81E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1150" y="1796988"/>
                <a:ext cx="4070630" cy="2117132"/>
                <a:chOff x="3391150" y="1796988"/>
                <a:chExt cx="4070630" cy="2117132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E4E8D83-9324-7E41-BB89-B48B471F939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6652099" y="2768196"/>
                  <a:ext cx="609642" cy="73643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C185B03-FBE3-3A78-070A-8A3429F01289}"/>
                    </a:ext>
                  </a:extLst>
                </p:cNvPr>
                <p:cNvCxnSpPr>
                  <a:cxnSpLocks noChangeShapeType="1"/>
                  <a:endCxn id="26653" idx="0"/>
                </p:cNvCxnSpPr>
                <p:nvPr/>
              </p:nvCxnSpPr>
              <p:spPr bwMode="auto">
                <a:xfrm flipH="1">
                  <a:off x="3656281" y="2742802"/>
                  <a:ext cx="384201" cy="50630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40000" dist="20000" dir="5400000" rotWithShape="0">
                    <a:srgbClr val="808080">
                      <a:alpha val="37999"/>
                    </a:srgbClr>
                  </a:outerShdw>
                </a:effectLst>
              </p:spPr>
            </p:cxn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7D332247-8A97-BC11-85C7-EEA1635A4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3862" y="1904785"/>
                  <a:ext cx="487396" cy="482494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b="1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30DF217-F8EF-430C-A0EC-C948ABB5E3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0105" y="1796859"/>
                  <a:ext cx="487397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E4F84DA-E91F-A30C-4B69-E7E3939050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1082" y="2404739"/>
                  <a:ext cx="485808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+mn-lt"/>
                      <a:ea typeface="+mn-ea"/>
                    </a:rPr>
                    <a:t>+</a:t>
                  </a: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8D19B6A4-854D-BDAF-3B9B-D01960B6E2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23503" y="2603132"/>
                  <a:ext cx="487396" cy="52058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66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>
                  <a:lvl1pPr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en-US">
                      <a:latin typeface="Arial Unicode MS" panose="020B0604020202020204" pitchFamily="34" charset="-128"/>
                    </a:rPr>
                    <a:t>×</a:t>
                  </a:r>
                </a:p>
              </p:txBody>
            </p:sp>
            <p:sp>
              <p:nvSpPr>
                <p:cNvPr id="26653" name="TextBox 49">
                  <a:extLst>
                    <a:ext uri="{FF2B5EF4-FFF2-40B4-BE49-F238E27FC236}">
                      <a16:creationId xmlns:a16="http://schemas.microsoft.com/office/drawing/2014/main" id="{A6B13A13-E52F-AB1B-E596-0A6A056743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1150" y="3249002"/>
                  <a:ext cx="53076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X</a:t>
                  </a:r>
                  <a:r>
                    <a:rPr lang="en-US" altLang="en-US" sz="3600" baseline="-250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i</a:t>
                  </a:r>
                </a:p>
              </p:txBody>
            </p:sp>
            <p:sp>
              <p:nvSpPr>
                <p:cNvPr id="26654" name="TextBox 50">
                  <a:extLst>
                    <a:ext uri="{FF2B5EF4-FFF2-40B4-BE49-F238E27FC236}">
                      <a16:creationId xmlns:a16="http://schemas.microsoft.com/office/drawing/2014/main" id="{469793BB-4750-F872-B19A-2EBB08719E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9600" y="3286780"/>
                  <a:ext cx="568635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X</a:t>
                  </a:r>
                  <a:r>
                    <a:rPr lang="en-US" altLang="en-US" sz="3600" baseline="-250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j</a:t>
                  </a:r>
                </a:p>
              </p:txBody>
            </p:sp>
            <p:sp>
              <p:nvSpPr>
                <p:cNvPr id="26655" name="TextBox 51">
                  <a:extLst>
                    <a:ext uri="{FF2B5EF4-FFF2-40B4-BE49-F238E27FC236}">
                      <a16:creationId xmlns:a16="http://schemas.microsoft.com/office/drawing/2014/main" id="{76BC2FF1-8D5A-B3C6-11BE-DE5225DBB1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70036" y="3388702"/>
                  <a:ext cx="53076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X</a:t>
                  </a:r>
                  <a:r>
                    <a:rPr lang="en-US" altLang="en-US" sz="3600" baseline="-25000">
                      <a:solidFill>
                        <a:srgbClr val="0000FF"/>
                      </a:solidFill>
                      <a:latin typeface="Comic Sans MS" panose="030F0902030302020204" pitchFamily="66" charset="0"/>
                    </a:rPr>
                    <a:t>i</a:t>
                  </a:r>
                </a:p>
              </p:txBody>
            </p:sp>
            <p:sp>
              <p:nvSpPr>
                <p:cNvPr id="26656" name="TextBox 52">
                  <a:extLst>
                    <a:ext uri="{FF2B5EF4-FFF2-40B4-BE49-F238E27FC236}">
                      <a16:creationId xmlns:a16="http://schemas.microsoft.com/office/drawing/2014/main" id="{12B201D7-E8DB-AFB5-5393-79FB430F45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27972" y="3390900"/>
                  <a:ext cx="4338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660066"/>
                      </a:solidFill>
                      <a:latin typeface="Comic Sans MS" panose="030F0902030302020204" pitchFamily="66" charset="0"/>
                    </a:rPr>
                    <a:t>c’</a:t>
                  </a:r>
                  <a:endParaRPr lang="en-US" altLang="en-US" sz="3600" baseline="-25000">
                    <a:solidFill>
                      <a:srgbClr val="660066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404E773-7DC3-0611-7974-0D7BCEBC1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8178" y="1231833"/>
                <a:ext cx="485808" cy="48249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b="1" dirty="0">
                    <a:latin typeface="+mn-lt"/>
                    <a:ea typeface="+mn-ea"/>
                  </a:rPr>
                  <a:t>+</a:t>
                </a:r>
              </a:p>
            </p:txBody>
          </p:sp>
        </p:grpSp>
        <p:sp>
          <p:nvSpPr>
            <p:cNvPr id="26641" name="TextBox 53">
              <a:extLst>
                <a:ext uri="{FF2B5EF4-FFF2-40B4-BE49-F238E27FC236}">
                  <a16:creationId xmlns:a16="http://schemas.microsoft.com/office/drawing/2014/main" id="{9C066934-330F-3DD4-F91D-202E83D78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2452" y="927100"/>
              <a:ext cx="3671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Comic Sans MS" panose="030F0902030302020204" pitchFamily="66" charset="0"/>
                </a:rPr>
                <a:t>f</a:t>
              </a:r>
            </a:p>
          </p:txBody>
        </p:sp>
        <p:sp>
          <p:nvSpPr>
            <p:cNvPr id="26642" name="TextBox 54">
              <a:extLst>
                <a:ext uri="{FF2B5EF4-FFF2-40B4-BE49-F238E27FC236}">
                  <a16:creationId xmlns:a16="http://schemas.microsoft.com/office/drawing/2014/main" id="{E86B3DEC-B505-30B8-0ECF-69CBA5AF0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0450" y="2590800"/>
              <a:ext cx="36911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660066"/>
                  </a:solidFill>
                  <a:latin typeface="Comic Sans MS" panose="030F0902030302020204" pitchFamily="66" charset="0"/>
                </a:rPr>
                <a:t>c</a:t>
              </a:r>
              <a:endParaRPr lang="en-US" altLang="en-US" sz="3600" baseline="-25000">
                <a:solidFill>
                  <a:srgbClr val="660066"/>
                </a:solidFill>
                <a:latin typeface="Comic Sans MS" panose="030F0902030302020204" pitchFamily="66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9F01961-4058-4C2C-0AAE-FB2AFFDF78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30438" y="2999920"/>
              <a:ext cx="384201" cy="5047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26644" name="TextBox 56">
              <a:extLst>
                <a:ext uri="{FF2B5EF4-FFF2-40B4-BE49-F238E27FC236}">
                  <a16:creationId xmlns:a16="http://schemas.microsoft.com/office/drawing/2014/main" id="{42C09513-47DF-1F93-7E91-B55CF49DB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095" y="2677180"/>
              <a:ext cx="6323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rgbClr val="0000FF"/>
                  </a:solidFill>
                  <a:latin typeface="Comic Sans MS" panose="030F0902030302020204" pitchFamily="66" charset="0"/>
                </a:rPr>
                <a:t>X</a:t>
              </a:r>
              <a:r>
                <a:rPr lang="en-US" altLang="en-US" sz="3600" baseline="-25000">
                  <a:solidFill>
                    <a:srgbClr val="0000FF"/>
                  </a:solidFill>
                  <a:latin typeface="Comic Sans MS" panose="030F0902030302020204" pitchFamily="66" charset="0"/>
                </a:rPr>
                <a:t>5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A738D0D-8EAF-6865-BEAE-44FAF491A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5138" y="4532313"/>
            <a:ext cx="33099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</a:rPr>
              <a:t>Circuit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</a:rPr>
              <a:t>S(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>
                <a:latin typeface="Comic Sans MS" panose="030F0902030302020204" pitchFamily="66" charset="0"/>
              </a:rPr>
              <a:t>) – </a:t>
            </a:r>
            <a:r>
              <a:rPr lang="en-US" altLang="en-US" sz="2800" b="1">
                <a:solidFill>
                  <a:srgbClr val="000000"/>
                </a:solidFill>
                <a:latin typeface="Comic Sans MS" panose="030F0902030302020204" pitchFamily="66" charset="0"/>
              </a:rPr>
              <a:t>Circuit size</a:t>
            </a:r>
          </a:p>
        </p:txBody>
      </p:sp>
      <p:sp>
        <p:nvSpPr>
          <p:cNvPr id="26632" name="TextBox 8">
            <a:extLst>
              <a:ext uri="{FF2B5EF4-FFF2-40B4-BE49-F238E27FC236}">
                <a16:creationId xmlns:a16="http://schemas.microsoft.com/office/drawing/2014/main" id="{E9A1A1FE-C129-9A9C-CB7C-0C9DA2677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5562600"/>
            <a:ext cx="68151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b="1">
                <a:solidFill>
                  <a:srgbClr val="660066"/>
                </a:solidFill>
                <a:latin typeface="Comic Sans MS" panose="030F0902030302020204" pitchFamily="66" charset="0"/>
              </a:rPr>
              <a:t>[VSBR]: </a:t>
            </a:r>
            <a:r>
              <a:rPr lang="en-US" altLang="en-US" b="1">
                <a:latin typeface="Comic Sans MS" panose="030F0902030302020204" pitchFamily="66" charset="0"/>
              </a:rPr>
              <a:t>S(</a:t>
            </a:r>
            <a:r>
              <a:rPr lang="en-US" altLang="en-US" b="1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b="1">
                <a:latin typeface="Comic Sans MS" panose="030F0902030302020204" pitchFamily="66" charset="0"/>
              </a:rPr>
              <a:t>) ≤ L(</a:t>
            </a:r>
            <a:r>
              <a:rPr lang="en-US" altLang="en-US" b="1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b="1">
                <a:latin typeface="Comic Sans MS" panose="030F0902030302020204" pitchFamily="66" charset="0"/>
              </a:rPr>
              <a:t>) ≤ S(</a:t>
            </a:r>
            <a:r>
              <a:rPr lang="en-US" altLang="en-US" b="1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b="1">
                <a:latin typeface="Comic Sans MS" panose="030F0902030302020204" pitchFamily="66" charset="0"/>
              </a:rPr>
              <a:t>)</a:t>
            </a:r>
            <a:r>
              <a:rPr lang="en-US" altLang="en-US" b="1" baseline="30000">
                <a:latin typeface="Comic Sans MS" panose="030F0902030302020204" pitchFamily="66" charset="0"/>
              </a:rPr>
              <a:t>log</a:t>
            </a:r>
            <a:r>
              <a:rPr lang="en-US" altLang="en-US" b="1" baseline="30000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Comic Sans MS" panose="030F0902030302020204" pitchFamily="66" charset="0"/>
              </a:rPr>
              <a:t>VP = </a:t>
            </a:r>
            <a:r>
              <a:rPr lang="en-US" altLang="en-US" b="1">
                <a:latin typeface="Comic Sans MS" panose="030F0902030302020204" pitchFamily="66" charset="0"/>
              </a:rPr>
              <a:t>{ </a:t>
            </a:r>
            <a:r>
              <a:rPr lang="en-US" altLang="en-US" b="1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b="1">
                <a:solidFill>
                  <a:srgbClr val="000000"/>
                </a:solidFill>
                <a:latin typeface="Comic Sans MS" panose="030F0902030302020204" pitchFamily="66" charset="0"/>
              </a:rPr>
              <a:t>:</a:t>
            </a:r>
            <a:r>
              <a:rPr lang="en-US" altLang="en-US" b="1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b="1">
                <a:latin typeface="Comic Sans MS" panose="030F0902030302020204" pitchFamily="66" charset="0"/>
              </a:rPr>
              <a:t>S(</a:t>
            </a:r>
            <a:r>
              <a:rPr lang="en-US" altLang="en-US" b="1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b="1">
                <a:latin typeface="Comic Sans MS" panose="030F0902030302020204" pitchFamily="66" charset="0"/>
              </a:rPr>
              <a:t>) ≤ poly(</a:t>
            </a:r>
            <a:r>
              <a:rPr lang="en-US" altLang="en-US" b="1">
                <a:solidFill>
                  <a:schemeClr val="tx2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b="1">
                <a:latin typeface="Comic Sans MS" panose="030F0902030302020204" pitchFamily="66" charset="0"/>
              </a:rPr>
              <a:t>)  }</a:t>
            </a:r>
            <a:endParaRPr lang="en-US" altLang="en-US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58" grpId="0"/>
      <p:bldP spid="266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3E36B8-E292-8434-67C7-576737B4EE8D}"/>
              </a:ext>
            </a:extLst>
          </p:cNvPr>
          <p:cNvSpPr txBox="1"/>
          <p:nvPr/>
        </p:nvSpPr>
        <p:spPr>
          <a:xfrm>
            <a:off x="6096000" y="6324600"/>
            <a:ext cx="2438400" cy="4572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786379-A917-85C9-A666-C0C1352A8D1B}"/>
              </a:ext>
            </a:extLst>
          </p:cNvPr>
          <p:cNvSpPr/>
          <p:nvPr/>
        </p:nvSpPr>
        <p:spPr bwMode="auto">
          <a:xfrm rot="4995393">
            <a:off x="1735932" y="-262732"/>
            <a:ext cx="4883150" cy="84058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Comic Sans MS" pitchFamily="-10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0CD2EE-784D-C86A-A31B-5A381D48F070}"/>
              </a:ext>
            </a:extLst>
          </p:cNvPr>
          <p:cNvSpPr/>
          <p:nvPr/>
        </p:nvSpPr>
        <p:spPr bwMode="auto">
          <a:xfrm rot="5400000">
            <a:off x="1456531" y="915195"/>
            <a:ext cx="3724275" cy="6157912"/>
          </a:xfrm>
          <a:prstGeom prst="ellipse">
            <a:avLst/>
          </a:prstGeom>
          <a:solidFill>
            <a:schemeClr val="accent6">
              <a:lumMod val="60000"/>
              <a:lumOff val="40000"/>
              <a:alpha val="73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Comic Sans MS" pitchFamily="-10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3DB605D3-B9FB-C73B-EEBA-87351484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hlink"/>
                </a:solidFill>
                <a:latin typeface="Comic Sans MS" panose="030F0902030302020204" pitchFamily="66" charset="0"/>
              </a:rPr>
              <a:t>VP = VNP ?  </a:t>
            </a:r>
            <a:r>
              <a:rPr lang="en-US" altLang="en-US" b="1">
                <a:solidFill>
                  <a:srgbClr val="009900"/>
                </a:solidFill>
                <a:latin typeface="Comic Sans MS" panose="030F0902030302020204" pitchFamily="66" charset="0"/>
              </a:rPr>
              <a:t>[Valiant’79]</a:t>
            </a:r>
            <a:endParaRPr lang="en-US" altLang="en-US" b="1">
              <a:solidFill>
                <a:srgbClr val="009900"/>
              </a:solidFill>
              <a:latin typeface="Comic Sans MS" panose="030F0902030302020204" pitchFamily="66" charset="0"/>
              <a:sym typeface="Symbol" pitchFamily="2" charset="2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CFC4AB-B043-D636-7FB6-78DF31CB45C5}"/>
              </a:ext>
            </a:extLst>
          </p:cNvPr>
          <p:cNvSpPr>
            <a:spLocks noChangeArrowheads="1"/>
          </p:cNvSpPr>
          <p:nvPr/>
        </p:nvSpPr>
        <p:spPr bwMode="auto">
          <a:xfrm rot="3067938">
            <a:off x="1154112" y="2455863"/>
            <a:ext cx="1958975" cy="3117850"/>
          </a:xfrm>
          <a:prstGeom prst="ellipse">
            <a:avLst/>
          </a:prstGeom>
          <a:solidFill>
            <a:srgbClr val="66FF3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C0C9915-A8BD-0B3F-A183-1337362E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56088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902030302020204" pitchFamily="66" charset="0"/>
                <a:sym typeface="Symbol" pitchFamily="2" charset="2"/>
              </a:rPr>
              <a:t>VP: </a:t>
            </a:r>
            <a:r>
              <a:rPr lang="en-US" altLang="en-US" sz="20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easy</a:t>
            </a:r>
          </a:p>
          <a:p>
            <a:pPr algn="ctr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polynomials</a:t>
            </a:r>
          </a:p>
          <a:p>
            <a:pPr algn="ctr"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  <a:sym typeface="Symbol" pitchFamily="2" charset="2"/>
              </a:rPr>
              <a:t>      </a:t>
            </a:r>
            <a:endParaRPr lang="en-US" altLang="en-US" sz="2000" b="1" baseline="30000">
              <a:latin typeface="Comic Sans MS" panose="030F0902030302020204" pitchFamily="66" charset="0"/>
              <a:sym typeface="Symbol" pitchFamily="2" charset="2"/>
            </a:endParaRPr>
          </a:p>
          <a:p>
            <a:pPr algn="ctr">
              <a:buFontTx/>
              <a:buNone/>
            </a:pPr>
            <a:endParaRPr lang="en-US" altLang="en-US" sz="2000" b="1">
              <a:latin typeface="Comic Sans MS" panose="030F0902030302020204" pitchFamily="66" charset="0"/>
              <a:sym typeface="Symbol" pitchFamily="2" charset="2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29F1446-54E4-A33F-127E-9C69F6B8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951288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902030302020204" pitchFamily="66" charset="0"/>
                <a:sym typeface="Symbol" pitchFamily="2" charset="2"/>
              </a:rPr>
              <a:t>VNP:</a:t>
            </a: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“</a:t>
            </a:r>
            <a:r>
              <a:rPr lang="en-US" altLang="ja-JP" sz="20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interesting</a:t>
            </a:r>
            <a:r>
              <a:rPr lang="en-US" altLang="en-US" sz="20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”</a:t>
            </a:r>
            <a:r>
              <a:rPr lang="en-US" altLang="ja-JP" sz="20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,</a:t>
            </a:r>
          </a:p>
          <a:p>
            <a:pPr algn="ctr"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explicit polynomials</a:t>
            </a:r>
          </a:p>
        </p:txBody>
      </p:sp>
      <p:sp>
        <p:nvSpPr>
          <p:cNvPr id="27656" name="TextBox 8">
            <a:extLst>
              <a:ext uri="{FF2B5EF4-FFF2-40B4-BE49-F238E27FC236}">
                <a16:creationId xmlns:a16="http://schemas.microsoft.com/office/drawing/2014/main" id="{2CF2FB4D-F487-F7AD-7ADD-5CB49F080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3198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902030302020204" pitchFamily="66" charset="0"/>
              </a:rPr>
              <a:t>Can we efficiently compute everything we care about?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AE412-E5CF-0B27-37A3-63AA5300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89288"/>
            <a:ext cx="195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* Determinant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412C5-9F8A-2F6F-DD9B-502B10F3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55838"/>
            <a:ext cx="1709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* Permanent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2A759-C31A-EC16-F5B8-2F5554698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876550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* Random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F15EA9BF-832A-123E-36AE-26120D6F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905000"/>
            <a:ext cx="236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>
                <a:latin typeface="Comic Sans MS" panose="030F0902030302020204" pitchFamily="66" charset="0"/>
                <a:sym typeface="Symbol" pitchFamily="2" charset="2"/>
              </a:rPr>
              <a:t>F</a:t>
            </a:r>
            <a:r>
              <a:rPr lang="en-US" altLang="en-US" sz="2400" b="1" baseline="-25000">
                <a:latin typeface="Comic Sans MS" panose="030F0902030302020204" pitchFamily="66" charset="0"/>
                <a:sym typeface="Symbol" pitchFamily="2" charset="2"/>
              </a:rPr>
              <a:t>d</a:t>
            </a:r>
            <a:r>
              <a:rPr lang="en-US" altLang="en-US" sz="2400" b="1">
                <a:latin typeface="Comic Sans MS" panose="030F0902030302020204" pitchFamily="66" charset="0"/>
                <a:sym typeface="Symbol" pitchFamily="2" charset="2"/>
              </a:rPr>
              <a:t>[</a:t>
            </a: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x</a:t>
            </a:r>
            <a:r>
              <a:rPr lang="en-US" altLang="en-US" sz="2400" b="1" baseline="-25000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1</a:t>
            </a: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,x</a:t>
            </a:r>
            <a:r>
              <a:rPr lang="en-US" altLang="en-US" sz="2400" b="1" baseline="-25000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2</a:t>
            </a: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,…x</a:t>
            </a:r>
            <a:r>
              <a:rPr lang="en-US" altLang="en-US" sz="2400" b="1" baseline="-25000">
                <a:solidFill>
                  <a:schemeClr val="tx2"/>
                </a:solidFill>
                <a:latin typeface="Comic Sans MS" panose="030F0902030302020204" pitchFamily="66" charset="0"/>
                <a:sym typeface="Symbol" pitchFamily="2" charset="2"/>
              </a:rPr>
              <a:t>n</a:t>
            </a:r>
            <a:r>
              <a:rPr lang="en-US" altLang="en-US" sz="2400" b="1">
                <a:solidFill>
                  <a:srgbClr val="000000"/>
                </a:solidFill>
                <a:latin typeface="Comic Sans MS" panose="030F0902030302020204" pitchFamily="66" charset="0"/>
                <a:sym typeface="Symbol" pitchFamily="2" charset="2"/>
              </a:rPr>
              <a:t>]</a:t>
            </a:r>
            <a:endParaRPr lang="en-US" altLang="en-US" sz="2000" b="1">
              <a:solidFill>
                <a:srgbClr val="000000"/>
              </a:solidFill>
              <a:latin typeface="Comic Sans MS" panose="030F0902030302020204" pitchFamily="66" charset="0"/>
              <a:sym typeface="Symbol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6FBBC8-C7EF-144D-14A4-16AC4559D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3494088"/>
            <a:ext cx="193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* Matrix Mult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A598B4-6B8D-A117-8FD3-6E9869FC2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950" y="3856038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* DFT    *Sym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50C261-A4C5-AD0D-E819-26D1124A5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84488"/>
            <a:ext cx="168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Enumeration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polynomials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0C0FA3-943D-B245-C487-772C76321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4995863"/>
            <a:ext cx="1847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Stat. Physics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polynomials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09846E-FC2E-92A1-6118-5113052571D3}"/>
              </a:ext>
            </a:extLst>
          </p:cNvPr>
          <p:cNvSpPr txBox="1"/>
          <p:nvPr/>
        </p:nvSpPr>
        <p:spPr>
          <a:xfrm>
            <a:off x="2667000" y="2198688"/>
            <a:ext cx="1828800" cy="4572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A27B1B-CF20-BA28-8C4E-EB729C779E90}"/>
              </a:ext>
            </a:extLst>
          </p:cNvPr>
          <p:cNvSpPr txBox="1"/>
          <p:nvPr/>
        </p:nvSpPr>
        <p:spPr>
          <a:xfrm>
            <a:off x="1600200" y="3113088"/>
            <a:ext cx="1828800" cy="4572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93F5A55F-D7A8-90F6-B93E-47840E867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0805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Comic Sans MS" panose="030F0902030302020204" pitchFamily="66" charset="0"/>
              </a:rPr>
              <a:t>[Valiant’79] </a:t>
            </a:r>
            <a:r>
              <a:rPr lang="en-US" altLang="en-US" sz="2400" b="1">
                <a:latin typeface="Comic Sans MS" panose="030F0902030302020204" pitchFamily="66" charset="0"/>
              </a:rPr>
              <a:t>Det, Per complete (under affine projection)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1" grpId="0" animBg="1"/>
      <p:bldP spid="4" grpId="0" animBg="1"/>
      <p:bldP spid="10" grpId="0" build="p"/>
      <p:bldP spid="12" grpId="0" build="allAtOnce"/>
      <p:bldP spid="13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5" grpId="0" animBg="1"/>
      <p:bldP spid="27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54799EC-AB4F-AC4E-0BE4-C980536E42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69913" y="-327025"/>
            <a:ext cx="7772400" cy="1470025"/>
          </a:xfrm>
        </p:spPr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Complexity of Det</a:t>
            </a:r>
            <a:endParaRPr lang="en-US" altLang="en-US" sz="3600" b="1">
              <a:solidFill>
                <a:srgbClr val="FF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25A9F-5A42-E491-CE18-BBA16EE99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4201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[Strassen]: </a:t>
            </a:r>
            <a:r>
              <a:rPr lang="en-US" altLang="en-US" sz="2800" b="1" dirty="0">
                <a:latin typeface="Comic Sans MS" panose="030F0902030302020204" pitchFamily="66" charset="0"/>
              </a:rPr>
              <a:t>S(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Det</a:t>
            </a:r>
            <a:r>
              <a:rPr lang="en-US" altLang="en-US" sz="2800" b="1" baseline="-25000" dirty="0" err="1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 dirty="0">
                <a:latin typeface="Comic Sans MS" panose="030F0902030302020204" pitchFamily="66" charset="0"/>
              </a:rPr>
              <a:t>) ≤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3</a:t>
            </a:r>
            <a:r>
              <a:rPr lang="en-US" altLang="en-US" sz="2800" b="1" dirty="0">
                <a:latin typeface="Comic Sans MS" panose="030F0902030302020204" pitchFamily="66" charset="0"/>
              </a:rPr>
              <a:t>    (no division!)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[</a:t>
            </a:r>
            <a:r>
              <a:rPr lang="en-US" altLang="en-US" sz="2800" b="1" dirty="0" err="1">
                <a:solidFill>
                  <a:srgbClr val="660066"/>
                </a:solidFill>
                <a:latin typeface="Comic Sans MS" panose="030F0902030302020204" pitchFamily="66" charset="0"/>
              </a:rPr>
              <a:t>Csansky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]: </a:t>
            </a:r>
            <a:r>
              <a:rPr lang="en-US" altLang="en-US" sz="2800" b="1" dirty="0">
                <a:latin typeface="Comic Sans MS" panose="030F0902030302020204" pitchFamily="66" charset="0"/>
              </a:rPr>
              <a:t>L(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Det</a:t>
            </a:r>
            <a:r>
              <a:rPr lang="en-US" altLang="en-US" sz="2800" b="1" baseline="-25000" dirty="0" err="1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 dirty="0">
                <a:latin typeface="Comic Sans MS" panose="030F0902030302020204" pitchFamily="66" charset="0"/>
              </a:rPr>
              <a:t>) ≤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 baseline="30000" dirty="0" err="1">
                <a:latin typeface="Comic Sans MS" panose="030F0902030302020204" pitchFamily="66" charset="0"/>
              </a:rPr>
              <a:t>log</a:t>
            </a:r>
            <a:r>
              <a:rPr lang="en-US" altLang="en-US" sz="2800" b="1" baseline="30000" dirty="0" err="1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    </a:t>
            </a:r>
            <a:r>
              <a:rPr lang="en-US" altLang="en-US" sz="2800" b="1" dirty="0">
                <a:latin typeface="Comic Sans MS" panose="030F0902030302020204" pitchFamily="66" charset="0"/>
              </a:rPr>
              <a:t> (</a:t>
            </a:r>
            <a:r>
              <a:rPr lang="en-US" altLang="en-US" sz="2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OPEN</a:t>
            </a:r>
            <a:r>
              <a:rPr lang="en-US" altLang="en-US" sz="2800" b="1" dirty="0">
                <a:latin typeface="Comic Sans MS" panose="030F0902030302020204" pitchFamily="66" charset="0"/>
              </a:rPr>
              <a:t>: poly(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2800" b="1" dirty="0">
                <a:latin typeface="Comic Sans MS" panose="030F0902030302020204" pitchFamily="66" charset="0"/>
              </a:rPr>
              <a:t>)?)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8000"/>
                </a:solidFill>
                <a:latin typeface="Comic Sans MS" panose="030F0902030302020204" pitchFamily="66" charset="0"/>
              </a:rPr>
              <a:t>Thm</a:t>
            </a:r>
            <a:r>
              <a:rPr lang="en-US" altLang="en-US" sz="2800" b="1" dirty="0">
                <a:solidFill>
                  <a:srgbClr val="660066"/>
                </a:solidFill>
                <a:latin typeface="Comic Sans MS" panose="030F0902030302020204" pitchFamily="66" charset="0"/>
              </a:rPr>
              <a:t>[Valiant]: </a:t>
            </a:r>
            <a:r>
              <a:rPr lang="en-US" altLang="en-US" sz="2800" b="1" dirty="0">
                <a:latin typeface="Comic Sans MS" panose="030F0902030302020204" pitchFamily="66" charset="0"/>
              </a:rPr>
              <a:t>If L(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 dirty="0">
                <a:latin typeface="Comic Sans MS" panose="030F0902030302020204" pitchFamily="66" charset="0"/>
              </a:rPr>
              <a:t>)=s, then there is a 2s×2s matrix </a:t>
            </a:r>
            <a:r>
              <a:rPr lang="en-US" altLang="en-US" sz="2800" b="1" dirty="0" err="1">
                <a:latin typeface="Comic Sans MS" panose="030F0902030302020204" pitchFamily="66" charset="0"/>
              </a:rPr>
              <a:t>M</a:t>
            </a:r>
            <a:r>
              <a:rPr lang="en-US" altLang="en-US" sz="2800" b="1" baseline="-25000" dirty="0" err="1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 dirty="0">
                <a:latin typeface="Comic Sans MS" panose="030F0902030302020204" pitchFamily="66" charset="0"/>
              </a:rPr>
              <a:t> of vars and constants, 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 dirty="0">
                <a:latin typeface="Comic Sans MS" panose="030F0902030302020204" pitchFamily="66" charset="0"/>
              </a:rPr>
              <a:t>=det </a:t>
            </a:r>
            <a:r>
              <a:rPr lang="en-US" altLang="en-US" sz="2800" b="1" dirty="0" err="1">
                <a:latin typeface="Comic Sans MS" panose="030F0902030302020204" pitchFamily="66" charset="0"/>
              </a:rPr>
              <a:t>M</a:t>
            </a:r>
            <a:r>
              <a:rPr lang="en-US" altLang="en-US" sz="2800" b="1" baseline="-25000" dirty="0" err="1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endParaRPr lang="en-US" altLang="en-US" sz="2800" b="1" baseline="-25000" dirty="0">
              <a:solidFill>
                <a:schemeClr val="tx2"/>
              </a:solidFill>
              <a:latin typeface="Comic Sans MS" panose="030F0902030302020204" pitchFamily="66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Comic Sans MS" panose="030F0902030302020204" pitchFamily="66" charset="0"/>
              </a:rPr>
              <a:t>Proof: </a:t>
            </a:r>
            <a:r>
              <a:rPr lang="en-US" altLang="en-US" sz="2800" b="1" dirty="0">
                <a:latin typeface="Comic Sans MS" panose="030F0902030302020204" pitchFamily="66" charset="0"/>
              </a:rPr>
              <a:t>Induction</a:t>
            </a:r>
            <a:r>
              <a:rPr lang="en-US" altLang="en-US" sz="2800" b="1" dirty="0">
                <a:solidFill>
                  <a:srgbClr val="008000"/>
                </a:solidFill>
                <a:latin typeface="Comic Sans MS" panose="030F0902030302020204" pitchFamily="66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8000"/>
                </a:solidFill>
                <a:latin typeface="Comic Sans MS" panose="030F0902030302020204" pitchFamily="66" charset="0"/>
              </a:rPr>
              <a:t>         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 dirty="0">
                <a:latin typeface="Comic Sans MS" panose="030F0902030302020204" pitchFamily="66" charset="0"/>
              </a:rPr>
              <a:t>=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g</a:t>
            </a:r>
            <a:r>
              <a:rPr lang="en-US" altLang="en-US" sz="2800" b="1" dirty="0" err="1">
                <a:latin typeface="Comic Sans MS" panose="030F0902030302020204" pitchFamily="66" charset="0"/>
              </a:rPr>
              <a:t>+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h</a:t>
            </a:r>
            <a:r>
              <a:rPr lang="en-US" altLang="en-US" sz="2800" b="1" dirty="0">
                <a:solidFill>
                  <a:srgbClr val="0000FF"/>
                </a:solidFill>
                <a:latin typeface="Comic Sans MS" panose="030F0902030302020204" pitchFamily="66" charset="0"/>
              </a:rPr>
              <a:t>                             </a:t>
            </a:r>
            <a:r>
              <a:rPr lang="en-US" altLang="en-US" sz="2800" b="1" dirty="0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800" b="1" dirty="0">
                <a:latin typeface="Comic Sans MS" panose="030F0902030302020204" pitchFamily="66" charset="0"/>
              </a:rPr>
              <a:t>=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g</a:t>
            </a:r>
            <a:r>
              <a:rPr lang="en-US" altLang="en-US" sz="2800" b="1" dirty="0" err="1">
                <a:latin typeface="Comic Sans MS" panose="030F0902030302020204" pitchFamily="66" charset="0"/>
              </a:rPr>
              <a:t>×</a:t>
            </a:r>
            <a:r>
              <a:rPr lang="en-US" altLang="en-US" sz="2800" b="1" dirty="0" err="1">
                <a:solidFill>
                  <a:srgbClr val="0000FF"/>
                </a:solidFill>
                <a:latin typeface="Comic Sans MS" panose="030F0902030302020204" pitchFamily="66" charset="0"/>
              </a:rPr>
              <a:t>h</a:t>
            </a:r>
            <a:endParaRPr lang="en-US" altLang="en-US" sz="2800" b="1" dirty="0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aseline="-25000" dirty="0">
                <a:latin typeface="Comic Sans MS" panose="030F0902030302020204" pitchFamily="66" charset="0"/>
              </a:rPr>
              <a:t>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70F70F-302D-6E05-9E8C-EC9AC3C90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650" y="4241800"/>
            <a:ext cx="1219200" cy="1219200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035287-2B4B-1B5F-822F-2BE7259E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3" y="4470400"/>
            <a:ext cx="15446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   0 1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      0 0 1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3751C5-76CC-3E94-14EF-74AB3C23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5689600"/>
            <a:ext cx="941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   0 1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      </a:t>
            </a: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516EF45-C7B6-7FB7-EEC5-E64D15C9B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850" y="5461000"/>
            <a:ext cx="914400" cy="914400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ADDE19-B1D7-A73A-0FF7-1AAD864F7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5461000"/>
            <a:ext cx="33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1      </a:t>
            </a:r>
            <a:endParaRPr lang="en-US" altLang="en-US">
              <a:latin typeface="Comic Sans MS" panose="030F09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C14C2-ECAE-1C75-AB42-F2A09F323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0" y="4318000"/>
            <a:ext cx="56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902030302020204" pitchFamily="66" charset="0"/>
              </a:rPr>
              <a:t>M</a:t>
            </a:r>
            <a:r>
              <a:rPr lang="en-US" altLang="en-US" sz="2400" b="1" baseline="-25000">
                <a:solidFill>
                  <a:schemeClr val="tx2"/>
                </a:solidFill>
                <a:latin typeface="Comic Sans MS" panose="030F0902030302020204" pitchFamily="66" charset="0"/>
              </a:rPr>
              <a:t>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1216DA-943B-36B2-55C6-DD274DBC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5456238"/>
            <a:ext cx="57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902030302020204" pitchFamily="66" charset="0"/>
              </a:rPr>
              <a:t>M</a:t>
            </a:r>
            <a:r>
              <a:rPr lang="en-US" altLang="en-US" sz="2400" b="1" baseline="-25000">
                <a:solidFill>
                  <a:schemeClr val="tx2"/>
                </a:solidFill>
                <a:latin typeface="Comic Sans MS" panose="030F0902030302020204" pitchFamily="66" charset="0"/>
              </a:rPr>
              <a:t>h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7C43A51-E602-211E-DD10-3EF97497413F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4267200"/>
            <a:ext cx="2139950" cy="2133600"/>
            <a:chOff x="5334000" y="4419600"/>
            <a:chExt cx="2140714" cy="2133600"/>
          </a:xfrm>
        </p:grpSpPr>
        <p:sp>
          <p:nvSpPr>
            <p:cNvPr id="28716" name="Rectangle 57">
              <a:extLst>
                <a:ext uri="{FF2B5EF4-FFF2-40B4-BE49-F238E27FC236}">
                  <a16:creationId xmlns:a16="http://schemas.microsoft.com/office/drawing/2014/main" id="{AA04C1B2-EF3E-C4D6-C71D-D6E420258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4419600"/>
              <a:ext cx="2140714" cy="21336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28717" name="TextBox 58">
              <a:extLst>
                <a:ext uri="{FF2B5EF4-FFF2-40B4-BE49-F238E27FC236}">
                  <a16:creationId xmlns:a16="http://schemas.microsoft.com/office/drawing/2014/main" id="{8C43A4C7-5EA7-DD78-2A93-2E9536645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065" y="4724400"/>
              <a:ext cx="4351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omic Sans MS" panose="030F0902030302020204" pitchFamily="66" charset="0"/>
                </a:rPr>
                <a:t>0</a:t>
              </a:r>
            </a:p>
          </p:txBody>
        </p:sp>
        <p:sp>
          <p:nvSpPr>
            <p:cNvPr id="28718" name="TextBox 59">
              <a:extLst>
                <a:ext uri="{FF2B5EF4-FFF2-40B4-BE49-F238E27FC236}">
                  <a16:creationId xmlns:a16="http://schemas.microsoft.com/office/drawing/2014/main" id="{823C283B-3284-E8D2-C3A4-1ADD17386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5867400"/>
              <a:ext cx="4351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Comic Sans MS" panose="030F0902030302020204" pitchFamily="66" charset="0"/>
                </a:rPr>
                <a:t>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B58384AA-C7FD-53AC-67D6-D4A6F43EA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4419600"/>
            <a:ext cx="63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omic Sans MS" panose="030F0902030302020204" pitchFamily="66" charset="0"/>
              </a:rPr>
              <a:t>M</a:t>
            </a:r>
            <a:r>
              <a:rPr lang="en-US" altLang="en-US" sz="2800" b="1" baseline="-25000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F156EEA-38E2-93BC-955F-4902A20FD32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254500"/>
            <a:ext cx="3441700" cy="2463800"/>
            <a:chOff x="838200" y="4407237"/>
            <a:chExt cx="3441668" cy="2463463"/>
          </a:xfrm>
        </p:grpSpPr>
        <p:sp>
          <p:nvSpPr>
            <p:cNvPr id="28703" name="TextBox 63">
              <a:extLst>
                <a:ext uri="{FF2B5EF4-FFF2-40B4-BE49-F238E27FC236}">
                  <a16:creationId xmlns:a16="http://schemas.microsoft.com/office/drawing/2014/main" id="{04E572A9-BF9C-57FF-F2B8-9BB0522C5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635837"/>
              <a:ext cx="1543962" cy="15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   0 1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      0 0 1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28704" name="TextBox 64">
              <a:extLst>
                <a:ext uri="{FF2B5EF4-FFF2-40B4-BE49-F238E27FC236}">
                  <a16:creationId xmlns:a16="http://schemas.microsoft.com/office/drawing/2014/main" id="{A7BF72F9-B09B-34A6-310A-25BAEBD91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1335" y="5855037"/>
              <a:ext cx="94258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   0 1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      </a:t>
              </a:r>
              <a:endParaRPr lang="en-US" altLang="en-US">
                <a:latin typeface="Comic Sans MS" panose="030F0902030302020204" pitchFamily="66" charset="0"/>
              </a:endParaRPr>
            </a:p>
          </p:txBody>
        </p:sp>
        <p:grpSp>
          <p:nvGrpSpPr>
            <p:cNvPr id="28705" name="Group 74">
              <a:extLst>
                <a:ext uri="{FF2B5EF4-FFF2-40B4-BE49-F238E27FC236}">
                  <a16:creationId xmlns:a16="http://schemas.microsoft.com/office/drawing/2014/main" id="{C8BAD9AB-84AC-8E37-6DAA-83C22B973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6935" y="4407237"/>
              <a:ext cx="2862933" cy="2158663"/>
              <a:chOff x="1416935" y="4407237"/>
              <a:chExt cx="2862933" cy="2158663"/>
            </a:xfrm>
          </p:grpSpPr>
          <p:sp>
            <p:nvSpPr>
              <p:cNvPr id="28706" name="Rectangle 62">
                <a:extLst>
                  <a:ext uri="{FF2B5EF4-FFF2-40B4-BE49-F238E27FC236}">
                    <a16:creationId xmlns:a16="http://schemas.microsoft.com/office/drawing/2014/main" id="{BA2C4BBC-03A3-5B6D-BC51-11FAD1EF4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935" y="4407237"/>
                <a:ext cx="1219200" cy="121920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sp>
            <p:nvSpPr>
              <p:cNvPr id="28707" name="Rectangle 65">
                <a:extLst>
                  <a:ext uri="{FF2B5EF4-FFF2-40B4-BE49-F238E27FC236}">
                    <a16:creationId xmlns:a16="http://schemas.microsoft.com/office/drawing/2014/main" id="{E5E81790-38B7-9882-B3CB-2CD484D9C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6135" y="5626437"/>
                <a:ext cx="914400" cy="91440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sp>
            <p:nvSpPr>
              <p:cNvPr id="28708" name="TextBox 66">
                <a:extLst>
                  <a:ext uri="{FF2B5EF4-FFF2-40B4-BE49-F238E27FC236}">
                    <a16:creationId xmlns:a16="http://schemas.microsoft.com/office/drawing/2014/main" id="{FD5D0E8F-EC99-A5AD-6AB1-660F444A6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2599" y="5626437"/>
                <a:ext cx="530910" cy="4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omic Sans MS" panose="030F0902030302020204" pitchFamily="66" charset="0"/>
                  </a:rPr>
                  <a:t> 1  </a:t>
                </a:r>
                <a:endParaRPr lang="en-US" altLang="en-US">
                  <a:latin typeface="Comic Sans MS" panose="030F0902030302020204" pitchFamily="66" charset="0"/>
                </a:endParaRPr>
              </a:p>
            </p:txBody>
          </p:sp>
          <p:sp>
            <p:nvSpPr>
              <p:cNvPr id="28709" name="TextBox 67">
                <a:extLst>
                  <a:ext uri="{FF2B5EF4-FFF2-40B4-BE49-F238E27FC236}">
                    <a16:creationId xmlns:a16="http://schemas.microsoft.com/office/drawing/2014/main" id="{A1916109-395C-6012-F7C2-CE5EE7AF0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26535" y="4483437"/>
                <a:ext cx="56067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Comic Sans MS" panose="030F0902030302020204" pitchFamily="66" charset="0"/>
                  </a:rPr>
                  <a:t>M</a:t>
                </a:r>
                <a:r>
                  <a:rPr lang="en-US" altLang="en-US" sz="2400" b="1" baseline="-2500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g</a:t>
                </a:r>
              </a:p>
            </p:txBody>
          </p:sp>
          <p:sp>
            <p:nvSpPr>
              <p:cNvPr id="28710" name="TextBox 68">
                <a:extLst>
                  <a:ext uri="{FF2B5EF4-FFF2-40B4-BE49-F238E27FC236}">
                    <a16:creationId xmlns:a16="http://schemas.microsoft.com/office/drawing/2014/main" id="{713F5F97-CFA2-235D-D886-C3F3C1A63E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2752" y="5621972"/>
                <a:ext cx="57489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Comic Sans MS" panose="030F0902030302020204" pitchFamily="66" charset="0"/>
                  </a:rPr>
                  <a:t>M</a:t>
                </a:r>
                <a:r>
                  <a:rPr lang="en-US" altLang="en-US" sz="2400" b="1" baseline="-2500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h</a:t>
                </a:r>
              </a:p>
            </p:txBody>
          </p:sp>
          <p:grpSp>
            <p:nvGrpSpPr>
              <p:cNvPr id="28711" name="Group 69">
                <a:extLst>
                  <a:ext uri="{FF2B5EF4-FFF2-40B4-BE49-F238E27FC236}">
                    <a16:creationId xmlns:a16="http://schemas.microsoft.com/office/drawing/2014/main" id="{D81008EF-24C1-9036-8E7F-A80F7CEC2C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24049" y="4432300"/>
                <a:ext cx="2140714" cy="2133600"/>
                <a:chOff x="5334000" y="4419600"/>
                <a:chExt cx="2140714" cy="2133600"/>
              </a:xfrm>
            </p:grpSpPr>
            <p:sp>
              <p:nvSpPr>
                <p:cNvPr id="28713" name="Rectangle 70">
                  <a:extLst>
                    <a:ext uri="{FF2B5EF4-FFF2-40B4-BE49-F238E27FC236}">
                      <a16:creationId xmlns:a16="http://schemas.microsoft.com/office/drawing/2014/main" id="{8943A35F-E50C-6E84-A33E-415191C05F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000" y="4419600"/>
                  <a:ext cx="2140714" cy="2133600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28714" name="TextBox 71">
                  <a:extLst>
                    <a:ext uri="{FF2B5EF4-FFF2-40B4-BE49-F238E27FC236}">
                      <a16:creationId xmlns:a16="http://schemas.microsoft.com/office/drawing/2014/main" id="{F7E23B67-72E7-F104-CE75-4E57F4234B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80065" y="4724400"/>
                  <a:ext cx="435135" cy="584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>
                      <a:latin typeface="Comic Sans MS" panose="030F0902030302020204" pitchFamily="66" charset="0"/>
                    </a:rPr>
                    <a:t>0</a:t>
                  </a:r>
                </a:p>
              </p:txBody>
            </p:sp>
            <p:sp>
              <p:nvSpPr>
                <p:cNvPr id="28715" name="TextBox 72">
                  <a:extLst>
                    <a:ext uri="{FF2B5EF4-FFF2-40B4-BE49-F238E27FC236}">
                      <a16:creationId xmlns:a16="http://schemas.microsoft.com/office/drawing/2014/main" id="{16C11D15-74AB-F75E-482A-D0AECF50BA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86400" y="5867400"/>
                  <a:ext cx="435135" cy="584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Unicode MS" panose="020B0604020202020204" pitchFamily="34" charset="-128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b="1">
                      <a:latin typeface="Comic Sans MS" panose="030F0902030302020204" pitchFamily="66" charset="0"/>
                    </a:rPr>
                    <a:t>0</a:t>
                  </a:r>
                </a:p>
              </p:txBody>
            </p:sp>
          </p:grpSp>
          <p:sp>
            <p:nvSpPr>
              <p:cNvPr id="28712" name="TextBox 73">
                <a:extLst>
                  <a:ext uri="{FF2B5EF4-FFF2-40B4-BE49-F238E27FC236}">
                    <a16:creationId xmlns:a16="http://schemas.microsoft.com/office/drawing/2014/main" id="{1A855482-0E22-2A23-E424-7EE07BB4F6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6361" y="4584700"/>
                <a:ext cx="63350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Unicode MS" panose="020B0604020202020204" pitchFamily="34" charset="-128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latin typeface="Comic Sans MS" panose="030F0902030302020204" pitchFamily="66" charset="0"/>
                  </a:rPr>
                  <a:t>M</a:t>
                </a:r>
                <a:r>
                  <a:rPr lang="en-US" altLang="en-US" sz="2800" b="1" baseline="-25000">
                    <a:solidFill>
                      <a:schemeClr val="tx2"/>
                    </a:solidFill>
                    <a:latin typeface="Comic Sans MS" panose="030F0902030302020204" pitchFamily="66" charset="0"/>
                  </a:rPr>
                  <a:t>f</a:t>
                </a: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EC395D8-A584-2EB1-0789-0FFEC11341CF}"/>
              </a:ext>
            </a:extLst>
          </p:cNvPr>
          <p:cNvGrpSpPr>
            <a:grpSpLocks/>
          </p:cNvGrpSpPr>
          <p:nvPr/>
        </p:nvGrpSpPr>
        <p:grpSpPr bwMode="auto">
          <a:xfrm>
            <a:off x="1068388" y="3886200"/>
            <a:ext cx="2549525" cy="2514600"/>
            <a:chOff x="1068647" y="4038600"/>
            <a:chExt cx="2549162" cy="2514600"/>
          </a:xfrm>
        </p:grpSpPr>
        <p:sp>
          <p:nvSpPr>
            <p:cNvPr id="28698" name="Rectangle 75">
              <a:extLst>
                <a:ext uri="{FF2B5EF4-FFF2-40B4-BE49-F238E27FC236}">
                  <a16:creationId xmlns:a16="http://schemas.microsoft.com/office/drawing/2014/main" id="{CCD1B4B2-B094-3F44-710E-D3FC4C287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4114800"/>
              <a:ext cx="2445514" cy="2438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28699" name="TextBox 76">
              <a:extLst>
                <a:ext uri="{FF2B5EF4-FFF2-40B4-BE49-F238E27FC236}">
                  <a16:creationId xmlns:a16="http://schemas.microsoft.com/office/drawing/2014/main" id="{1959BDBA-2DB6-BC1A-DBF3-F84337193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100" y="4353705"/>
              <a:ext cx="4745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1    </a:t>
              </a: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28700" name="TextBox 77">
              <a:extLst>
                <a:ext uri="{FF2B5EF4-FFF2-40B4-BE49-F238E27FC236}">
                  <a16:creationId xmlns:a16="http://schemas.microsoft.com/office/drawing/2014/main" id="{9DD9BA9B-FDC3-8FC7-965D-153F170B8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647" y="5619690"/>
              <a:ext cx="6078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 1   </a:t>
              </a: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28701" name="TextBox 78">
              <a:extLst>
                <a:ext uri="{FF2B5EF4-FFF2-40B4-BE49-F238E27FC236}">
                  <a16:creationId xmlns:a16="http://schemas.microsoft.com/office/drawing/2014/main" id="{0F7E21AE-125F-84CC-E6A9-615825F5B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0" y="4038600"/>
              <a:ext cx="3412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1      </a:t>
              </a: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28702" name="TextBox 79">
              <a:extLst>
                <a:ext uri="{FF2B5EF4-FFF2-40B4-BE49-F238E27FC236}">
                  <a16:creationId xmlns:a16="http://schemas.microsoft.com/office/drawing/2014/main" id="{7BD09954-4144-D74C-0A1B-39875DB51E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600" y="4038600"/>
              <a:ext cx="3412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omic Sans MS" panose="030F0902030302020204" pitchFamily="66" charset="0"/>
                </a:rPr>
                <a:t>1      </a:t>
              </a:r>
              <a:endParaRPr lang="en-US" alt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2C275D1-1A59-16E1-302A-72DD23D76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5719763"/>
            <a:ext cx="941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   1 0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   1 x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      </a:t>
            </a:r>
            <a:endParaRPr lang="en-US" altLang="en-US">
              <a:latin typeface="Comic Sans MS" panose="030F0902030302020204" pitchFamily="66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59362ED-4475-6F66-86E2-FAC87223F292}"/>
              </a:ext>
            </a:extLst>
          </p:cNvPr>
          <p:cNvGrpSpPr>
            <a:grpSpLocks/>
          </p:cNvGrpSpPr>
          <p:nvPr/>
        </p:nvGrpSpPr>
        <p:grpSpPr bwMode="auto">
          <a:xfrm>
            <a:off x="8070850" y="5634038"/>
            <a:ext cx="1163638" cy="771525"/>
            <a:chOff x="8070086" y="5786735"/>
            <a:chExt cx="1165092" cy="770929"/>
          </a:xfrm>
        </p:grpSpPr>
        <p:sp>
          <p:nvSpPr>
            <p:cNvPr id="28696" name="Rectangle 81">
              <a:extLst>
                <a:ext uri="{FF2B5EF4-FFF2-40B4-BE49-F238E27FC236}">
                  <a16:creationId xmlns:a16="http://schemas.microsoft.com/office/drawing/2014/main" id="{C3643D66-FB54-EB81-CB01-C4ADD33EF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086" y="5943599"/>
              <a:ext cx="616714" cy="61406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28697" name="TextBox 82">
              <a:extLst>
                <a:ext uri="{FF2B5EF4-FFF2-40B4-BE49-F238E27FC236}">
                  <a16:creationId xmlns:a16="http://schemas.microsoft.com/office/drawing/2014/main" id="{5E87F7EB-FEF1-D7E7-5730-378F2479D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30325" y="5786735"/>
              <a:ext cx="6048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Comic Sans MS" panose="030F0902030302020204" pitchFamily="66" charset="0"/>
                </a:rPr>
                <a:t>M</a:t>
              </a:r>
              <a:r>
                <a:rPr lang="en-US" altLang="en-US" sz="2400" b="1" baseline="-25000">
                  <a:solidFill>
                    <a:schemeClr val="tx2"/>
                  </a:solidFill>
                  <a:latin typeface="Comic Sans MS" panose="030F0902030302020204" pitchFamily="66" charset="0"/>
                </a:rPr>
                <a:t>X</a:t>
              </a:r>
            </a:p>
          </p:txBody>
        </p:sp>
      </p:grpSp>
      <p:cxnSp>
        <p:nvCxnSpPr>
          <p:cNvPr id="28688" name="Straight Arrow Connector 99">
            <a:extLst>
              <a:ext uri="{FF2B5EF4-FFF2-40B4-BE49-F238E27FC236}">
                <a16:creationId xmlns:a16="http://schemas.microsoft.com/office/drawing/2014/main" id="{66D13BD3-3C74-A46D-3A03-15F6A4AACE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6200" y="49530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2942216-69E7-FC40-9A2C-5FA05E6EE3F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038600"/>
            <a:ext cx="517525" cy="1746250"/>
            <a:chOff x="584200" y="4191000"/>
            <a:chExt cx="517652" cy="1746504"/>
          </a:xfrm>
        </p:grpSpPr>
        <p:sp>
          <p:nvSpPr>
            <p:cNvPr id="28693" name="Freeform 97">
              <a:extLst>
                <a:ext uri="{FF2B5EF4-FFF2-40B4-BE49-F238E27FC236}">
                  <a16:creationId xmlns:a16="http://schemas.microsoft.com/office/drawing/2014/main" id="{2CA4BB92-B4A4-3E32-7809-ACDB5FDB7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00" y="4292600"/>
              <a:ext cx="444500" cy="1512830"/>
            </a:xfrm>
            <a:custGeom>
              <a:avLst/>
              <a:gdLst>
                <a:gd name="T0" fmla="*/ 444500 w 444500"/>
                <a:gd name="T1" fmla="*/ 0 h 1512830"/>
                <a:gd name="T2" fmla="*/ 381000 w 444500"/>
                <a:gd name="T3" fmla="*/ 12700 h 1512830"/>
                <a:gd name="T4" fmla="*/ 342900 w 444500"/>
                <a:gd name="T5" fmla="*/ 50800 h 1512830"/>
                <a:gd name="T6" fmla="*/ 304800 w 444500"/>
                <a:gd name="T7" fmla="*/ 63500 h 1512830"/>
                <a:gd name="T8" fmla="*/ 254000 w 444500"/>
                <a:gd name="T9" fmla="*/ 139700 h 1512830"/>
                <a:gd name="T10" fmla="*/ 241300 w 444500"/>
                <a:gd name="T11" fmla="*/ 177800 h 1512830"/>
                <a:gd name="T12" fmla="*/ 203200 w 444500"/>
                <a:gd name="T13" fmla="*/ 203200 h 1512830"/>
                <a:gd name="T14" fmla="*/ 165100 w 444500"/>
                <a:gd name="T15" fmla="*/ 279400 h 1512830"/>
                <a:gd name="T16" fmla="*/ 152400 w 444500"/>
                <a:gd name="T17" fmla="*/ 317500 h 1512830"/>
                <a:gd name="T18" fmla="*/ 88900 w 444500"/>
                <a:gd name="T19" fmla="*/ 393700 h 1512830"/>
                <a:gd name="T20" fmla="*/ 76200 w 444500"/>
                <a:gd name="T21" fmla="*/ 431800 h 1512830"/>
                <a:gd name="T22" fmla="*/ 50800 w 444500"/>
                <a:gd name="T23" fmla="*/ 469900 h 1512830"/>
                <a:gd name="T24" fmla="*/ 25400 w 444500"/>
                <a:gd name="T25" fmla="*/ 546100 h 1512830"/>
                <a:gd name="T26" fmla="*/ 12700 w 444500"/>
                <a:gd name="T27" fmla="*/ 660400 h 1512830"/>
                <a:gd name="T28" fmla="*/ 0 w 444500"/>
                <a:gd name="T29" fmla="*/ 749300 h 1512830"/>
                <a:gd name="T30" fmla="*/ 12700 w 444500"/>
                <a:gd name="T31" fmla="*/ 1041400 h 1512830"/>
                <a:gd name="T32" fmla="*/ 38100 w 444500"/>
                <a:gd name="T33" fmla="*/ 1117600 h 1512830"/>
                <a:gd name="T34" fmla="*/ 50800 w 444500"/>
                <a:gd name="T35" fmla="*/ 1155700 h 1512830"/>
                <a:gd name="T36" fmla="*/ 101600 w 444500"/>
                <a:gd name="T37" fmla="*/ 1231900 h 1512830"/>
                <a:gd name="T38" fmla="*/ 127000 w 444500"/>
                <a:gd name="T39" fmla="*/ 1270000 h 1512830"/>
                <a:gd name="T40" fmla="*/ 152400 w 444500"/>
                <a:gd name="T41" fmla="*/ 1320800 h 1512830"/>
                <a:gd name="T42" fmla="*/ 190500 w 444500"/>
                <a:gd name="T43" fmla="*/ 1346200 h 1512830"/>
                <a:gd name="T44" fmla="*/ 279400 w 444500"/>
                <a:gd name="T45" fmla="*/ 1460500 h 1512830"/>
                <a:gd name="T46" fmla="*/ 304800 w 444500"/>
                <a:gd name="T47" fmla="*/ 1498600 h 1512830"/>
                <a:gd name="T48" fmla="*/ 419100 w 444500"/>
                <a:gd name="T49" fmla="*/ 1511300 h 15128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4500" h="1512830">
                  <a:moveTo>
                    <a:pt x="444500" y="0"/>
                  </a:moveTo>
                  <a:cubicBezTo>
                    <a:pt x="423333" y="4233"/>
                    <a:pt x="400307" y="3047"/>
                    <a:pt x="381000" y="12700"/>
                  </a:cubicBezTo>
                  <a:cubicBezTo>
                    <a:pt x="364936" y="20732"/>
                    <a:pt x="357844" y="40837"/>
                    <a:pt x="342900" y="50800"/>
                  </a:cubicBezTo>
                  <a:cubicBezTo>
                    <a:pt x="331761" y="58226"/>
                    <a:pt x="317500" y="59267"/>
                    <a:pt x="304800" y="63500"/>
                  </a:cubicBezTo>
                  <a:cubicBezTo>
                    <a:pt x="287867" y="88900"/>
                    <a:pt x="263653" y="110740"/>
                    <a:pt x="254000" y="139700"/>
                  </a:cubicBezTo>
                  <a:cubicBezTo>
                    <a:pt x="249767" y="152400"/>
                    <a:pt x="249663" y="167347"/>
                    <a:pt x="241300" y="177800"/>
                  </a:cubicBezTo>
                  <a:cubicBezTo>
                    <a:pt x="231765" y="189719"/>
                    <a:pt x="215900" y="194733"/>
                    <a:pt x="203200" y="203200"/>
                  </a:cubicBezTo>
                  <a:cubicBezTo>
                    <a:pt x="171278" y="298965"/>
                    <a:pt x="214339" y="180923"/>
                    <a:pt x="165100" y="279400"/>
                  </a:cubicBezTo>
                  <a:cubicBezTo>
                    <a:pt x="159113" y="291374"/>
                    <a:pt x="158387" y="305526"/>
                    <a:pt x="152400" y="317500"/>
                  </a:cubicBezTo>
                  <a:cubicBezTo>
                    <a:pt x="134719" y="352863"/>
                    <a:pt x="116987" y="365613"/>
                    <a:pt x="88900" y="393700"/>
                  </a:cubicBezTo>
                  <a:cubicBezTo>
                    <a:pt x="84667" y="406400"/>
                    <a:pt x="82187" y="419826"/>
                    <a:pt x="76200" y="431800"/>
                  </a:cubicBezTo>
                  <a:cubicBezTo>
                    <a:pt x="69374" y="445452"/>
                    <a:pt x="56999" y="455952"/>
                    <a:pt x="50800" y="469900"/>
                  </a:cubicBezTo>
                  <a:cubicBezTo>
                    <a:pt x="39926" y="494366"/>
                    <a:pt x="25400" y="546100"/>
                    <a:pt x="25400" y="546100"/>
                  </a:cubicBezTo>
                  <a:cubicBezTo>
                    <a:pt x="21167" y="584200"/>
                    <a:pt x="17455" y="622362"/>
                    <a:pt x="12700" y="660400"/>
                  </a:cubicBezTo>
                  <a:cubicBezTo>
                    <a:pt x="8987" y="690103"/>
                    <a:pt x="0" y="719366"/>
                    <a:pt x="0" y="749300"/>
                  </a:cubicBezTo>
                  <a:cubicBezTo>
                    <a:pt x="0" y="846759"/>
                    <a:pt x="2672" y="944459"/>
                    <a:pt x="12700" y="1041400"/>
                  </a:cubicBezTo>
                  <a:cubicBezTo>
                    <a:pt x="15455" y="1068032"/>
                    <a:pt x="29633" y="1092200"/>
                    <a:pt x="38100" y="1117600"/>
                  </a:cubicBezTo>
                  <a:cubicBezTo>
                    <a:pt x="42333" y="1130300"/>
                    <a:pt x="43374" y="1144561"/>
                    <a:pt x="50800" y="1155700"/>
                  </a:cubicBezTo>
                  <a:lnTo>
                    <a:pt x="101600" y="1231900"/>
                  </a:lnTo>
                  <a:cubicBezTo>
                    <a:pt x="110067" y="1244600"/>
                    <a:pt x="120174" y="1256348"/>
                    <a:pt x="127000" y="1270000"/>
                  </a:cubicBezTo>
                  <a:cubicBezTo>
                    <a:pt x="135467" y="1286933"/>
                    <a:pt x="140280" y="1306256"/>
                    <a:pt x="152400" y="1320800"/>
                  </a:cubicBezTo>
                  <a:cubicBezTo>
                    <a:pt x="162171" y="1332526"/>
                    <a:pt x="177800" y="1337733"/>
                    <a:pt x="190500" y="1346200"/>
                  </a:cubicBezTo>
                  <a:cubicBezTo>
                    <a:pt x="318894" y="1538790"/>
                    <a:pt x="179924" y="1341128"/>
                    <a:pt x="279400" y="1460500"/>
                  </a:cubicBezTo>
                  <a:cubicBezTo>
                    <a:pt x="289171" y="1472226"/>
                    <a:pt x="292881" y="1489065"/>
                    <a:pt x="304800" y="1498600"/>
                  </a:cubicBezTo>
                  <a:cubicBezTo>
                    <a:pt x="330715" y="1519332"/>
                    <a:pt x="398352" y="1511300"/>
                    <a:pt x="419100" y="151130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Isosceles Triangle 100">
              <a:extLst>
                <a:ext uri="{FF2B5EF4-FFF2-40B4-BE49-F238E27FC236}">
                  <a16:creationId xmlns:a16="http://schemas.microsoft.com/office/drawing/2014/main" id="{7AFFFACA-AD39-B93B-6E51-493C3EBA77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14400" y="5750052"/>
              <a:ext cx="222504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  <p:sp>
          <p:nvSpPr>
            <p:cNvPr id="28695" name="Isosceles Triangle 101">
              <a:extLst>
                <a:ext uri="{FF2B5EF4-FFF2-40B4-BE49-F238E27FC236}">
                  <a16:creationId xmlns:a16="http://schemas.microsoft.com/office/drawing/2014/main" id="{F8803DD0-8B24-4DA1-663B-9F7ED424DD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9348" y="4226052"/>
              <a:ext cx="222504" cy="1524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Unicode MS" panose="020B0604020202020204" pitchFamily="34" charset="-128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>
                <a:latin typeface="Comic Sans MS" panose="030F0902030302020204" pitchFamily="66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30615A93-0594-11BF-C360-194C27B1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400800"/>
            <a:ext cx="210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|M</a:t>
            </a:r>
            <a:r>
              <a:rPr lang="en-US" altLang="en-US" sz="2000" b="1" baseline="-25000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000" b="1">
                <a:latin typeface="Comic Sans MS" panose="030F0902030302020204" pitchFamily="66" charset="0"/>
              </a:rPr>
              <a:t>|=|M</a:t>
            </a:r>
            <a:r>
              <a:rPr lang="en-US" altLang="en-US" sz="20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g</a:t>
            </a:r>
            <a:r>
              <a:rPr lang="en-US" altLang="en-US" sz="2000" b="1">
                <a:latin typeface="Comic Sans MS" panose="030F0902030302020204" pitchFamily="66" charset="0"/>
              </a:rPr>
              <a:t>|+|M</a:t>
            </a:r>
            <a:r>
              <a:rPr lang="en-US" altLang="en-US" sz="20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h</a:t>
            </a:r>
            <a:r>
              <a:rPr lang="en-US" altLang="en-US" sz="2000" b="1">
                <a:latin typeface="Comic Sans MS" panose="030F0902030302020204" pitchFamily="66" charset="0"/>
              </a:rPr>
              <a:t>|</a:t>
            </a:r>
            <a:endParaRPr lang="en-US" altLang="en-US" sz="2000" b="1" baseline="-25000">
              <a:latin typeface="Comic Sans MS" panose="030F0902030302020204" pitchFamily="66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20C4F7D-6915-6066-4992-06254266E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6400800"/>
            <a:ext cx="210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902030302020204" pitchFamily="66" charset="0"/>
              </a:rPr>
              <a:t>|M</a:t>
            </a:r>
            <a:r>
              <a:rPr lang="en-US" altLang="en-US" sz="2000" b="1" baseline="-25000">
                <a:solidFill>
                  <a:schemeClr val="tx2"/>
                </a:solidFill>
                <a:latin typeface="Comic Sans MS" panose="030F0902030302020204" pitchFamily="66" charset="0"/>
              </a:rPr>
              <a:t>f</a:t>
            </a:r>
            <a:r>
              <a:rPr lang="en-US" altLang="en-US" sz="2000" b="1">
                <a:latin typeface="Comic Sans MS" panose="030F0902030302020204" pitchFamily="66" charset="0"/>
              </a:rPr>
              <a:t>|=|M</a:t>
            </a:r>
            <a:r>
              <a:rPr lang="en-US" altLang="en-US" sz="20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g</a:t>
            </a:r>
            <a:r>
              <a:rPr lang="en-US" altLang="en-US" sz="2000" b="1">
                <a:latin typeface="Comic Sans MS" panose="030F0902030302020204" pitchFamily="66" charset="0"/>
              </a:rPr>
              <a:t>|×|M</a:t>
            </a:r>
            <a:r>
              <a:rPr lang="en-US" altLang="en-US" sz="2000" b="1" baseline="-25000">
                <a:solidFill>
                  <a:srgbClr val="0000FF"/>
                </a:solidFill>
                <a:latin typeface="Comic Sans MS" panose="030F0902030302020204" pitchFamily="66" charset="0"/>
              </a:rPr>
              <a:t>h</a:t>
            </a:r>
            <a:r>
              <a:rPr lang="en-US" altLang="en-US" sz="2000" b="1">
                <a:latin typeface="Comic Sans MS" panose="030F0902030302020204" pitchFamily="66" charset="0"/>
              </a:rPr>
              <a:t>|</a:t>
            </a:r>
            <a:endParaRPr lang="en-US" altLang="en-US" sz="2000" b="1" baseline="-25000">
              <a:latin typeface="Comic Sans MS" panose="030F0902030302020204" pitchFamily="66" charset="0"/>
            </a:endParaRPr>
          </a:p>
        </p:txBody>
      </p:sp>
      <p:sp>
        <p:nvSpPr>
          <p:cNvPr id="106" name="Rectangular Callout 105">
            <a:extLst>
              <a:ext uri="{FF2B5EF4-FFF2-40B4-BE49-F238E27FC236}">
                <a16:creationId xmlns:a16="http://schemas.microsoft.com/office/drawing/2014/main" id="{806E0263-0F61-2AEB-7069-6E61F3D4C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971800"/>
            <a:ext cx="2057400" cy="914400"/>
          </a:xfrm>
          <a:prstGeom prst="wedgeRectCallout">
            <a:avLst>
              <a:gd name="adj1" fmla="val -74537"/>
              <a:gd name="adj2" fmla="val -50880"/>
            </a:avLst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902030302020204" pitchFamily="66" charset="0"/>
              </a:rPr>
              <a:t>Determinantal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902030302020204" pitchFamily="66" charset="0"/>
              </a:rPr>
              <a:t>representations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902030302020204" pitchFamily="66" charset="0"/>
              </a:rPr>
              <a:t>of polynomials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2" grpId="0" animBg="1"/>
      <p:bldP spid="13" grpId="0"/>
      <p:bldP spid="54" grpId="0"/>
      <p:bldP spid="55" grpId="0" animBg="1"/>
      <p:bldP spid="56" grpId="0"/>
      <p:bldP spid="16" grpId="0"/>
      <p:bldP spid="57" grpId="0"/>
      <p:bldP spid="62" grpId="0"/>
      <p:bldP spid="81" grpId="0"/>
      <p:bldP spid="104" grpId="0"/>
      <p:bldP spid="105" grpId="0"/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98218</TotalTime>
  <Words>2067</Words>
  <Application>Microsoft Macintosh PowerPoint</Application>
  <PresentationFormat>On-screen Show (4:3)</PresentationFormat>
  <Paragraphs>417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 Unicode MS</vt:lpstr>
      <vt:lpstr>Arial</vt:lpstr>
      <vt:lpstr>Calibri</vt:lpstr>
      <vt:lpstr>Cambria Math</vt:lpstr>
      <vt:lpstr>Comic Sans MS</vt:lpstr>
      <vt:lpstr>Times New Roman</vt:lpstr>
      <vt:lpstr>Zapf Dingbats</vt:lpstr>
      <vt:lpstr>Default Design</vt:lpstr>
      <vt:lpstr>PowerPoint Presentation</vt:lpstr>
      <vt:lpstr>Meet the twins</vt:lpstr>
      <vt:lpstr>Meet the twins</vt:lpstr>
      <vt:lpstr>Complexity classes</vt:lpstr>
      <vt:lpstr>Completeness [Valiant]</vt:lpstr>
      <vt:lpstr>PowerPoint Presentation</vt:lpstr>
      <vt:lpstr>Arithmetic complexity – basics</vt:lpstr>
      <vt:lpstr>PowerPoint Presentation</vt:lpstr>
      <vt:lpstr>Complexity of Det</vt:lpstr>
      <vt:lpstr>VNP completeness of Per</vt:lpstr>
      <vt:lpstr>How to separate VP from VNP?</vt:lpstr>
      <vt:lpstr>Restricted arithmetic lower bounds for Detn &amp; Pern</vt:lpstr>
      <vt:lpstr>PowerPoint Presentation</vt:lpstr>
      <vt:lpstr>PowerPoint Presentation</vt:lpstr>
      <vt:lpstr>PowerPoint Presentation</vt:lpstr>
      <vt:lpstr>Hardness amplification</vt:lpstr>
      <vt:lpstr>Hardness vs. Randomness</vt:lpstr>
      <vt:lpstr>PowerPoint Presentation</vt:lpstr>
      <vt:lpstr>Avalanche of major consequences to probabilistic proof systems</vt:lpstr>
      <vt:lpstr>Probabilistic instance compression [LKFN] saw: compute one from many random inputs now: verify many from one random input </vt:lpstr>
      <vt:lpstr>Per  IP [LFKN]  </vt:lpstr>
      <vt:lpstr>PowerPoint Presentation</vt:lpstr>
      <vt:lpstr>PowerPoint Presentation</vt:lpstr>
      <vt:lpstr>PowerPoint Presentation</vt:lpstr>
      <vt:lpstr>PowerPoint Presentation</vt:lpstr>
      <vt:lpstr>Approximating Pern</vt:lpstr>
      <vt:lpstr>Approx Pern deterministically</vt:lpstr>
      <vt:lpstr>Power of the twins</vt:lpstr>
      <vt:lpstr>Book ad</vt:lpstr>
    </vt:vector>
  </TitlesOfParts>
  <Company>IAS-Math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 of the Digital Envelope</dc:title>
  <dc:creator>Avi Wigderson</dc:creator>
  <cp:lastModifiedBy>Microsoft Office User</cp:lastModifiedBy>
  <cp:revision>267</cp:revision>
  <cp:lastPrinted>2014-05-05T15:03:15Z</cp:lastPrinted>
  <dcterms:created xsi:type="dcterms:W3CDTF">2009-06-02T00:43:26Z</dcterms:created>
  <dcterms:modified xsi:type="dcterms:W3CDTF">2024-03-02T18:37:16Z</dcterms:modified>
</cp:coreProperties>
</file>