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430" r:id="rId2"/>
    <p:sldId id="490" r:id="rId3"/>
    <p:sldId id="473" r:id="rId4"/>
    <p:sldId id="358" r:id="rId5"/>
    <p:sldId id="486" r:id="rId6"/>
    <p:sldId id="373" r:id="rId7"/>
    <p:sldId id="313" r:id="rId8"/>
    <p:sldId id="315" r:id="rId9"/>
    <p:sldId id="316" r:id="rId10"/>
    <p:sldId id="354" r:id="rId11"/>
    <p:sldId id="372" r:id="rId12"/>
    <p:sldId id="414" r:id="rId13"/>
    <p:sldId id="374" r:id="rId14"/>
    <p:sldId id="387" r:id="rId15"/>
    <p:sldId id="336" r:id="rId16"/>
    <p:sldId id="337" r:id="rId17"/>
    <p:sldId id="338" r:id="rId18"/>
    <p:sldId id="339" r:id="rId19"/>
    <p:sldId id="367" r:id="rId20"/>
    <p:sldId id="388" r:id="rId21"/>
    <p:sldId id="389" r:id="rId22"/>
    <p:sldId id="341" r:id="rId23"/>
    <p:sldId id="342" r:id="rId24"/>
    <p:sldId id="343" r:id="rId25"/>
    <p:sldId id="344" r:id="rId26"/>
    <p:sldId id="390" r:id="rId27"/>
    <p:sldId id="335" r:id="rId28"/>
    <p:sldId id="474" r:id="rId29"/>
    <p:sldId id="469" r:id="rId30"/>
    <p:sldId id="416" r:id="rId31"/>
    <p:sldId id="368" r:id="rId32"/>
    <p:sldId id="413" r:id="rId33"/>
    <p:sldId id="321" r:id="rId34"/>
    <p:sldId id="425" r:id="rId35"/>
    <p:sldId id="369" r:id="rId36"/>
    <p:sldId id="403" r:id="rId37"/>
    <p:sldId id="458" r:id="rId38"/>
    <p:sldId id="488" r:id="rId39"/>
    <p:sldId id="381" r:id="rId40"/>
    <p:sldId id="383" r:id="rId41"/>
    <p:sldId id="423" r:id="rId42"/>
    <p:sldId id="393" r:id="rId43"/>
    <p:sldId id="370" r:id="rId44"/>
    <p:sldId id="467" r:id="rId45"/>
    <p:sldId id="491" r:id="rId46"/>
    <p:sldId id="437" r:id="rId47"/>
    <p:sldId id="468" r:id="rId48"/>
    <p:sldId id="438" r:id="rId49"/>
    <p:sldId id="439" r:id="rId50"/>
    <p:sldId id="479" r:id="rId51"/>
    <p:sldId id="478" r:id="rId52"/>
    <p:sldId id="483" r:id="rId53"/>
    <p:sldId id="482" r:id="rId54"/>
    <p:sldId id="481" r:id="rId55"/>
    <p:sldId id="477" r:id="rId56"/>
    <p:sldId id="440" r:id="rId57"/>
    <p:sldId id="471" r:id="rId58"/>
    <p:sldId id="406" r:id="rId59"/>
    <p:sldId id="400" r:id="rId60"/>
    <p:sldId id="472" r:id="rId61"/>
    <p:sldId id="348" r:id="rId62"/>
    <p:sldId id="350" r:id="rId63"/>
    <p:sldId id="353" r:id="rId64"/>
    <p:sldId id="356" r:id="rId65"/>
    <p:sldId id="347" r:id="rId66"/>
    <p:sldId id="484" r:id="rId67"/>
    <p:sldId id="487" r:id="rId68"/>
    <p:sldId id="485" r:id="rId69"/>
    <p:sldId id="396" r:id="rId70"/>
    <p:sldId id="492" r:id="rId71"/>
    <p:sldId id="49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10"/>
    <a:srgbClr val="1F37C0"/>
    <a:srgbClr val="190EC2"/>
    <a:srgbClr val="527CF1"/>
    <a:srgbClr val="24D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41"/>
    <p:restoredTop sz="86248"/>
  </p:normalViewPr>
  <p:slideViewPr>
    <p:cSldViewPr snapToGrid="0" snapToObjects="1">
      <p:cViewPr varScale="1">
        <p:scale>
          <a:sx n="69" d="100"/>
          <a:sy n="69" d="100"/>
        </p:scale>
        <p:origin x="127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0FB92-9C05-574B-8F66-F11E261A477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62C7B-1C9F-8544-B22E-803DE079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47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😎 We will see this template of analysis repeats in Oliveira’s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65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alternating minimization algorithm is exactly in the same spirit as the classical one!</a:t>
            </a:r>
          </a:p>
          <a:p>
            <a:endParaRPr lang="en-US" dirty="0"/>
          </a:p>
          <a:p>
            <a:r>
              <a:rPr lang="en-US" dirty="0"/>
              <a:t>We will generalize capacity in several ways in later talks</a:t>
            </a:r>
          </a:p>
          <a:p>
            <a:endParaRPr lang="en-US" dirty="0"/>
          </a:p>
          <a:p>
            <a:r>
              <a:rPr lang="en-US" dirty="0"/>
              <a:t>The same template of analysis repeats – for the first time with a non-trivial component, that unleashes many of the connections</a:t>
            </a:r>
          </a:p>
          <a:p>
            <a:endParaRPr lang="en-US" dirty="0"/>
          </a:p>
          <a:p>
            <a:r>
              <a:rPr lang="en-US" dirty="0"/>
              <a:t>Here we first see the potential for new applications in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9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Q6 is becomes equivalent under slight change.</a:t>
            </a:r>
          </a:p>
          <a:p>
            <a:r>
              <a:rPr lang="en-US" dirty="0"/>
              <a:t>AMAZING! We can use tools from so many areas solving problems in another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Derksen-Weyman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Domokos-Zubkov</a:t>
            </a:r>
            <a:r>
              <a:rPr lang="en-US" baseline="0" dirty="0"/>
              <a:t>, Schofield-Van-der-berg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9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elaborated on in Garg + Walter + Oliveira’s talks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1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Diaconis</a:t>
            </a:r>
            <a:r>
              <a:rPr lang="en-US" dirty="0"/>
              <a:t>, </a:t>
            </a:r>
            <a:r>
              <a:rPr lang="en-US" dirty="0" err="1"/>
              <a:t>Khare</a:t>
            </a:r>
            <a:r>
              <a:rPr lang="en-US" dirty="0"/>
              <a:t>,</a:t>
            </a:r>
            <a:r>
              <a:rPr lang="en-US" baseline="0" dirty="0"/>
              <a:t> Saloff-Coste’07 studied k=2 in general.</a:t>
            </a:r>
          </a:p>
          <a:p>
            <a:r>
              <a:rPr lang="en-US" baseline="0" dirty="0"/>
              <a:t>Numerous such MCMC algorithms analyzed.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81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85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elaborated on in Garg + Walter + Oliveira’s talks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56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0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4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27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95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9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70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7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😎 Here, and in Subrahmanyam, </a:t>
            </a:r>
            <a:r>
              <a:rPr lang="en-US" dirty="0" err="1"/>
              <a:t>Makam</a:t>
            </a:r>
            <a:r>
              <a:rPr lang="en-US" dirty="0"/>
              <a:t> talks, </a:t>
            </a:r>
            <a:r>
              <a:rPr lang="en-US" dirty="0" err="1"/>
              <a:t>Amitsur</a:t>
            </a:r>
            <a:r>
              <a:rPr lang="en-US" dirty="0"/>
              <a:t> uses that “the generic ring of matrices” is a division ring, a deep fact that will be used later for degree bounds and algorithms.</a:t>
            </a:r>
          </a:p>
          <a:p>
            <a:endParaRPr lang="en-US" dirty="0"/>
          </a:p>
          <a:p>
            <a:r>
              <a:rPr lang="en-US" dirty="0"/>
              <a:t>Note that Cohn’s result is in the same spirit of </a:t>
            </a:r>
            <a:r>
              <a:rPr lang="en-US" dirty="0" err="1"/>
              <a:t>Valiant’s</a:t>
            </a:r>
            <a:r>
              <a:rPr lang="en-US" dirty="0"/>
              <a:t> completeness of the determinant. Cohn’s is earlier, and actually more general (works in the commutative case, and incorporates division as well), but of course they were </a:t>
            </a:r>
            <a:r>
              <a:rPr lang="en-US" dirty="0" err="1"/>
              <a:t>indepenendet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63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3427E8C1-A1C0-D64B-B7F2-47919B766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4CBF85EF-77F9-5243-B7AF-9576CBD03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ADF0AD2-CF8A-8F4C-BCF8-4C74AEDDC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5408973-9068-3043-BF26-D7CF4363F767}" type="slidenum">
              <a:rPr lang="en-US" altLang="en-US" sz="1200">
                <a:latin typeface="Arial Unicode MS" panose="020B0604020202020204" pitchFamily="34" charset="-128"/>
              </a:rPr>
              <a:pPr/>
              <a:t>61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870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EA5D565A-8195-AB44-AB46-AC07F5E86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DE7E0695-AA9A-CE4A-BE70-C070915D8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1836E5F9-44F2-1E41-843F-8F870A801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0758973-07C6-1744-A3DD-8B9F2D9EC7D6}" type="slidenum">
              <a:rPr lang="en-US" altLang="en-US" sz="1200">
                <a:latin typeface="Arial Unicode MS" panose="020B0604020202020204" pitchFamily="34" charset="-128"/>
              </a:rPr>
              <a:pPr/>
              <a:t>62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428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2FED48F-2DEC-E042-8EDF-BC6D2C89A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F5C5286-82BE-CF41-A5B7-30CA1C9B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EB3613B-AE67-F044-817B-1502310D8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65653FD-1856-8248-8912-AAA0ED2D7BF6}" type="slidenum">
              <a:rPr lang="en-US" altLang="en-US" sz="1200">
                <a:latin typeface="Arial Unicode MS" panose="020B0604020202020204" pitchFamily="34" charset="-128"/>
              </a:rPr>
              <a:pPr/>
              <a:t>63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7035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AAC1C3A4-733E-E342-A803-947161729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9693B71D-8885-7B4E-A890-123B40251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94ED6543-78F6-AC40-97C2-CB9D2E24F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A882FA9-C860-5049-B18E-793021111891}" type="slidenum">
              <a:rPr lang="en-US" altLang="en-US" sz="1200">
                <a:latin typeface="Arial Unicode MS" panose="020B0604020202020204" pitchFamily="34" charset="-128"/>
              </a:rPr>
              <a:pPr/>
              <a:t>64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87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Jacobi’s interest was efficiently solving a system of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52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C662B618-5306-C949-AF1D-7918E1D92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535A06D-6B31-B741-8D82-F21ABFF3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Unicode MS" panose="020B060402020202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A932578C-7D1E-454B-B2F9-E9E0236B0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294EDF5-8BE6-3D43-B64C-AD72A12AC13E}" type="slidenum">
              <a:rPr lang="en-US" altLang="en-US" sz="1200">
                <a:latin typeface="Arial Unicode MS" panose="020B0604020202020204" pitchFamily="34" charset="-128"/>
              </a:rPr>
              <a:pPr/>
              <a:t>65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351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76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this is in P</a:t>
            </a:r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explain the quotation marks presently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7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problem we will really solve, and whose algorithms inspired the work underlying this workshop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Jacobi’s interest was efficiently solving a system of 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completely new interpretation of perfect matching </a:t>
            </a:r>
          </a:p>
          <a:p>
            <a:endParaRPr lang="en-US" dirty="0"/>
          </a:p>
          <a:p>
            <a:r>
              <a:rPr lang="en-US" dirty="0"/>
              <a:t>Matrix scaling is a whole field by itself !</a:t>
            </a:r>
          </a:p>
          <a:p>
            <a:endParaRPr lang="en-US" dirty="0"/>
          </a:p>
          <a:p>
            <a:r>
              <a:rPr lang="en-US" dirty="0"/>
              <a:t>Diagonal matrices forma group, </a:t>
            </a:r>
            <a:r>
              <a:rPr lang="en-US" dirty="0" err="1"/>
              <a:t>D_n</a:t>
            </a:r>
            <a:r>
              <a:rPr lang="en-US" dirty="0"/>
              <a:t>! Scaling lives in the orbit of A under </a:t>
            </a:r>
            <a:r>
              <a:rPr lang="en-US" dirty="0" err="1"/>
              <a:t>D_n</a:t>
            </a:r>
            <a:r>
              <a:rPr lang="en-US" dirty="0"/>
              <a:t> x </a:t>
            </a:r>
            <a:r>
              <a:rPr lang="en-US" dirty="0" err="1"/>
              <a:t>D_n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new equivalent description of PM will lead to a completely new algorithm for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36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😎 We will see this template of analysis repeats in Oliveira’s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2C7B-1C9F-8544-B22E-803DE079B3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2B0C-67BD-F042-AC04-D3A34ADDD9A6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904E-6024-F14C-8E3B-41C4B378F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D8033C0B-BD97-0946-BE5D-9829B858B97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4068"/>
            <a:ext cx="9144000" cy="123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Optimization, Complexity and Math</a:t>
            </a:r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4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solidFill>
                <a:srgbClr val="0070C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B749A-78DD-DE42-8131-AB5CCD485E73}"/>
              </a:ext>
            </a:extLst>
          </p:cNvPr>
          <p:cNvSpPr txBox="1"/>
          <p:nvPr/>
        </p:nvSpPr>
        <p:spPr>
          <a:xfrm>
            <a:off x="1452760" y="4251686"/>
            <a:ext cx="6202073" cy="92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Zeyuan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Allen-Zhu, Peter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Burgisser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Cole Franks, Ankit Garg, Leonid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Gurvits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Pavel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Hrubes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Yuanzhi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Li, 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Visu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 </a:t>
            </a:r>
            <a:r>
              <a:rPr lang="en-US" b="1" dirty="0" err="1">
                <a:latin typeface="Comic Sans MS" panose="030F0902030302020204" pitchFamily="66" charset="0"/>
                <a:ea typeface="Calisto MT" charset="0"/>
                <a:cs typeface="Calisto MT" charset="0"/>
              </a:rPr>
              <a:t>Makam</a:t>
            </a:r>
            <a:r>
              <a:rPr lang="en-US" b="1" dirty="0">
                <a:latin typeface="Comic Sans MS" panose="030F0902030302020204" pitchFamily="66" charset="0"/>
                <a:ea typeface="Calisto MT" charset="0"/>
                <a:cs typeface="Calisto MT" charset="0"/>
              </a:rPr>
              <a:t>, Rafael Oliveira, Michael Walter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2DFB97B-3D5B-DD4B-AFDE-2D6AA27A957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0" y="1483407"/>
                <a:ext cx="9144000" cy="25278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700" b="1" dirty="0">
                    <a:solidFill>
                      <a:srgbClr val="1F37C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(or, can we prove </a:t>
                </a:r>
                <a:r>
                  <a:rPr lang="en-US" sz="47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US" sz="4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47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NP </a:t>
                </a:r>
                <a:endParaRPr lang="en-US" sz="4700" b="1" dirty="0">
                  <a:solidFill>
                    <a:srgbClr val="1F37C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4700" b="1" dirty="0">
                    <a:solidFill>
                      <a:srgbClr val="1F37C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using gradient descent?)</a:t>
                </a:r>
              </a:p>
              <a:p>
                <a:r>
                  <a:rPr lang="en-US" sz="47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 3-hour survey.</a:t>
                </a:r>
              </a:p>
              <a:p>
                <a:endParaRPr lang="en-US" sz="4000" b="1" dirty="0">
                  <a:solidFill>
                    <a:srgbClr val="7030A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40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Avi</a:t>
                </a:r>
                <a:r>
                  <a:rPr lang="en-US" sz="40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Wigderson</a:t>
                </a:r>
                <a:r>
                  <a:rPr lang="en-US" sz="40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</a:p>
              <a:p>
                <a:r>
                  <a:rPr lang="en-US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IAS, Princeton</a:t>
                </a:r>
              </a:p>
              <a:p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endParaRPr lang="en-US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2DFB97B-3D5B-DD4B-AFDE-2D6AA27A9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3407"/>
                <a:ext cx="9144000" cy="2527835"/>
              </a:xfrm>
              <a:prstGeom prst="rect">
                <a:avLst/>
              </a:prstGeom>
              <a:blipFill>
                <a:blip r:embed="rId2"/>
                <a:stretch>
                  <a:fillRect t="-5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75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142153" y="5863076"/>
            <a:ext cx="5001847" cy="5092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77150" y="3610997"/>
            <a:ext cx="2969846" cy="3315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9615" y="3573165"/>
            <a:ext cx="2207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362860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dual life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73370" y="834843"/>
            <a:ext cx="1754173" cy="1798760"/>
            <a:chOff x="6173370" y="1223823"/>
            <a:chExt cx="1754173" cy="1798760"/>
          </a:xfrm>
        </p:grpSpPr>
        <p:sp>
          <p:nvSpPr>
            <p:cNvPr id="36" name="Rectangle 35"/>
            <p:cNvSpPr/>
            <p:nvPr/>
          </p:nvSpPr>
          <p:spPr>
            <a:xfrm>
              <a:off x="6176329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57112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42327" y="2422996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33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73370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54152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39368" y="1823410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173370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54152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39368" y="1223823"/>
              <a:ext cx="585216" cy="5995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7394" y="832977"/>
            <a:ext cx="4218530" cy="551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{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}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field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Input: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 charset="0"/>
              </a:rPr>
              <a:t>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32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(F)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b="1" dirty="0">
                <a:latin typeface="Comic Sans MS"/>
                <a:cs typeface="Comic Sans MS"/>
              </a:rPr>
              <a:t>: 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singular?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commute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/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400" b="1" dirty="0" err="1">
                <a:solidFill>
                  <a:srgbClr val="008000"/>
                </a:solidFill>
                <a:latin typeface="Comic Sans MS"/>
                <a:cs typeface="Comic Sans MS"/>
              </a:rPr>
              <a:t>Lovasz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79]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RP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67]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444" y="3060362"/>
            <a:ext cx="5070231" cy="377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do not commute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&lt;(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/>
              <a:t>)&gt;  </a:t>
            </a:r>
            <a:r>
              <a:rPr lang="en-US" sz="2000" b="1" dirty="0">
                <a:latin typeface="Comic Sans MS"/>
                <a:cs typeface="Comic Sans MS"/>
              </a:rPr>
              <a:t>(free skew field)</a:t>
            </a:r>
            <a:endParaRPr lang="en-US" sz="20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[Cohn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75]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Decidable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[CR</a:t>
            </a:r>
            <a:r>
              <a:rPr lang="fr-FR" sz="24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99] 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EXP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 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[IQS’16]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NC-SING</a:t>
            </a:r>
            <a:r>
              <a:rPr lang="en-US" sz="2000" dirty="0">
                <a:sym typeface="Symbol"/>
              </a:rPr>
              <a:t></a:t>
            </a:r>
            <a:r>
              <a:rPr lang="en-US" sz="2000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large)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03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uiExpand="1" animBg="1"/>
      <p:bldP spid="50" grpId="0" uiExpand="1" build="p"/>
      <p:bldP spid="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1084092"/>
            <a:ext cx="8445500" cy="205070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algorithm</a:t>
            </a:r>
            <a:b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</a:t>
            </a:r>
          </a:p>
        </p:txBody>
      </p:sp>
    </p:spTree>
    <p:extLst>
      <p:ext uri="{BB962C8B-B14F-4D97-AF65-F5344CB8AC3E}">
        <p14:creationId xmlns:p14="http://schemas.microsoft.com/office/powerpoint/2010/main" val="414384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5276271" y="5229465"/>
            <a:ext cx="3801435" cy="6012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Perfect </a:t>
            </a:r>
            <a:r>
              <a:rPr lang="en-US" sz="4000" b="1" dirty="0" err="1">
                <a:solidFill>
                  <a:srgbClr val="FF0000"/>
                </a:solidFill>
                <a:latin typeface="Comic Sans MS"/>
                <a:cs typeface="Comic Sans MS"/>
              </a:rPr>
              <a:t>Matchings</a:t>
            </a:r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 (PMs)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9" y="1451956"/>
            <a:ext cx="450388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Bipartite graphs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(U,V;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|U|=|V|=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175706"/>
            <a:ext cx="8921075" cy="118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Fact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       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Per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(A)=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S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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[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]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A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i(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[Jacobi‘1890]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     </a:t>
            </a:r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= polynomial time)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75476" y="1087999"/>
            <a:ext cx="3371888" cy="3944652"/>
            <a:chOff x="4975476" y="1087999"/>
            <a:chExt cx="3371888" cy="3944652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361" y="1087999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75476" y="2734888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30977" y="2327327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59720" y="4526937"/>
            <a:ext cx="5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G’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495092" y="2336573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05122" y="2336573"/>
            <a:ext cx="4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89263" y="2964680"/>
            <a:ext cx="930553" cy="1183374"/>
            <a:chOff x="705851" y="2955639"/>
            <a:chExt cx="930553" cy="1183374"/>
          </a:xfrm>
        </p:grpSpPr>
        <p:sp>
          <p:nvSpPr>
            <p:cNvPr id="66" name="Oval 65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72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stCxn id="66" idx="6"/>
              <a:endCxn id="70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6" idx="6"/>
              <a:endCxn id="69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7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8" idx="7"/>
              <a:endCxn id="69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64785" y="3153340"/>
            <a:ext cx="577647" cy="845970"/>
            <a:chOff x="7976785" y="5654966"/>
            <a:chExt cx="577647" cy="84597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7976785" y="565496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8036801" y="567225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8004505" y="606614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7852" y="2859793"/>
            <a:ext cx="1909842" cy="1448632"/>
            <a:chOff x="279450" y="2859793"/>
            <a:chExt cx="1909842" cy="144863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450" y="3384922"/>
              <a:ext cx="487268" cy="3302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01" y="2934458"/>
              <a:ext cx="317500" cy="33944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01" y="3848806"/>
              <a:ext cx="402167" cy="45961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325" y="2859793"/>
              <a:ext cx="452967" cy="48427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2092" y="3353324"/>
              <a:ext cx="399942" cy="34196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6470" y="3845297"/>
              <a:ext cx="418956" cy="395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18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5000" y="5917088"/>
            <a:ext cx="647700" cy="52322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endParaRPr lang="en-US" sz="2400" b="1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4989" y="1884858"/>
            <a:ext cx="2061211" cy="4880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Matrix Scaling 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[…Sinkhorn’64,…]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99" y="1456371"/>
            <a:ext cx="8921075" cy="539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non-negative matrix.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doubly-stochastic (DS):   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: 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Multiply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rows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&amp; </a:t>
            </a: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columns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by scalars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DS-Scaling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Find (if exists?)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R,C </a:t>
            </a:r>
            <a:r>
              <a:rPr lang="en-US" sz="2400" b="1" i="1" dirty="0">
                <a:latin typeface="Comic Sans MS"/>
                <a:cs typeface="Comic Sans MS"/>
              </a:rPr>
              <a:t>diagonal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s.t.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latin typeface="Comic Sans MS"/>
                <a:cs typeface="Comic Sans MS"/>
              </a:rPr>
              <a:t> has row-sums &amp; col-sums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dirty="0">
                <a:sym typeface="Symbol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1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                                  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53927" y="3658175"/>
            <a:ext cx="3096254" cy="1388339"/>
            <a:chOff x="1153927" y="3569275"/>
            <a:chExt cx="3096254" cy="1388339"/>
          </a:xfrm>
        </p:grpSpPr>
        <p:sp>
          <p:nvSpPr>
            <p:cNvPr id="58" name="Rectangle 57"/>
            <p:cNvSpPr/>
            <p:nvPr/>
          </p:nvSpPr>
          <p:spPr>
            <a:xfrm>
              <a:off x="2243252" y="3569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53927" y="35776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35781" y="3569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278192" y="37173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40526" y="37114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473339" y="45407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84014" y="45491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FF66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605148" y="45575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FF66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26282" y="3184274"/>
            <a:ext cx="2760692" cy="20005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Why?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Numerical analysis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Signal processing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Comic Sans MS"/>
                <a:cs typeface="Comic Sans MS"/>
              </a:rPr>
              <a:t>Approx</a:t>
            </a:r>
            <a:r>
              <a:rPr lang="en-US" sz="2000" b="1" dirty="0">
                <a:latin typeface="Comic Sans MS"/>
                <a:cs typeface="Comic Sans MS"/>
              </a:rPr>
              <a:t> Permanent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Perfect matching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Comic Sans MS"/>
                <a:cs typeface="Comic Sans MS"/>
              </a:rPr>
              <a:t>……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255952" y="3658175"/>
            <a:ext cx="914400" cy="914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86039" y="4629665"/>
            <a:ext cx="37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996667" y="5915124"/>
            <a:ext cx="228780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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14" grpId="0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6091594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[Sinkhorn’64,…]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299" y="1105606"/>
            <a:ext cx="892107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 non-negative matrix. Try making it doubly stochastic.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(e.g. the adjacency matrix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 of a bipartite graph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52" y="2526701"/>
            <a:ext cx="6004168" cy="271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Find (if exists?)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R,C </a:t>
            </a:r>
            <a:r>
              <a:rPr lang="en-US" sz="2400" b="1" i="1" dirty="0">
                <a:latin typeface="Comic Sans MS"/>
                <a:cs typeface="Comic Sans MS"/>
              </a:rPr>
              <a:t>diagonal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s.t.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latin typeface="Comic Sans MS"/>
                <a:cs typeface="Comic Sans MS"/>
              </a:rPr>
              <a:t> has row-sums &amp; col-sums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>
                <a:latin typeface="Comic Sans MS"/>
                <a:cs typeface="Comic Sans MS"/>
              </a:rPr>
              <a:t>1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Hard to do simultaneously…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Let’s deal with rows &amp; cols separately!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87004" y="5582503"/>
            <a:ext cx="930553" cy="1183374"/>
            <a:chOff x="2655473" y="2946393"/>
            <a:chExt cx="930553" cy="1183374"/>
          </a:xfrm>
        </p:grpSpPr>
        <p:sp>
          <p:nvSpPr>
            <p:cNvPr id="17" name="Oval 16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endCxn id="23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7" idx="6"/>
              <a:endCxn id="21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6"/>
              <a:endCxn id="20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7"/>
              <a:endCxn id="20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7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[Sinkhorn’64]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302153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3/7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1/7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135073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1/15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7/15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7/15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48245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15670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415413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96885A-C95A-2F4B-9631-B9251A47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3" b="4989"/>
          <a:stretch/>
        </p:blipFill>
        <p:spPr>
          <a:xfrm>
            <a:off x="137786" y="1264581"/>
            <a:ext cx="3908444" cy="5295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CEA1D-7051-9A4E-8E79-B653581B4CEB}"/>
              </a:ext>
            </a:extLst>
          </p:cNvPr>
          <p:cNvSpPr txBox="1"/>
          <p:nvPr/>
        </p:nvSpPr>
        <p:spPr>
          <a:xfrm>
            <a:off x="4307311" y="1258561"/>
            <a:ext cx="4570940" cy="30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Published by Princeton University Press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Free (forever)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on my website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baseline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Comments welcome!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5FE2F05-1366-8149-A4A9-5021ACA0A7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-203969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Book ad</a:t>
            </a:r>
            <a:endParaRPr lang="en-US" sz="40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2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635742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32" name="Rectangle 31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 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375" y="3671332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538" y="5582886"/>
            <a:ext cx="558794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No convergence!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No perfect matching: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)=0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 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87004" y="5582503"/>
            <a:ext cx="930553" cy="1183374"/>
            <a:chOff x="2655473" y="2946393"/>
            <a:chExt cx="930553" cy="1183374"/>
          </a:xfrm>
        </p:grpSpPr>
        <p:sp>
          <p:nvSpPr>
            <p:cNvPr id="17" name="Oval 16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endCxn id="23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7" idx="6"/>
              <a:endCxn id="21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6"/>
              <a:endCxn id="20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7"/>
              <a:endCxn id="20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984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82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Comic Sans MS"/>
                    <a:cs typeface="Comic Sans MS"/>
                  </a:rPr>
                  <a:t>Scaling factors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825389"/>
              </a:xfrm>
              <a:prstGeom prst="rect">
                <a:avLst/>
              </a:prstGeom>
              <a:blipFill>
                <a:blip r:embed="rId2"/>
                <a:stretch>
                  <a:fillRect l="-994" t="-448" b="-4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617783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2754" y="4256566"/>
            <a:ext cx="403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“Alternating minimization”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heuristic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67700" y="1955801"/>
            <a:ext cx="584200" cy="482600"/>
          </a:xfrm>
          <a:prstGeom prst="wedgeRoundRectCallout">
            <a:avLst>
              <a:gd name="adj1" fmla="val -82385"/>
              <a:gd name="adj2" fmla="val -2125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≠0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801263" y="5533739"/>
            <a:ext cx="930553" cy="1183374"/>
            <a:chOff x="705851" y="2955639"/>
            <a:chExt cx="930553" cy="1183374"/>
          </a:xfrm>
        </p:grpSpPr>
        <p:sp>
          <p:nvSpPr>
            <p:cNvPr id="28" name="Oval 27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endCxn id="34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28" idx="6"/>
              <a:endCxn id="32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8" idx="6"/>
              <a:endCxn id="31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9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7"/>
              <a:endCxn id="31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972142" y="5653684"/>
            <a:ext cx="577647" cy="845970"/>
            <a:chOff x="1267146" y="3238496"/>
            <a:chExt cx="577647" cy="845970"/>
          </a:xfrm>
        </p:grpSpPr>
        <p:cxnSp>
          <p:nvCxnSpPr>
            <p:cNvPr id="58" name="Straight Connector 57"/>
            <p:cNvCxnSpPr>
              <a:endCxn id="34" idx="1"/>
            </p:cNvCxnSpPr>
            <p:nvPr/>
          </p:nvCxnSpPr>
          <p:spPr>
            <a:xfrm>
              <a:off x="1267146" y="323849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327162" y="325578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294866" y="371317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8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111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blipFill>
                <a:blip r:embed="rId2"/>
                <a:stretch>
                  <a:fillRect l="-994" t="-461" b="-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25" name="Rectangle 2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1/2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1/3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9690" y="2517258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297298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984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2751523"/>
              </a:xfrm>
              <a:prstGeom prst="rect">
                <a:avLst/>
              </a:prstGeom>
              <a:blipFill>
                <a:blip r:embed="rId2"/>
                <a:stretch>
                  <a:fillRect l="-994" t="-461" b="-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6/11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3/11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3/5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2/11</a:t>
              </a:r>
            </a:p>
            <a:p>
              <a:pPr algn="ctr"/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2/5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523067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223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columns</a:t>
            </a:r>
          </a:p>
        </p:txBody>
      </p:sp>
    </p:spTree>
    <p:extLst>
      <p:ext uri="{BB962C8B-B14F-4D97-AF65-F5344CB8AC3E}">
        <p14:creationId xmlns:p14="http://schemas.microsoft.com/office/powerpoint/2010/main" val="3618500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238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blipFill>
                <a:blip r:embed="rId2"/>
                <a:stretch>
                  <a:fillRect l="-994"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941282" y="2641572"/>
            <a:ext cx="2745521" cy="2743200"/>
            <a:chOff x="5606467" y="1833390"/>
            <a:chExt cx="2745521" cy="2743200"/>
          </a:xfrm>
        </p:grpSpPr>
        <p:sp>
          <p:nvSpPr>
            <p:cNvPr id="15" name="Rectangle 14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15/48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33/48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10/87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22/87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55/87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754" y="2519385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</p:spTree>
    <p:extLst>
      <p:ext uri="{BB962C8B-B14F-4D97-AF65-F5344CB8AC3E}">
        <p14:creationId xmlns:p14="http://schemas.microsoft.com/office/powerpoint/2010/main" val="146597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2388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Scaling algorithm</a:t>
            </a:r>
            <a:endParaRPr lang="en-US" sz="32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matrix. Try making it doubly stochastic.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(row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 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C(A)</a:t>
                </a:r>
                <a:r>
                  <a:rPr lang="en-US" sz="2400" b="1" dirty="0">
                    <a:latin typeface="Comic Sans MS"/>
                    <a:cs typeface="Comic Sans MS"/>
                  </a:rPr>
                  <a:t> =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400" b="1" dirty="0">
                    <a:latin typeface="Comic Sans MS"/>
                    <a:cs typeface="Comic Sans MS"/>
                  </a:rPr>
                  <a:t>(column sums)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-1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endParaRPr lang="en-US" sz="2400" dirty="0"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" y="1013434"/>
                <a:ext cx="8921075" cy="3182410"/>
              </a:xfrm>
              <a:prstGeom prst="rect">
                <a:avLst/>
              </a:prstGeom>
              <a:blipFill>
                <a:blip r:embed="rId2"/>
                <a:stretch>
                  <a:fillRect l="-994"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02754" y="2590772"/>
            <a:ext cx="5315913" cy="12210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6075" y="4283136"/>
            <a:ext cx="178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Scale rows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31782" y="2133572"/>
            <a:ext cx="2745521" cy="2743200"/>
            <a:chOff x="5606467" y="1833390"/>
            <a:chExt cx="2745521" cy="2743200"/>
          </a:xfrm>
        </p:grpSpPr>
        <p:sp>
          <p:nvSpPr>
            <p:cNvPr id="27" name="Rectangle 26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75538" y="5582886"/>
            <a:ext cx="558794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Converges!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  <a:sym typeface="Symbol"/>
              </a:rPr>
              <a:t>Has perfect matching: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            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01263" y="5533739"/>
            <a:ext cx="930553" cy="1183374"/>
            <a:chOff x="7801263" y="5533739"/>
            <a:chExt cx="930553" cy="1183374"/>
          </a:xfrm>
        </p:grpSpPr>
        <p:grpSp>
          <p:nvGrpSpPr>
            <p:cNvPr id="37" name="Group 36"/>
            <p:cNvGrpSpPr/>
            <p:nvPr/>
          </p:nvGrpSpPr>
          <p:grpSpPr>
            <a:xfrm>
              <a:off x="7801263" y="5533739"/>
              <a:ext cx="930553" cy="1183374"/>
              <a:chOff x="705851" y="2955639"/>
              <a:chExt cx="930553" cy="1183374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705851" y="296486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19711" y="3428984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33571" y="389655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00866" y="295563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414726" y="3419754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>
                <a:endCxn id="44" idx="1"/>
              </p:cNvCxnSpPr>
              <p:nvPr/>
            </p:nvCxnSpPr>
            <p:spPr>
              <a:xfrm>
                <a:off x="832850" y="3057204"/>
                <a:ext cx="626170" cy="86563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1428586" y="3887329"/>
                <a:ext cx="207818" cy="2424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38" idx="6"/>
                <a:endCxn id="42" idx="2"/>
              </p:cNvCxnSpPr>
              <p:nvPr/>
            </p:nvCxnSpPr>
            <p:spPr>
              <a:xfrm>
                <a:off x="913669" y="3086096"/>
                <a:ext cx="501057" cy="454885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8" idx="6"/>
                <a:endCxn id="41" idx="2"/>
              </p:cNvCxnSpPr>
              <p:nvPr/>
            </p:nvCxnSpPr>
            <p:spPr>
              <a:xfrm flipV="1">
                <a:off x="913669" y="3076866"/>
                <a:ext cx="487197" cy="923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39" idx="6"/>
              </p:cNvCxnSpPr>
              <p:nvPr/>
            </p:nvCxnSpPr>
            <p:spPr>
              <a:xfrm flipV="1">
                <a:off x="927529" y="3103387"/>
                <a:ext cx="533353" cy="446824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0" idx="7"/>
                <a:endCxn id="41" idx="3"/>
              </p:cNvCxnSpPr>
              <p:nvPr/>
            </p:nvCxnSpPr>
            <p:spPr>
              <a:xfrm flipV="1">
                <a:off x="910955" y="3162586"/>
                <a:ext cx="520345" cy="76948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941389" y="3548079"/>
                <a:ext cx="487197" cy="923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7976785" y="5654966"/>
              <a:ext cx="577647" cy="845970"/>
              <a:chOff x="1267146" y="3238496"/>
              <a:chExt cx="577647" cy="845970"/>
            </a:xfrm>
          </p:grpSpPr>
          <p:cxnSp>
            <p:nvCxnSpPr>
              <p:cNvPr id="51" name="Straight Connector 50"/>
              <p:cNvCxnSpPr>
                <a:endCxn id="44" idx="1"/>
              </p:cNvCxnSpPr>
              <p:nvPr/>
            </p:nvCxnSpPr>
            <p:spPr>
              <a:xfrm>
                <a:off x="1267146" y="3238496"/>
                <a:ext cx="577647" cy="84597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327162" y="3255788"/>
                <a:ext cx="487197" cy="79317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294866" y="3713179"/>
                <a:ext cx="487197" cy="92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201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210387" y="6279496"/>
            <a:ext cx="1083733" cy="5169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7388" y="5384800"/>
            <a:ext cx="4876799" cy="14268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-2439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Analysis of the algorithm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[Linial-Samorodnitsky-W’01]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299" y="1197820"/>
                <a:ext cx="8921075" cy="561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 non-negative </a:t>
                </a:r>
                <a:r>
                  <a:rPr lang="en-US" sz="20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(0,1) </a:t>
                </a:r>
                <a:r>
                  <a:rPr lang="en-US" sz="2400" b="1" dirty="0">
                    <a:latin typeface="Comic Sans MS"/>
                    <a:cs typeface="Comic Sans MS"/>
                  </a:rPr>
                  <a:t>matrix. </a:t>
                </a:r>
              </a:p>
              <a:p>
                <a:pPr>
                  <a:lnSpc>
                    <a:spcPct val="120000"/>
                  </a:lnSpc>
                </a:pPr>
                <a:endParaRPr lang="en-US" sz="2400" b="1" baseline="30000" dirty="0">
                  <a:latin typeface="Comic Sans MS"/>
                  <a:cs typeface="Comic Sans MS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Repeat </a:t>
                </a:r>
                <a:r>
                  <a:rPr lang="en-US" sz="2400" b="1" dirty="0">
                    <a:solidFill>
                      <a:srgbClr val="FF0000"/>
                    </a:solidFill>
                    <a:latin typeface="PT Mono"/>
                    <a:cs typeface="PT Mono"/>
                  </a:rPr>
                  <a:t>t</a:t>
                </a:r>
                <a:r>
                  <a:rPr lang="en-US" sz="2400" b="1" dirty="0">
                    <a:latin typeface="PT Mono"/>
                    <a:cs typeface="PT Mono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b="1" baseline="30000" dirty="0">
                    <a:latin typeface="PT Mono"/>
                    <a:cs typeface="PT Mono"/>
                  </a:rPr>
                  <a:t>3</a:t>
                </a:r>
                <a:r>
                  <a:rPr lang="en-US" sz="2400" dirty="0">
                    <a:latin typeface="PT Mono"/>
                    <a:cs typeface="PT Mono"/>
                  </a:rPr>
                  <a:t> times: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rows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R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Scale cols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Mono"/>
                        <a:sym typeface="Wingdings" pitchFamily="2" charset="2"/>
                      </a:rPr>
                      <m:t>←</m:t>
                    </m:r>
                  </m:oMath>
                </a14:m>
                <a:r>
                  <a:rPr lang="en-US" sz="2400" dirty="0">
                    <a:latin typeface="PT Mono"/>
                    <a:cs typeface="PT Mono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ym typeface="Symbol"/>
                  </a:rPr>
                  <a:t>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endParaRPr lang="en-US" sz="2400" dirty="0">
                  <a:solidFill>
                    <a:srgbClr val="000000"/>
                  </a:solidFill>
                  <a:latin typeface="PT Mono"/>
                  <a:cs typeface="PT Mono"/>
                </a:endParaRPr>
              </a:p>
              <a:p>
                <a:r>
                  <a:rPr lang="en-US" sz="2400" dirty="0">
                    <a:latin typeface="PT Mono"/>
                    <a:cs typeface="PT Mono"/>
                  </a:rPr>
                  <a:t>Test if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t</a:t>
                </a:r>
                <a:r>
                  <a:rPr lang="en-US" sz="2400" dirty="0">
                    <a:sym typeface="Symbol"/>
                  </a:rPr>
                  <a:t>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DS</a:t>
                </a:r>
                <a:r>
                  <a:rPr lang="en-US" sz="2400" dirty="0">
                    <a:solidFill>
                      <a:srgbClr val="0000FF"/>
                    </a:solidFill>
                    <a:latin typeface="PT Mono"/>
                    <a:cs typeface="PT Mono"/>
                  </a:rPr>
                  <a:t> </a:t>
                </a:r>
                <a:r>
                  <a:rPr lang="en-US" sz="2400" dirty="0">
                    <a:latin typeface="PT Mono"/>
                    <a:cs typeface="PT Mono"/>
                  </a:rPr>
                  <a:t>(up to </a:t>
                </a:r>
                <a:r>
                  <a:rPr lang="en-US" sz="2400" b="1" dirty="0">
                    <a:latin typeface="PT Mono"/>
                    <a:cs typeface="PT Mono"/>
                  </a:rPr>
                  <a:t>1/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n</a:t>
                </a:r>
                <a:r>
                  <a:rPr lang="en-US" sz="2400" dirty="0">
                    <a:solidFill>
                      <a:srgbClr val="000000"/>
                    </a:solidFill>
                    <a:latin typeface="PT Mono"/>
                    <a:cs typeface="PT Mono"/>
                  </a:rPr>
                  <a:t>)</a:t>
                </a:r>
              </a:p>
              <a:p>
                <a:r>
                  <a:rPr lang="en-US" sz="2400" dirty="0">
                    <a:latin typeface="PT Mono"/>
                    <a:cs typeface="PT Mono"/>
                  </a:rPr>
                  <a:t>  Yes: Per(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 &gt; 0.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PT Mono"/>
                    <a:cs typeface="PT Mono"/>
                  </a:rPr>
                  <a:t>  No:  Per(</a:t>
                </a:r>
                <a:r>
                  <a:rPr lang="en-US" sz="2400" b="1" dirty="0">
                    <a:solidFill>
                      <a:srgbClr val="0000FF"/>
                    </a:solidFill>
                    <a:latin typeface="PT Mono"/>
                    <a:cs typeface="PT Mono"/>
                  </a:rPr>
                  <a:t>A</a:t>
                </a:r>
                <a:r>
                  <a:rPr lang="en-US" sz="2400" dirty="0">
                    <a:latin typeface="PT Mono"/>
                    <a:cs typeface="PT Mono"/>
                  </a:rPr>
                  <a:t>) = 0.</a:t>
                </a:r>
              </a:p>
              <a:p>
                <a:pPr>
                  <a:lnSpc>
                    <a:spcPct val="90000"/>
                  </a:lnSpc>
                </a:pPr>
                <a:endParaRPr lang="en-US" sz="24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Analysis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a progress measure!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≤1                                    </a:t>
                </a:r>
                <a:r>
                  <a:rPr lang="en-US" sz="24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) grows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400" b="1" dirty="0">
                    <a:latin typeface="Comic Sans MS"/>
                    <a:cs typeface="Comic Sans MS"/>
                  </a:rPr>
                  <a:t> by 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1+1/n</a:t>
                </a:r>
                <a:r>
                  <a:rPr lang="en-US" sz="2400" b="1" dirty="0">
                    <a:latin typeface="Comic Sans MS"/>
                    <a:cs typeface="Comic Sans MS"/>
                  </a:rPr>
                  <a:t>)           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(AMGM)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-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)&gt;0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</a:t>
                </a:r>
                <a:r>
                  <a:rPr lang="en-US" sz="2400" b="1" dirty="0"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1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 1/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      </a:t>
                </a:r>
                <a:r>
                  <a:rPr lang="en-US" sz="24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  <a:endParaRPr lang="en-US" sz="24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1197820"/>
                <a:ext cx="8921075" cy="5613845"/>
              </a:xfrm>
              <a:prstGeom prst="rect">
                <a:avLst/>
              </a:prstGeom>
              <a:blipFill>
                <a:blip r:embed="rId3"/>
                <a:stretch>
                  <a:fillRect l="-1138" t="-226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131782" y="2425672"/>
            <a:ext cx="2745521" cy="2743200"/>
            <a:chOff x="5606467" y="1833390"/>
            <a:chExt cx="2745521" cy="2743200"/>
          </a:xfrm>
        </p:grpSpPr>
        <p:sp>
          <p:nvSpPr>
            <p:cNvPr id="17" name="Rectangle 16"/>
            <p:cNvSpPr/>
            <p:nvPr/>
          </p:nvSpPr>
          <p:spPr>
            <a:xfrm>
              <a:off x="5611091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6621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7477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833390"/>
              <a:ext cx="919024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3167" y="1943118"/>
            <a:ext cx="5379413" cy="2696385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5935454" y="3589866"/>
            <a:ext cx="2407286" cy="933305"/>
          </a:xfrm>
          <a:prstGeom prst="wedgeRoundRectCallout">
            <a:avLst>
              <a:gd name="adj1" fmla="val -84648"/>
              <a:gd name="adj2" fmla="val -51809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Algorithm for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 Perfect Matching</a:t>
            </a:r>
          </a:p>
        </p:txBody>
      </p:sp>
    </p:spTree>
    <p:extLst>
      <p:ext uri="{BB962C8B-B14F-4D97-AF65-F5344CB8AC3E}">
        <p14:creationId xmlns:p14="http://schemas.microsoft.com/office/powerpoint/2010/main" val="28189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14" grpId="0" uiExpand="1" build="p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7388" y="2773180"/>
            <a:ext cx="5468855" cy="162507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-231757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Analysis 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[Linial-Samorodnitsky-W’01]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299" y="1197820"/>
                <a:ext cx="8921075" cy="5428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dirty="0">
                    <a:latin typeface="Comic Sans MS"/>
                    <a:cs typeface="Comic Sans MS"/>
                  </a:rPr>
                  <a:t> non-negative </a:t>
                </a:r>
                <a:r>
                  <a:rPr lang="en-US" sz="28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0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:r>
                  <a:rPr lang="en-US" sz="28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1 </a:t>
                </a:r>
                <a:r>
                  <a:rPr lang="en-US" sz="2800" b="1" dirty="0">
                    <a:latin typeface="Comic Sans MS"/>
                    <a:cs typeface="Comic Sans MS"/>
                  </a:rPr>
                  <a:t>matrix.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Algorithm</a:t>
                </a:r>
                <a:r>
                  <a:rPr lang="en-US" sz="2800" b="1" dirty="0">
                    <a:latin typeface="Comic Sans MS"/>
                    <a:cs typeface="Comic Sans MS"/>
                  </a:rPr>
                  <a:t>: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dirty="0">
                    <a:latin typeface="Comic Sans MS"/>
                    <a:cs typeface="PT Mono"/>
                  </a:rPr>
                  <a:t>=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0</a:t>
                </a:r>
                <a:r>
                  <a:rPr lang="en-US" sz="2800" b="1" dirty="0">
                    <a:latin typeface="Comic Sans MS"/>
                    <a:cs typeface="PT Mono"/>
                  </a:rPr>
                  <a:t>,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1</a:t>
                </a:r>
                <a:r>
                  <a:rPr lang="en-US" sz="2800" b="1" dirty="0">
                    <a:latin typeface="Comic Sans MS"/>
                    <a:cs typeface="PT Mono"/>
                  </a:rPr>
                  <a:t>,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2</a:t>
                </a:r>
                <a:r>
                  <a:rPr lang="en-US" sz="2800" b="1" dirty="0">
                    <a:latin typeface="Comic Sans MS"/>
                    <a:cs typeface="PT Mono"/>
                  </a:rPr>
                  <a:t>,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… 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800" b="1" dirty="0">
                    <a:latin typeface="Comic Sans MS"/>
                    <a:cs typeface="PT Mono"/>
                  </a:rPr>
                  <a:t>,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i+1</a:t>
                </a:r>
                <a:r>
                  <a:rPr lang="en-US" sz="2800" b="1" dirty="0">
                    <a:latin typeface="Comic Sans MS"/>
                    <a:cs typeface="PT Mono"/>
                  </a:rPr>
                  <a:t>, ……</a:t>
                </a:r>
                <a:r>
                  <a:rPr lang="en-US" sz="2800" b="1" dirty="0">
                    <a:latin typeface="Comic Sans MS"/>
                    <a:cs typeface="Comic Sans MS"/>
                  </a:rPr>
                  <a:t> </a:t>
                </a: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Analysis</a:t>
                </a:r>
                <a:r>
                  <a:rPr lang="en-US" sz="2800" b="1" dirty="0">
                    <a:latin typeface="Comic Sans MS"/>
                    <a:cs typeface="Comic Sans MS"/>
                  </a:rPr>
                  <a:t>: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) a progress measure!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latin typeface="Comic Sans MS"/>
                    <a:cs typeface="Comic Sans MS"/>
                  </a:rPr>
                  <a:t> (1)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) ≤1                              </a:t>
                </a:r>
                <a:r>
                  <a:rPr lang="en-US" sz="28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  <a:endParaRPr lang="en-US" sz="28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latin typeface="Comic Sans MS"/>
                    <a:cs typeface="Comic Sans MS"/>
                  </a:rPr>
                  <a:t> (2)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) grows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800" b="1" dirty="0">
                    <a:latin typeface="Comic Sans MS"/>
                    <a:cs typeface="Comic Sans MS"/>
                  </a:rPr>
                  <a:t> by 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1+1/n</a:t>
                </a:r>
                <a:r>
                  <a:rPr lang="en-US" sz="2800" b="1" dirty="0">
                    <a:latin typeface="Comic Sans MS"/>
                    <a:cs typeface="Comic Sans MS"/>
                  </a:rPr>
                  <a:t>)     </a:t>
                </a:r>
                <a:r>
                  <a:rPr lang="en-US" sz="28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(AMGM)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(3)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dirty="0">
                    <a:latin typeface="Comic Sans MS"/>
                    <a:cs typeface="Comic Sans MS"/>
                  </a:rPr>
                  <a:t>)&gt;0 </a:t>
                </a:r>
                <a:r>
                  <a:rPr lang="en-US" sz="2800" b="1" dirty="0">
                    <a:latin typeface="Comic Sans MS"/>
                    <a:cs typeface="Comic Sans MS"/>
                    <a:sym typeface="Wingdings"/>
                  </a:rPr>
                  <a:t></a:t>
                </a:r>
                <a:r>
                  <a:rPr lang="en-US" sz="2800" b="1" dirty="0"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1</a:t>
                </a:r>
                <a:r>
                  <a:rPr lang="en-US" sz="2800" b="1" dirty="0">
                    <a:latin typeface="Comic Sans MS"/>
                    <a:cs typeface="Comic Sans MS"/>
                  </a:rPr>
                  <a:t>)&gt; 1/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 </a:t>
                </a:r>
                <a:r>
                  <a:rPr lang="en-US" sz="2800" b="1" dirty="0">
                    <a:solidFill>
                      <a:schemeClr val="accent2"/>
                    </a:solidFill>
                    <a:latin typeface="Comic Sans MS"/>
                    <a:cs typeface="Comic Sans MS"/>
                  </a:rPr>
                  <a:t>(easy)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Proof: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latin typeface="Comic Sans MS"/>
                    <a:cs typeface="Comic Sans MS"/>
                  </a:rPr>
                  <a:t>(3)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dirty="0">
                    <a:latin typeface="Comic Sans MS"/>
                    <a:cs typeface="Comic Sans MS"/>
                  </a:rPr>
                  <a:t> has 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diag</a:t>
                </a:r>
                <a:r>
                  <a:rPr lang="en-US" sz="2800" b="1" dirty="0">
                    <a:latin typeface="Comic Sans MS"/>
                    <a:cs typeface="Comic Sans MS"/>
                  </a:rPr>
                  <a:t> of 1’s. In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1 </a:t>
                </a:r>
                <a:r>
                  <a:rPr lang="en-US" sz="2800" b="1" dirty="0">
                    <a:latin typeface="Comic Sans MS"/>
                    <a:cs typeface="Comic Sans MS"/>
                  </a:rPr>
                  <a:t>these entries &gt;1/</a:t>
                </a:r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latin typeface="Comic Sans MS"/>
                    <a:cs typeface="Comic Sans MS"/>
                  </a:rPr>
                  <a:t>(1)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B</a:t>
                </a:r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𝚷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v</a:t>
                </a:r>
                <a:r>
                  <a:rPr lang="en-US" sz="2800" b="1" baseline="-25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 =1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latin typeface="Comic Sans MS"/>
                    <a:cs typeface="Comic Sans MS"/>
                  </a:rPr>
                  <a:t>(2) 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≥</m:t>
                    </m:r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𝚷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(1/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u</a:t>
                </a:r>
                <a:r>
                  <a:rPr lang="en-US" sz="2800" b="1" baseline="-25000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B</a:t>
                </a:r>
                <a:r>
                  <a:rPr lang="en-US" sz="2800" b="1" dirty="0">
                    <a:latin typeface="Comic Sans MS"/>
                    <a:cs typeface="Comic Sans MS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≥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   </m:t>
                    </m:r>
                    <m:r>
                      <m:rPr>
                        <m:nor/>
                      </m:rPr>
                      <a:rPr lang="en-US" sz="2800" b="1" dirty="0">
                        <a:latin typeface="Comic Sans MS"/>
                        <a:cs typeface="Comic Sans MS"/>
                      </a:rPr>
                      <m:t>(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𝚺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u</a:t>
                </a:r>
                <a:r>
                  <a:rPr lang="en-US" sz="2800" b="1" baseline="-25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/n</a:t>
                </a:r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:r>
                  <a:rPr lang="en-US" sz="2800" b="1" baseline="30000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B</a:t>
                </a:r>
                <a:r>
                  <a:rPr lang="en-US" sz="2800" b="1" dirty="0">
                    <a:latin typeface="Comic Sans MS"/>
                    <a:cs typeface="Comic Sans MS"/>
                  </a:rPr>
                  <a:t>)=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Per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B</a:t>
                </a:r>
                <a:r>
                  <a:rPr lang="en-US" sz="2800" b="1" dirty="0">
                    <a:latin typeface="Comic Sans MS"/>
                    <a:cs typeface="Comic Sans MS"/>
                  </a:rPr>
                  <a:t>)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1197820"/>
                <a:ext cx="8921075" cy="5428409"/>
              </a:xfrm>
              <a:prstGeom prst="rect">
                <a:avLst/>
              </a:prstGeom>
              <a:blipFill>
                <a:blip r:embed="rId3"/>
                <a:stretch>
                  <a:fillRect l="-1422" t="-467" b="-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36B3CF2-17F4-C548-855D-56232A56AEDF}"/>
              </a:ext>
            </a:extLst>
          </p:cNvPr>
          <p:cNvSpPr txBox="1"/>
          <p:nvPr/>
        </p:nvSpPr>
        <p:spPr>
          <a:xfrm>
            <a:off x="5336502" y="1197820"/>
            <a:ext cx="38074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PT Mono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Comic Sans MS"/>
                <a:cs typeface="PT Mono"/>
              </a:rPr>
              <a:t>,</a:t>
            </a: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  C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(B1=v=1, 1B=u)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C0A8A3-EA8B-DC44-B865-F32E64B154DF}"/>
              </a:ext>
            </a:extLst>
          </p:cNvPr>
          <p:cNvSpPr txBox="1"/>
          <p:nvPr/>
        </p:nvSpPr>
        <p:spPr>
          <a:xfrm>
            <a:off x="4212235" y="5615210"/>
            <a:ext cx="134911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omic Sans MS"/>
                <a:cs typeface="PT Mono"/>
              </a:rPr>
              <a:t>AMGM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6A49-BDD0-A249-A39F-C466E2815564}"/>
                  </a:ext>
                </a:extLst>
              </p:cNvPr>
              <p:cNvSpPr txBox="1"/>
              <p:nvPr/>
            </p:nvSpPr>
            <p:spPr>
              <a:xfrm>
                <a:off x="4555353" y="6151344"/>
                <a:ext cx="626169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sz="20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6A49-BDD0-A249-A39F-C466E2815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353" y="6151344"/>
                <a:ext cx="626169" cy="400110"/>
              </a:xfrm>
              <a:prstGeom prst="rect">
                <a:avLst/>
              </a:prstGeom>
              <a:blipFill>
                <a:blip r:embed="rId4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55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9963" y="-266599"/>
            <a:ext cx="8445500" cy="205070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Non-uniform scaling</a:t>
            </a:r>
            <a:endParaRPr lang="en-US" sz="32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63B8C-CF6C-E940-B45D-DB24D50BDB52}"/>
              </a:ext>
            </a:extLst>
          </p:cNvPr>
          <p:cNvSpPr txBox="1"/>
          <p:nvPr/>
        </p:nvSpPr>
        <p:spPr>
          <a:xfrm>
            <a:off x="111462" y="1569783"/>
            <a:ext cx="8921075" cy="441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Comic Sans MS" panose="030F0902030302020204" pitchFamily="66" charset="0"/>
                <a:cs typeface="Comic Sans MS"/>
              </a:rPr>
              <a:t>Given: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A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 non-negative matrix, </a:t>
            </a:r>
            <a:r>
              <a:rPr lang="en-US" sz="2400" b="1" dirty="0" err="1">
                <a:solidFill>
                  <a:srgbClr val="190EC2"/>
                </a:solidFill>
                <a:latin typeface="Comic Sans MS" panose="030F0902030302020204" pitchFamily="66" charset="0"/>
                <a:cs typeface="Comic Sans MS"/>
              </a:rPr>
              <a:t>p,q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vectors. </a:t>
            </a:r>
          </a:p>
          <a:p>
            <a:endParaRPr lang="en-US" sz="2400" dirty="0">
              <a:latin typeface="Comic Sans MS" panose="030F0902030302020204" pitchFamily="66" charset="0"/>
              <a:cs typeface="PT Mono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Comic Sans MS" panose="030F0902030302020204" pitchFamily="66" charset="0"/>
                <a:cs typeface="Comic Sans MS"/>
              </a:rPr>
              <a:t>Task: 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Scale it so that it has these row and columns sums, namely so that 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cs typeface="Comic Sans MS"/>
              </a:rPr>
              <a:t>A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1</a:t>
            </a:r>
            <a:r>
              <a:rPr lang="en-US" sz="2400" b="1" dirty="0">
                <a:latin typeface="Comic Sans MS" panose="030F0902030302020204" pitchFamily="66" charset="0"/>
                <a:sym typeface="Symbol"/>
              </a:rPr>
              <a:t> </a:t>
            </a:r>
            <a:r>
              <a:rPr lang="en-US" sz="2400" dirty="0">
                <a:latin typeface="Comic Sans MS" panose="030F0902030302020204" pitchFamily="66" charset="0"/>
                <a:sym typeface="Symbol"/>
              </a:rPr>
              <a:t> 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cs typeface="Comic Sans MS"/>
              </a:rPr>
              <a:t>p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, 1A</a:t>
            </a:r>
            <a:r>
              <a:rPr lang="en-US" sz="2400" b="1" dirty="0">
                <a:latin typeface="Comic Sans MS" panose="030F0902030302020204" pitchFamily="66" charset="0"/>
                <a:sym typeface="Symbol"/>
              </a:rPr>
              <a:t> </a:t>
            </a:r>
            <a:r>
              <a:rPr lang="en-US" sz="2400" dirty="0">
                <a:latin typeface="Comic Sans MS" panose="030F0902030302020204" pitchFamily="66" charset="0"/>
                <a:sym typeface="Symbol"/>
              </a:rPr>
              <a:t> 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cs typeface="Comic Sans MS"/>
              </a:rPr>
              <a:t>q  </a:t>
            </a: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(if possible)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 panose="030F0902030302020204" pitchFamily="66" charset="0"/>
              <a:cs typeface="Comic Sans MS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Related to max-flow in graphs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b="1" dirty="0">
                <a:latin typeface="Comic Sans MS" panose="030F0902030302020204" pitchFamily="66" charset="0"/>
                <a:cs typeface="Comic Sans MS"/>
              </a:rPr>
              <a:t>Further generalized to the marginal problem: Scale a multivariate distribution to have some given marginals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190EC2"/>
              </a:solidFill>
              <a:latin typeface="Comic Sans MS" panose="030F0902030302020204" pitchFamily="66" charset="0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902030302020204" pitchFamily="66" charset="0"/>
                <a:cs typeface="Microsoft Sans Serif" panose="020B0604020202020204" pitchFamily="34" charset="0"/>
                <a:sym typeface="Symbol"/>
              </a:rPr>
              <a:t>The same Alternating Minimization algorithm works!</a:t>
            </a:r>
            <a:endParaRPr lang="en-US" sz="2400" b="1" dirty="0">
              <a:solidFill>
                <a:srgbClr val="FF0000"/>
              </a:solidFill>
              <a:latin typeface="Comic Sans MS" panose="030F0902030302020204" pitchFamily="66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975" y="327498"/>
            <a:ext cx="87720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Plan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problem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Singularity of Symbolic Matrices</a:t>
            </a: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algorithm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Alternating minimization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…</a:t>
            </a:r>
            <a:r>
              <a:rPr lang="en-US" sz="3200" b="1" dirty="0">
                <a:solidFill>
                  <a:srgbClr val="009010"/>
                </a:solidFill>
                <a:latin typeface="Comic Sans MS"/>
                <a:cs typeface="Comic Sans MS"/>
              </a:rPr>
              <a:t>internalize</a:t>
            </a: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…</a:t>
            </a:r>
            <a:r>
              <a:rPr lang="en-US" sz="3200" b="1" dirty="0">
                <a:solidFill>
                  <a:srgbClr val="009010"/>
                </a:solidFill>
                <a:latin typeface="Comic Sans MS"/>
                <a:cs typeface="Comic Sans MS"/>
              </a:rPr>
              <a:t>generalize </a:t>
            </a:r>
            <a:r>
              <a:rPr lang="en-US" sz="3200" b="1" dirty="0">
                <a:latin typeface="Comic Sans MS"/>
                <a:cs typeface="Comic Sans MS"/>
              </a:rPr>
              <a:t>(algorithms, problems, tools)</a:t>
            </a:r>
          </a:p>
          <a:p>
            <a:endParaRPr lang="en-US" sz="3200" b="1" dirty="0">
              <a:latin typeface="Comic Sans MS"/>
              <a:cs typeface="Comic Sans MS"/>
            </a:endParaRPr>
          </a:p>
          <a:p>
            <a:r>
              <a:rPr lang="en-US" sz="3200" b="1" dirty="0">
                <a:latin typeface="Comic Sans MS"/>
                <a:cs typeface="Comic Sans MS"/>
              </a:rPr>
              <a:t>Extending convex optimization in Euclidean space to (</a:t>
            </a:r>
            <a:r>
              <a:rPr lang="en-US" sz="3200" b="1" dirty="0">
                <a:solidFill>
                  <a:srgbClr val="190EC2"/>
                </a:solidFill>
                <a:latin typeface="Comic Sans MS"/>
                <a:cs typeface="Comic Sans MS"/>
              </a:rPr>
              <a:t>geodesic</a:t>
            </a:r>
            <a:r>
              <a:rPr lang="en-US" sz="3200" b="1" dirty="0">
                <a:latin typeface="Comic Sans MS"/>
                <a:cs typeface="Comic Sans MS"/>
              </a:rPr>
              <a:t>) convex optimization on Riemannian manifolds, quantitative bounds</a:t>
            </a:r>
          </a:p>
        </p:txBody>
      </p:sp>
      <p:sp>
        <p:nvSpPr>
          <p:cNvPr id="2" name="Curved Up Arrow 1">
            <a:extLst>
              <a:ext uri="{FF2B5EF4-FFF2-40B4-BE49-F238E27FC236}">
                <a16:creationId xmlns:a16="http://schemas.microsoft.com/office/drawing/2014/main" id="{4ADC871B-BC79-0A43-BBF5-4713F29A61BC}"/>
              </a:ext>
            </a:extLst>
          </p:cNvPr>
          <p:cNvSpPr/>
          <p:nvPr/>
        </p:nvSpPr>
        <p:spPr>
          <a:xfrm rot="16200000">
            <a:off x="8384582" y="4045057"/>
            <a:ext cx="712923" cy="49594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931692"/>
            <a:ext cx="8490778" cy="330900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Done (baby case):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Bip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matching &amp; Matrix Scaling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Now (real thing):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NC-SING &amp; Operator Scaling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8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fr-FR" sz="28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04] </a:t>
            </a: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[Garg,Gurvits,Oliveira,W’15]</a:t>
            </a:r>
            <a:endParaRPr lang="en-US" sz="28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04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19B2284-4AB6-3742-932A-F7C99E3867E8}"/>
              </a:ext>
            </a:extLst>
          </p:cNvPr>
          <p:cNvSpPr txBox="1"/>
          <p:nvPr/>
        </p:nvSpPr>
        <p:spPr>
          <a:xfrm>
            <a:off x="5358572" y="3708824"/>
            <a:ext cx="1773455" cy="3818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0340" y="-164057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32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32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04]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Quantum leap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" y="1549229"/>
            <a:ext cx="8955784" cy="314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Matrix Scaling                     Operator Scaling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Input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latin typeface="Comic Sans MS"/>
                <a:cs typeface="Comic Sans MS"/>
              </a:rPr>
              <a:t>Positive matrix                  Positive operator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Norm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                                       L</a:t>
            </a:r>
            <a:r>
              <a:rPr lang="en-US" sz="2400" b="1" baseline="-25000" dirty="0">
                <a:latin typeface="Comic Sans MS"/>
                <a:cs typeface="Comic Sans MS"/>
              </a:rPr>
              <a:t>2</a:t>
            </a:r>
            <a:endParaRPr lang="en-US" sz="2400" b="1" baseline="-25000" dirty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     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R,C        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Diagonal                                Invertible</a:t>
            </a:r>
          </a:p>
          <a:p>
            <a:pPr>
              <a:lnSpc>
                <a:spcPct val="14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3627" y="4661475"/>
            <a:ext cx="7668435" cy="2076510"/>
            <a:chOff x="1293627" y="4661475"/>
            <a:chExt cx="7668435" cy="2076510"/>
          </a:xfrm>
        </p:grpSpPr>
        <p:sp>
          <p:nvSpPr>
            <p:cNvPr id="2" name="Rectangle 1"/>
            <p:cNvSpPr/>
            <p:nvPr/>
          </p:nvSpPr>
          <p:spPr>
            <a:xfrm>
              <a:off x="23829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130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936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237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754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448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4178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5802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H="1">
            <a:off x="4661195" y="1396020"/>
            <a:ext cx="17664" cy="5263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003458" y="1362542"/>
            <a:ext cx="17664" cy="5263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FA68DB3-FCAD-8846-93C0-348B60F10021}"/>
              </a:ext>
            </a:extLst>
          </p:cNvPr>
          <p:cNvSpPr txBox="1"/>
          <p:nvPr/>
        </p:nvSpPr>
        <p:spPr>
          <a:xfrm>
            <a:off x="1136890" y="114880"/>
            <a:ext cx="4108877" cy="6872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53" y="-109708"/>
            <a:ext cx="8445500" cy="15829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Scaling 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8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8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04]</a:t>
            </a: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a quantum leap</a:t>
            </a: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76" y="1349809"/>
            <a:ext cx="3522118" cy="537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Algebra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Input: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Symbolic matrix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C-singular?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NC-singular?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0910" y="1349809"/>
            <a:ext cx="4783089" cy="404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Quantum Inf. Theory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Input: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Completely positive operator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endParaRPr lang="en-US" sz="2400" b="1" baseline="30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L </a:t>
            </a:r>
            <a:r>
              <a:rPr lang="en-US" sz="2400" b="1" i="1" dirty="0">
                <a:latin typeface="Comic Sans MS"/>
                <a:cs typeface="Comic Sans MS"/>
              </a:rPr>
              <a:t>doubly stochastic: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ym typeface="Symbol"/>
              </a:rPr>
              <a:t>   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L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</a:t>
            </a:r>
            <a:r>
              <a:rPr lang="en-US" sz="2400" b="1" dirty="0">
                <a:latin typeface="Comic Sans MS"/>
                <a:cs typeface="Comic Sans MS"/>
              </a:rPr>
              <a:t> 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496" y="5849694"/>
            <a:ext cx="1720504" cy="769441"/>
          </a:xfrm>
          <a:prstGeom prst="rect">
            <a:avLst/>
          </a:prstGeom>
          <a:solidFill>
            <a:srgbClr val="FFC000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 </a:t>
            </a:r>
          </a:p>
          <a:p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[GGOW’15]</a:t>
            </a:r>
            <a:endParaRPr lang="en-US" sz="20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7258" y="3115735"/>
            <a:ext cx="2626741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 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psd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  <a:sym typeface="Wingdings"/>
              </a:rPr>
              <a:t>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 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psd</a:t>
            </a:r>
            <a:endParaRPr lang="en-US" sz="2400" b="1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8394" y="5326661"/>
            <a:ext cx="1541509" cy="461665"/>
          </a:xfrm>
          <a:prstGeom prst="rect">
            <a:avLst/>
          </a:prstGeom>
          <a:solidFill>
            <a:srgbClr val="FFC000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 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C3693-EF08-FB4E-819A-5D4337CEA905}"/>
              </a:ext>
            </a:extLst>
          </p:cNvPr>
          <p:cNvSpPr txBox="1"/>
          <p:nvPr/>
        </p:nvSpPr>
        <p:spPr>
          <a:xfrm>
            <a:off x="4933848" y="5615764"/>
            <a:ext cx="3395481" cy="501997"/>
          </a:xfrm>
          <a:prstGeom prst="rect">
            <a:avLst/>
          </a:prstGeom>
          <a:solidFill>
            <a:schemeClr val="accent6">
              <a:lumMod val="60000"/>
              <a:lumOff val="4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Can we (not) scale </a:t>
            </a:r>
            <a:r>
              <a:rPr lang="en-US" sz="2400" b="1" dirty="0">
                <a:solidFill>
                  <a:srgbClr val="190EC2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?</a:t>
            </a:r>
            <a:endParaRPr lang="en-US" sz="2400" b="1" baseline="30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649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uiExpand="1" build="p"/>
      <p:bldP spid="5" grpId="0" animBg="1"/>
      <p:bldP spid="6" grpId="0" uiExpand="1" animBg="1"/>
      <p:bldP spid="8" grpId="0" uiExpand="1" animBg="1"/>
      <p:bldP spid="8" grpId="1" animBg="1"/>
      <p:bldP spid="11" grpId="0" uiExpan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0378" y="5168667"/>
            <a:ext cx="4876799" cy="14268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87055" y="6073937"/>
            <a:ext cx="5037732" cy="5141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2754" y="2434416"/>
            <a:ext cx="5747122" cy="2608183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-245105"/>
            <a:ext cx="8456084" cy="14770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Operator scaling algorithm 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000" b="1" dirty="0" err="1">
                <a:solidFill>
                  <a:srgbClr val="008000"/>
                </a:solidFill>
                <a:latin typeface="Comic Sans MS"/>
                <a:cs typeface="Comic Sans MS"/>
              </a:rPr>
              <a:t>Gurvits</a:t>
            </a: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0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04, Garg-Gurvits-Olivera-W’15]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99" y="847799"/>
            <a:ext cx="9029701" cy="573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L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C </a:t>
            </a:r>
            <a:r>
              <a:rPr lang="en-US" sz="2400" b="1" dirty="0">
                <a:latin typeface="Comic Sans MS"/>
                <a:cs typeface="Comic Sans MS"/>
              </a:rPr>
              <a:t>invertible,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DS: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Scaling factors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 = (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latin typeface="Comic Sans MS"/>
                <a:cs typeface="Comic Sans MS"/>
              </a:rPr>
              <a:t>-1/2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latin typeface="Comic Sans MS"/>
                <a:cs typeface="Comic Sans MS"/>
              </a:rPr>
              <a:t> = (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latin typeface="Comic Sans MS"/>
                <a:cs typeface="Comic Sans MS"/>
              </a:rPr>
              <a:t>-1/2</a:t>
            </a:r>
          </a:p>
          <a:p>
            <a:pPr>
              <a:lnSpc>
                <a:spcPct val="120000"/>
              </a:lnSpc>
            </a:pPr>
            <a:endParaRPr lang="en-US" sz="2400" b="1" baseline="30000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PT Mono"/>
                <a:cs typeface="PT Mono"/>
              </a:rPr>
              <a:t>Repeat </a:t>
            </a:r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t</a:t>
            </a:r>
            <a:r>
              <a:rPr lang="en-US" sz="2400" b="1" dirty="0">
                <a:latin typeface="PT Mono"/>
                <a:cs typeface="PT Mono"/>
              </a:rPr>
              <a:t>=</a:t>
            </a:r>
            <a:r>
              <a:rPr lang="en-US" sz="2400" b="1" dirty="0" err="1">
                <a:solidFill>
                  <a:srgbClr val="0000FF"/>
                </a:solidFill>
                <a:latin typeface="PT Mono"/>
                <a:cs typeface="PT Mono"/>
              </a:rPr>
              <a:t>n</a:t>
            </a:r>
            <a:r>
              <a:rPr lang="en-US" sz="2400" b="1" baseline="30000" dirty="0" err="1">
                <a:solidFill>
                  <a:srgbClr val="0000FF"/>
                </a:solidFill>
                <a:latin typeface="PT Mono"/>
                <a:cs typeface="PT Mono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times:</a:t>
            </a:r>
          </a:p>
          <a:p>
            <a:r>
              <a:rPr lang="en-US" sz="2400" dirty="0">
                <a:latin typeface="PT Mono"/>
                <a:cs typeface="PT Mono"/>
              </a:rPr>
              <a:t>  Scale “rows”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 </a:t>
            </a:r>
            <a:r>
              <a:rPr lang="en-US" sz="2400" dirty="0">
                <a:latin typeface="PT Mono"/>
                <a:cs typeface="PT Mono"/>
                <a:sym typeface="Wingdings" pitchFamily="2" charset="2"/>
              </a:rPr>
              <a:t>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R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latin typeface="PT Mono"/>
                <a:cs typeface="PT Mono"/>
              </a:rPr>
              <a:t>)</a:t>
            </a:r>
            <a:r>
              <a:rPr lang="en-US" sz="2400" dirty="0">
                <a:sym typeface="Symbol"/>
              </a:rPr>
              <a:t>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</a:p>
          <a:p>
            <a:r>
              <a:rPr lang="en-US" sz="2400" dirty="0">
                <a:latin typeface="PT Mono"/>
                <a:cs typeface="PT Mono"/>
              </a:rPr>
              <a:t>  Scale “cols”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  <a:sym typeface="Wingdings" pitchFamily="2" charset="2"/>
              </a:rPr>
              <a:t></a:t>
            </a:r>
            <a:r>
              <a:rPr lang="en-US" sz="2400" dirty="0">
                <a:latin typeface="PT Mono"/>
                <a:cs typeface="PT Mono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sym typeface="Symbol"/>
              </a:rPr>
              <a:t>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)</a:t>
            </a:r>
          </a:p>
          <a:p>
            <a:r>
              <a:rPr lang="en-US" sz="2400" dirty="0">
                <a:latin typeface="PT Mono"/>
                <a:cs typeface="PT Mono"/>
              </a:rPr>
              <a:t>Test if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t</a:t>
            </a:r>
            <a:r>
              <a:rPr lang="en-US" sz="2400" dirty="0">
                <a:sym typeface="Symbol"/>
              </a:rPr>
              <a:t>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DS</a:t>
            </a:r>
            <a:r>
              <a:rPr lang="en-US" sz="2400" dirty="0">
                <a:solidFill>
                  <a:srgbClr val="0000FF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(up to </a:t>
            </a:r>
            <a:r>
              <a:rPr lang="en-US" sz="2400" b="1" dirty="0">
                <a:latin typeface="PT Mono"/>
                <a:cs typeface="PT Mono"/>
              </a:rPr>
              <a:t>1/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PT Mono"/>
                <a:cs typeface="PT Mono"/>
              </a:rPr>
              <a:t>)</a:t>
            </a:r>
          </a:p>
          <a:p>
            <a:r>
              <a:rPr lang="en-US" sz="2400" dirty="0">
                <a:latin typeface="PT Mono"/>
                <a:cs typeface="PT Mono"/>
              </a:rPr>
              <a:t>  </a:t>
            </a:r>
            <a:r>
              <a:rPr lang="en-US" sz="2400" dirty="0" err="1">
                <a:latin typeface="PT Mono"/>
                <a:cs typeface="PT Mono"/>
              </a:rPr>
              <a:t>Yes:</a:t>
            </a:r>
            <a:r>
              <a:rPr lang="en-US" sz="2400" b="1" dirty="0" err="1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 </a:t>
            </a:r>
            <a:r>
              <a:rPr lang="en-US" sz="2400" dirty="0">
                <a:latin typeface="PT Mono"/>
                <a:cs typeface="PT Mono"/>
              </a:rPr>
              <a:t>NC-</a:t>
            </a:r>
            <a:r>
              <a:rPr lang="en-US" sz="2400" dirty="0" err="1">
                <a:latin typeface="PT Mono"/>
                <a:cs typeface="PT Mono"/>
              </a:rPr>
              <a:t>nonsing</a:t>
            </a:r>
            <a:endParaRPr lang="en-US" sz="2400" dirty="0">
              <a:latin typeface="PT Mono"/>
              <a:cs typeface="PT Mono"/>
            </a:endParaRPr>
          </a:p>
          <a:p>
            <a:r>
              <a:rPr lang="en-US" sz="2400" dirty="0">
                <a:latin typeface="PT Mono"/>
                <a:cs typeface="PT Mono"/>
              </a:rPr>
              <a:t>  No: 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 </a:t>
            </a:r>
            <a:r>
              <a:rPr lang="en-US" sz="2400" dirty="0">
                <a:latin typeface="PT Mono"/>
                <a:cs typeface="PT Mono"/>
              </a:rPr>
              <a:t>NC-singular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latin typeface="Comic Sans MS"/>
                <a:cs typeface="Comic Sans MS"/>
              </a:rPr>
              <a:t>: -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 ≤ 1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                                      (easy)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               -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) grows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*</a:t>
            </a:r>
            <a:r>
              <a:rPr lang="en-US" sz="2400" b="1" dirty="0">
                <a:latin typeface="Comic Sans MS"/>
                <a:cs typeface="Comic Sans MS"/>
              </a:rPr>
              <a:t> by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1+1/n</a:t>
            </a:r>
            <a:r>
              <a:rPr lang="en-US" sz="2400" b="1" dirty="0">
                <a:latin typeface="Comic Sans MS"/>
                <a:cs typeface="Comic Sans MS"/>
              </a:rPr>
              <a:t>)             </a:t>
            </a:r>
            <a:r>
              <a:rPr lang="en-US" sz="2400" b="1" dirty="0">
                <a:solidFill>
                  <a:srgbClr val="C0504D"/>
                </a:solidFill>
                <a:latin typeface="Comic Sans MS"/>
                <a:cs typeface="Comic Sans MS"/>
              </a:rPr>
              <a:t>(AMGM)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               -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 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)&gt;0 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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Cap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>
                <a:solidFill>
                  <a:srgbClr val="FF0000"/>
                </a:solidFill>
                <a:latin typeface="PT Mono"/>
                <a:cs typeface="PT Mono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)&gt;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exp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988420" y="3931607"/>
            <a:ext cx="3167124" cy="1237060"/>
          </a:xfrm>
          <a:prstGeom prst="wedgeRoundRectCallout">
            <a:avLst>
              <a:gd name="adj1" fmla="val -60481"/>
              <a:gd name="adj2" fmla="val 144665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Algorithm: </a:t>
            </a:r>
            <a:r>
              <a:rPr lang="en-US" sz="2000" b="1" dirty="0">
                <a:solidFill>
                  <a:srgbClr val="7030A0"/>
                </a:solidFill>
              </a:rPr>
              <a:t>Group action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Measure: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“Invariant”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Analysis: </a:t>
            </a:r>
            <a:r>
              <a:rPr lang="en-US" sz="2000" b="1" dirty="0">
                <a:solidFill>
                  <a:srgbClr val="7030A0"/>
                </a:solidFill>
              </a:rPr>
              <a:t>Degrees of  invariant polynomials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6876" y="2404771"/>
            <a:ext cx="3167124" cy="1400768"/>
          </a:xfrm>
          <a:prstGeom prst="rect">
            <a:avLst/>
          </a:prstGeom>
          <a:solidFill>
            <a:schemeClr val="accent6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Progress measure</a:t>
            </a:r>
          </a:p>
          <a:p>
            <a:pPr>
              <a:lnSpc>
                <a:spcPct val="70000"/>
              </a:lnSpc>
            </a:pP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lnSpc>
                <a:spcPct val="7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Capcity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latin typeface="Comic Sans MS"/>
                <a:cs typeface="Comic Sans MS"/>
              </a:rPr>
              <a:t>) = </a:t>
            </a:r>
            <a:r>
              <a:rPr lang="en-US" sz="2400" b="1" dirty="0" err="1">
                <a:latin typeface="Comic Sans MS"/>
                <a:cs typeface="Comic Sans MS"/>
              </a:rPr>
              <a:t>inf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baseline="-25000" dirty="0">
                <a:latin typeface="Comic Sans MS"/>
                <a:cs typeface="Comic Sans MS"/>
              </a:rPr>
              <a:t>&gt;0</a:t>
            </a:r>
          </a:p>
          <a:p>
            <a:pPr>
              <a:lnSpc>
                <a:spcPct val="70000"/>
              </a:lnSpc>
            </a:pP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70000"/>
              </a:lnSpc>
            </a:pP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)/</a:t>
            </a:r>
            <a:r>
              <a:rPr lang="en-US" sz="2400" b="1" dirty="0" err="1">
                <a:solidFill>
                  <a:prstClr val="black"/>
                </a:solidFill>
                <a:latin typeface="Comic Sans MS"/>
                <a:cs typeface="Comic Sans MS"/>
              </a:rPr>
              <a:t>det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Comic Sans MS"/>
                <a:cs typeface="Comic Sans MS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0800" y="4089400"/>
            <a:ext cx="1767646" cy="830997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cap</a:t>
            </a:r>
            <a:r>
              <a:rPr lang="en-US" sz="2400" b="1" dirty="0"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latin typeface="PT Mono"/>
                <a:cs typeface="PT Mono"/>
              </a:rPr>
              <a:t>)&gt;0</a:t>
            </a:r>
          </a:p>
          <a:p>
            <a:r>
              <a:rPr lang="en-US" sz="2400" b="1" dirty="0">
                <a:solidFill>
                  <a:srgbClr val="FF0000"/>
                </a:solidFill>
                <a:latin typeface="PT Mono"/>
                <a:cs typeface="PT Mono"/>
              </a:rPr>
              <a:t>cap</a:t>
            </a:r>
            <a:r>
              <a:rPr lang="en-US" sz="2400" b="1" dirty="0">
                <a:latin typeface="PT Mono"/>
                <a:cs typeface="PT Mono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PT Mono"/>
                <a:cs typeface="PT Mono"/>
              </a:rPr>
              <a:t>L</a:t>
            </a:r>
            <a:r>
              <a:rPr lang="en-US" sz="2400" b="1" dirty="0">
                <a:latin typeface="PT Mono"/>
                <a:cs typeface="PT Mono"/>
              </a:rPr>
              <a:t>)=0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239D6-ADBD-874B-AF62-B27AF9B965E2}"/>
              </a:ext>
            </a:extLst>
          </p:cNvPr>
          <p:cNvSpPr txBox="1"/>
          <p:nvPr/>
        </p:nvSpPr>
        <p:spPr>
          <a:xfrm>
            <a:off x="6637749" y="6100169"/>
            <a:ext cx="184537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CD7E8-6526-644B-B4C5-7095850046C3}"/>
              </a:ext>
            </a:extLst>
          </p:cNvPr>
          <p:cNvSpPr txBox="1"/>
          <p:nvPr/>
        </p:nvSpPr>
        <p:spPr>
          <a:xfrm>
            <a:off x="1338407" y="2572132"/>
            <a:ext cx="955342" cy="442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uiExpand="1" build="p"/>
      <p:bldP spid="10" grpId="0" animBg="1"/>
      <p:bldP spid="3" grpId="0" animBg="1"/>
      <p:bldP spid="5" grpId="0" animBg="1"/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1A4194E-5007-E541-9831-D8136AB570A4}"/>
              </a:ext>
            </a:extLst>
          </p:cNvPr>
          <p:cNvSpPr txBox="1"/>
          <p:nvPr/>
        </p:nvSpPr>
        <p:spPr>
          <a:xfrm>
            <a:off x="1539100" y="6233872"/>
            <a:ext cx="6264443" cy="523219"/>
          </a:xfrm>
          <a:prstGeom prst="rect">
            <a:avLst/>
          </a:prstGeom>
          <a:solidFill>
            <a:srgbClr val="24D5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9EE2C-00DE-2743-B65D-7CFE271A3A23}"/>
              </a:ext>
            </a:extLst>
          </p:cNvPr>
          <p:cNvSpPr txBox="1"/>
          <p:nvPr/>
        </p:nvSpPr>
        <p:spPr>
          <a:xfrm>
            <a:off x="790385" y="5787824"/>
            <a:ext cx="6726293" cy="4325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211308"/>
            <a:ext cx="8445500" cy="205070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6 areas, 6 problems 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[GGOW’15+16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ea typeface="+mn-ea"/>
                <a:cs typeface="Comic Sans MS"/>
              </a:rPr>
              <a:t>]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,…,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i </a:t>
            </a:r>
            <a:r>
              <a:rPr lang="en-US" sz="2400" dirty="0">
                <a:sym typeface="Symbol" charset="0"/>
              </a:rPr>
              <a:t>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Mat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    (e.g.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139700" y="1322762"/>
                <a:ext cx="8846405" cy="5535238"/>
              </a:xfrm>
            </p:spPr>
            <p:txBody>
              <a:bodyPr>
                <a:normAutofit fontScale="92500" lnSpcReduction="10000"/>
              </a:bodyPr>
              <a:lstStyle/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Linear algebra  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F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n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 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linear maps</a:t>
                </a:r>
                <a:endParaRPr lang="en-US" sz="2300" b="1" baseline="30000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Q1: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subspace 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s.t.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dim(span{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0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}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&lt; dim(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U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Arithmetic complexity theory: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describes a polynomial: </a:t>
                </a:r>
                <a:endParaRPr lang="en-US" sz="23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Q2: 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Comic Sans MS"/>
                    <a:cs typeface="Comic Sans MS"/>
                  </a:rPr>
                  <a:t>×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= 0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3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Quantum Information Theory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positive operator: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t</a:t>
                </a:r>
                <a:endParaRPr lang="en-US" sz="2300" b="1" baseline="30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 lvl="0"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Q3: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inf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baseline="-250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&gt;0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))/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</a:rPr>
                  <a:t>det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 = 0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endParaRPr lang="en-US" sz="23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 eaLnBrk="1" hangingPunct="1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Non-commutative Algebra  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Q4: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Is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)=</a:t>
                </a:r>
                <a:r>
                  <a:rPr lang="en-US" sz="2300" dirty="0">
                    <a:solidFill>
                      <a:prstClr val="black"/>
                    </a:solidFill>
                    <a:sym typeface="Symbol"/>
                  </a:rPr>
                  <a:t>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-25000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singular in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&lt;(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)&gt;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 [word problem]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Invariant Theory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orbit of 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= 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)×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endParaRPr lang="en-US" sz="23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Q5: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Is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 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O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300" b="1" u="sng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L</a:t>
                </a:r>
                <a:r>
                  <a:rPr lang="en-US" sz="2300" b="1" u="sng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?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    [null cone problem]</a:t>
                </a:r>
                <a:endParaRPr lang="en-US" sz="2300" b="1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Analysis 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5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5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5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500" b="1" dirty="0">
                    <a:solidFill>
                      <a:prstClr val="black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500" b="1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R</a:t>
                </a:r>
                <a:r>
                  <a:rPr lang="en-US" sz="25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n  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linear maps</a:t>
                </a:r>
                <a:endParaRPr lang="en-US" sz="2300" b="1" baseline="30000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Q6: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C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&lt;∞ </a:t>
                </a:r>
                <a:r>
                  <a:rPr lang="en-US" sz="2300" b="1" dirty="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</a:t>
                </a:r>
                <a:r>
                  <a:rPr lang="en-US" sz="2300" b="1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3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dirty="0" err="1">
                    <a:solidFill>
                      <a:prstClr val="black"/>
                    </a:solidFill>
                    <a:latin typeface="Comic Sans MS"/>
                    <a:cs typeface="Comic Sans MS"/>
                    <a:sym typeface="Wingdings"/>
                  </a:rPr>
                  <a:t>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R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+</a:t>
                </a:r>
                <a:r>
                  <a:rPr lang="en-US" sz="23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chemeClr val="tx1"/>
                    </a:solidFill>
                  </a:rPr>
                  <a:t>∫</a:t>
                </a:r>
                <a:r>
                  <a:rPr lang="en-US" sz="2300" b="1" baseline="-25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baseline="-25000" dirty="0" err="1">
                    <a:solidFill>
                      <a:srgbClr val="000000"/>
                    </a:solidFill>
                    <a:sym typeface="Symbol" charset="0"/>
                  </a:rPr>
                  <a:t>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(∏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dirty="0"/>
                  <a:t>(</a:t>
                </a:r>
                <a:r>
                  <a:rPr lang="en-US" sz="23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300" dirty="0">
                    <a:solidFill>
                      <a:srgbClr val="000000"/>
                    </a:solidFill>
                  </a:rPr>
                  <a:t>)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)</a:t>
                </a:r>
                <a:r>
                  <a:rPr lang="en-US" sz="2300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≤</a:t>
                </a:r>
                <a:r>
                  <a:rPr lang="en-US" sz="2300" dirty="0"/>
                  <a:t>  </a:t>
                </a:r>
                <a:r>
                  <a:rPr lang="en-US" sz="23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300" b="1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</a:rPr>
                  <a:t>∏</a:t>
                </a:r>
                <a:r>
                  <a:rPr lang="en-US" sz="23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j</a:t>
                </a:r>
                <a:r>
                  <a:rPr lang="en-US" sz="2300" b="1" dirty="0"/>
                  <a:t> </a:t>
                </a:r>
                <a:r>
                  <a:rPr lang="en-US" sz="23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|</a:t>
                </a:r>
                <a:r>
                  <a:rPr lang="en-US" sz="2300" b="1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3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3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|</a:t>
                </a:r>
                <a:r>
                  <a:rPr lang="en-US" sz="23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</a:t>
                </a:r>
                <a:r>
                  <a:rPr lang="en-US" sz="2300" dirty="0"/>
                  <a:t> </a:t>
                </a:r>
                <a:r>
                  <a:rPr lang="en-US" sz="23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?</a:t>
                </a:r>
              </a:p>
              <a:p>
                <a:pPr algn="l">
                  <a:lnSpc>
                    <a:spcPct val="110000"/>
                  </a:lnSpc>
                </a:pPr>
                <a:r>
                  <a:rPr lang="en-US" sz="23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               </a:t>
                </a:r>
                <a:r>
                  <a:rPr lang="en-US" sz="26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Q1-Q5 are equivalent! Q6 special case</a:t>
                </a:r>
                <a:endParaRPr lang="en-US" sz="26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 algn="l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algn="l" eaLnBrk="1" hangingPunct="1">
                  <a:lnSpc>
                    <a:spcPct val="110000"/>
                  </a:lnSpc>
                </a:pPr>
                <a:endParaRPr lang="en-US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eaLnBrk="1" hangingPunct="1">
                  <a:lnSpc>
                    <a:spcPct val="110000"/>
                  </a:lnSpc>
                </a:pPr>
                <a:endParaRPr lang="en-US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eaLnBrk="1" hangingPunct="1">
                  <a:lnSpc>
                    <a:spcPct val="110000"/>
                  </a:lnSpc>
                </a:pPr>
                <a:endParaRPr lang="en-US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39700" y="1322762"/>
                <a:ext cx="8846405" cy="5535238"/>
              </a:xfrm>
              <a:blipFill>
                <a:blip r:embed="rId4"/>
                <a:stretch>
                  <a:fillRect l="-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67647" y="21399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7647" y="21399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83A176-ECC4-5343-B92B-F4E8D561370E}"/>
              </a:ext>
            </a:extLst>
          </p:cNvPr>
          <p:cNvSpPr txBox="1"/>
          <p:nvPr/>
        </p:nvSpPr>
        <p:spPr>
          <a:xfrm>
            <a:off x="8043383" y="1771237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0627C-11C1-2F46-9874-337AD24536D9}"/>
              </a:ext>
            </a:extLst>
          </p:cNvPr>
          <p:cNvSpPr txBox="1"/>
          <p:nvPr/>
        </p:nvSpPr>
        <p:spPr>
          <a:xfrm>
            <a:off x="8082944" y="2514984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F138E-4AC4-FD44-8B9D-E439509CE75E}"/>
              </a:ext>
            </a:extLst>
          </p:cNvPr>
          <p:cNvSpPr txBox="1"/>
          <p:nvPr/>
        </p:nvSpPr>
        <p:spPr>
          <a:xfrm>
            <a:off x="8082944" y="3439863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9277E9-49DA-7246-ABF2-0104737B6197}"/>
              </a:ext>
            </a:extLst>
          </p:cNvPr>
          <p:cNvSpPr txBox="1"/>
          <p:nvPr/>
        </p:nvSpPr>
        <p:spPr>
          <a:xfrm>
            <a:off x="8097105" y="4164947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25D7F-B984-884E-B646-C6C6CC067E38}"/>
              </a:ext>
            </a:extLst>
          </p:cNvPr>
          <p:cNvSpPr txBox="1"/>
          <p:nvPr/>
        </p:nvSpPr>
        <p:spPr>
          <a:xfrm>
            <a:off x="8097105" y="4918910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37B7F-9EA3-644D-B16C-CD979B6FBC91}"/>
              </a:ext>
            </a:extLst>
          </p:cNvPr>
          <p:cNvSpPr txBox="1"/>
          <p:nvPr/>
        </p:nvSpPr>
        <p:spPr>
          <a:xfrm>
            <a:off x="8099107" y="5666205"/>
            <a:ext cx="889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8075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A324776-BAA3-A642-8C73-A299367307CA}"/>
              </a:ext>
            </a:extLst>
          </p:cNvPr>
          <p:cNvSpPr txBox="1"/>
          <p:nvPr/>
        </p:nvSpPr>
        <p:spPr>
          <a:xfrm>
            <a:off x="3541631" y="4112458"/>
            <a:ext cx="1295400" cy="5361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C8FF5A-86D3-5847-A667-B04A4EFEB117}"/>
              </a:ext>
            </a:extLst>
          </p:cNvPr>
          <p:cNvSpPr txBox="1"/>
          <p:nvPr/>
        </p:nvSpPr>
        <p:spPr>
          <a:xfrm>
            <a:off x="5005953" y="4112458"/>
            <a:ext cx="2200759" cy="5361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73729" name="Rectangle 2">
            <a:extLst>
              <a:ext uri="{FF2B5EF4-FFF2-40B4-BE49-F238E27FC236}">
                <a16:creationId xmlns:a16="http://schemas.microsoft.com/office/drawing/2014/main" id="{ABD16DB2-2B0D-864D-BAE8-36C874AE78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5700" y="2767037"/>
            <a:ext cx="8445500" cy="205105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Invariant Theory</a:t>
            </a:r>
            <a:br>
              <a:rPr lang="en-US" altLang="en-US" sz="36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symmetries, group actions,</a:t>
            </a:r>
            <a:b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orbits, invariants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811FA-931A-DA40-9305-D252E95EA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223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11F18-D832-4F4F-80D2-F6914ECDA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1217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E5B155-6469-1040-B93A-1A28F1B39FC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46525"/>
            <a:ext cx="1600200" cy="1479550"/>
            <a:chOff x="152400" y="3947160"/>
            <a:chExt cx="1600200" cy="1478280"/>
          </a:xfrm>
        </p:grpSpPr>
        <p:sp>
          <p:nvSpPr>
            <p:cNvPr id="3" name="Regular Pentagon 2">
              <a:extLst>
                <a:ext uri="{FF2B5EF4-FFF2-40B4-BE49-F238E27FC236}">
                  <a16:creationId xmlns:a16="http://schemas.microsoft.com/office/drawing/2014/main" id="{B3F29FC7-4EC9-B54B-801B-4E7279584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4039156"/>
              <a:ext cx="1295400" cy="1218153"/>
            </a:xfrm>
            <a:prstGeom prst="pentagon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73757" name="Group 25">
              <a:extLst>
                <a:ext uri="{FF2B5EF4-FFF2-40B4-BE49-F238E27FC236}">
                  <a16:creationId xmlns:a16="http://schemas.microsoft.com/office/drawing/2014/main" id="{59EC90AD-BB28-D640-A080-9B9BBCDAB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3947160"/>
              <a:ext cx="1600200" cy="1478280"/>
              <a:chOff x="152400" y="3947160"/>
              <a:chExt cx="1600200" cy="147828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64134E3-57B1-FD4D-8775-C65985843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394716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1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5D00B2C-4DE1-2443-B727-D0324622B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343694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C188D20-6C6F-6A46-AA14-B436697A8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200" y="510504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3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165887F-C73E-2643-9D49-571A8E24A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" y="5105040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4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8202B10-9D80-F844-8910-3B40B625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4343694"/>
                <a:ext cx="304800" cy="320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5</a:t>
                </a:r>
              </a:p>
            </p:txBody>
          </p:sp>
        </p:grpSp>
      </p:grpSp>
      <p:grpSp>
        <p:nvGrpSpPr>
          <p:cNvPr id="66560" name="Group 66559">
            <a:extLst>
              <a:ext uri="{FF2B5EF4-FFF2-40B4-BE49-F238E27FC236}">
                <a16:creationId xmlns:a16="http://schemas.microsoft.com/office/drawing/2014/main" id="{1FB43762-A193-8140-8022-C0239881DA8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257800"/>
            <a:ext cx="1600200" cy="1477963"/>
            <a:chOff x="1828800" y="3886200"/>
            <a:chExt cx="1600200" cy="14782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7669B8-52C8-FE44-B4BC-D7D42EA59D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28900" y="4038633"/>
              <a:ext cx="400050" cy="1219461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D56B646-3181-A14C-86E6-63595FB0C4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81200" y="4503870"/>
              <a:ext cx="1047750" cy="754224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FF4FD3-EB66-0549-A156-D6B1B1F478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28850" y="4038633"/>
              <a:ext cx="400050" cy="1219461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CBE5C0-2D3B-484F-B995-DC6C68DFCC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28850" y="4503870"/>
              <a:ext cx="1047750" cy="754224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17F33D-B131-E14E-9F31-E06C43B883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81200" y="4503870"/>
              <a:ext cx="1295400" cy="0"/>
            </a:xfrm>
            <a:prstGeom prst="line">
              <a:avLst/>
            </a:prstGeom>
            <a:noFill/>
            <a:ln w="25400">
              <a:solidFill>
                <a:schemeClr val="tx1">
                  <a:alpha val="98038"/>
                </a:schemeClr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3750" name="Group 30">
              <a:extLst>
                <a:ext uri="{FF2B5EF4-FFF2-40B4-BE49-F238E27FC236}">
                  <a16:creationId xmlns:a16="http://schemas.microsoft.com/office/drawing/2014/main" id="{F72C17F9-F723-914F-AC51-456BD9F3B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8800" y="3886200"/>
              <a:ext cx="1600200" cy="1478280"/>
              <a:chOff x="152400" y="3947160"/>
              <a:chExt cx="1600200" cy="147828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74F22B3-468F-4D4C-B705-C39DD5AF6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3947160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1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3ACC4B8-96BC-6349-986D-A02E56C4B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344120"/>
                <a:ext cx="304800" cy="3191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C29F5C-2FAF-4045-B6A8-E07DE3B1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200" y="5104696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3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C6F659C-5467-3D48-A018-E23A3E4C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" y="5104696"/>
                <a:ext cx="304800" cy="3207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CED51BA-E5AA-E74C-9110-3FDE1AF86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4344120"/>
                <a:ext cx="304800" cy="3191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98038"/>
                  </a:schemeClr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2000" b="1" baseline="2000" dirty="0">
                    <a:latin typeface="Comic Sans MS"/>
                    <a:ea typeface="+mn-ea"/>
                    <a:cs typeface="Comic Sans MS"/>
                  </a:rPr>
                  <a:t>5</a:t>
                </a:r>
              </a:p>
            </p:txBody>
          </p:sp>
        </p:grpSp>
      </p:grpSp>
      <p:sp>
        <p:nvSpPr>
          <p:cNvPr id="66562" name="Left-Right Arrow 66561">
            <a:extLst>
              <a:ext uri="{FF2B5EF4-FFF2-40B4-BE49-F238E27FC236}">
                <a16:creationId xmlns:a16="http://schemas.microsoft.com/office/drawing/2014/main" id="{F525B456-717F-6C4D-8FDE-77DE308D3F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1000" y="1371600"/>
            <a:ext cx="685800" cy="228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78DD14F2-15D8-D94F-9CE5-ABFDF311DBE7}"/>
              </a:ext>
            </a:extLst>
          </p:cNvPr>
          <p:cNvSpPr>
            <a:spLocks noChangeArrowheads="1"/>
          </p:cNvSpPr>
          <p:nvPr/>
        </p:nvSpPr>
        <p:spPr bwMode="auto">
          <a:xfrm rot="3069310" flipV="1">
            <a:off x="1557338" y="5102225"/>
            <a:ext cx="685800" cy="17462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6563" name="TextBox 66562">
            <a:extLst>
              <a:ext uri="{FF2B5EF4-FFF2-40B4-BE49-F238E27FC236}">
                <a16:creationId xmlns:a16="http://schemas.microsoft.com/office/drawing/2014/main" id="{C79EF1BE-690C-9A43-B558-066268DFE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0"/>
            <a:ext cx="52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</a:rPr>
              <a:t>S</a:t>
            </a:r>
            <a:r>
              <a:rPr lang="en-US" altLang="en-US" sz="2400" b="1" baseline="-2500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49C74F-2BBA-9340-91C3-6021F4D13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</a:rPr>
              <a:t>R</a:t>
            </a:r>
            <a:endParaRPr lang="en-US" altLang="en-US" sz="2400" b="1" baseline="-25000">
              <a:solidFill>
                <a:schemeClr val="accent2"/>
              </a:solidFill>
            </a:endParaRPr>
          </a:p>
        </p:txBody>
      </p:sp>
      <p:pic>
        <p:nvPicPr>
          <p:cNvPr id="66564" name="Picture 66563">
            <a:extLst>
              <a:ext uri="{FF2B5EF4-FFF2-40B4-BE49-F238E27FC236}">
                <a16:creationId xmlns:a16="http://schemas.microsoft.com/office/drawing/2014/main" id="{E823B917-E9D0-AA4C-B526-D9C4F6C3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5" y="538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66564">
            <a:extLst>
              <a:ext uri="{FF2B5EF4-FFF2-40B4-BE49-F238E27FC236}">
                <a16:creationId xmlns:a16="http://schemas.microsoft.com/office/drawing/2014/main" id="{E6924E21-9843-D74B-AC6C-7AAD2420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25" y="53848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4FA81156-3D52-FD4D-9CBB-53EDF5D7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925" y="6096000"/>
            <a:ext cx="685800" cy="228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6566" name="Picture 66565">
            <a:extLst>
              <a:ext uri="{FF2B5EF4-FFF2-40B4-BE49-F238E27FC236}">
                <a16:creationId xmlns:a16="http://schemas.microsoft.com/office/drawing/2014/main" id="{E109331F-BF79-3D45-95E2-CB516963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8437" y="5551488"/>
            <a:ext cx="346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66566">
            <a:extLst>
              <a:ext uri="{FF2B5EF4-FFF2-40B4-BE49-F238E27FC236}">
                <a16:creationId xmlns:a16="http://schemas.microsoft.com/office/drawing/2014/main" id="{CB860811-5620-3D4B-8755-3EA5FC7D5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725" y="6396038"/>
            <a:ext cx="900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Area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648CDE-9B1C-614C-9014-6212E415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2514600"/>
            <a:ext cx="2055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- Energy</a:t>
            </a:r>
          </a:p>
          <a:p>
            <a:r>
              <a:rPr lang="en-US" altLang="en-US" sz="2400" b="1">
                <a:solidFill>
                  <a:srgbClr val="FF0000"/>
                </a:solidFill>
              </a:rPr>
              <a:t>- Momentum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31E0CC-2C89-254E-8D19-2803DC09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5867400"/>
            <a:ext cx="706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???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3452F-42A9-474E-8701-CAFF1A8D4167}"/>
                  </a:ext>
                </a:extLst>
              </p:cNvPr>
              <p:cNvSpPr txBox="1"/>
              <p:nvPr/>
            </p:nvSpPr>
            <p:spPr>
              <a:xfrm>
                <a:off x="1981200" y="228601"/>
                <a:ext cx="6934200" cy="18158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Here: </a:t>
                </a:r>
                <a:r>
                  <a:rPr lang="en-US" sz="2800" b="1" dirty="0">
                    <a:latin typeface="Comic Sans MS"/>
                    <a:cs typeface="Comic Sans MS"/>
                  </a:rPr>
                  <a:t>Linear groups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800" b="1" dirty="0">
                    <a:latin typeface="Comic Sans MS"/>
                    <a:cs typeface="Comic Sans MS"/>
                  </a:rPr>
                  <a:t> (of matrices) </a:t>
                </a:r>
              </a:p>
              <a:p>
                <a:r>
                  <a:rPr lang="en-US" sz="2800" b="1" dirty="0">
                    <a:latin typeface="Comic Sans MS"/>
                  </a:rPr>
                  <a:t>        act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</a:rPr>
                  <a:t>*</a:t>
                </a:r>
                <a:r>
                  <a:rPr lang="en-US" sz="2800" b="1" dirty="0">
                    <a:latin typeface="Comic Sans MS"/>
                  </a:rPr>
                  <a:t> on vector spaces (over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ℂ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)</a:t>
                </a:r>
                <a:endParaRPr lang="en-US" sz="2800" b="1" dirty="0">
                  <a:latin typeface="Comic Sans MS"/>
                </a:endParaRPr>
              </a:p>
              <a:p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</a:rPr>
                  <a:t>Algebraic:</a:t>
                </a:r>
                <a:r>
                  <a:rPr lang="en-US" sz="2800" b="1" dirty="0">
                    <a:latin typeface="Comic Sans MS"/>
                  </a:rPr>
                  <a:t> Polynomial invariants</a:t>
                </a:r>
              </a:p>
              <a:p>
                <a:r>
                  <a:rPr lang="en-US" sz="2800" b="1" dirty="0">
                    <a:solidFill>
                      <a:srgbClr val="190EC2"/>
                    </a:solidFill>
                    <a:latin typeface="Comic Sans MS"/>
                  </a:rPr>
                  <a:t>Geometric:</a:t>
                </a:r>
                <a:r>
                  <a:rPr lang="en-US" sz="2800" b="1" dirty="0">
                    <a:latin typeface="Comic Sans MS"/>
                  </a:rPr>
                  <a:t> Non-commutative duality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93452F-42A9-474E-8701-CAFF1A8D4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8601"/>
                <a:ext cx="6934200" cy="1815882"/>
              </a:xfrm>
              <a:prstGeom prst="rect">
                <a:avLst/>
              </a:prstGeom>
              <a:blipFill>
                <a:blip r:embed="rId7"/>
                <a:stretch>
                  <a:fillRect l="-2015" t="-3472"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iamond 37">
            <a:hlinkClick r:id="rId8" action="ppaction://hlinksldjump"/>
            <a:extLst>
              <a:ext uri="{FF2B5EF4-FFF2-40B4-BE49-F238E27FC236}">
                <a16:creationId xmlns:a16="http://schemas.microsoft.com/office/drawing/2014/main" id="{AAFD097B-522A-6247-806F-C18489670C1F}"/>
              </a:ext>
            </a:extLst>
          </p:cNvPr>
          <p:cNvSpPr/>
          <p:nvPr/>
        </p:nvSpPr>
        <p:spPr>
          <a:xfrm>
            <a:off x="8661399" y="6265319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66562" grpId="0" animBg="1"/>
      <p:bldP spid="40" grpId="0" animBg="1"/>
      <p:bldP spid="66563" grpId="0"/>
      <p:bldP spid="42" grpId="0"/>
      <p:bldP spid="45" grpId="0" animBg="1"/>
      <p:bldP spid="66567" grpId="0"/>
      <p:bldP spid="48" grpId="0"/>
      <p:bldP spid="49" grpId="0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BE158F-AD26-E243-B843-1C5F1AFA4A83}"/>
              </a:ext>
            </a:extLst>
          </p:cNvPr>
          <p:cNvSpPr txBox="1"/>
          <p:nvPr/>
        </p:nvSpPr>
        <p:spPr>
          <a:xfrm>
            <a:off x="108626" y="6355047"/>
            <a:ext cx="376608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-312837"/>
            <a:ext cx="8456084" cy="14770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Invariant theory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299" y="817935"/>
                <a:ext cx="8921075" cy="5982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8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,</a:t>
                </a:r>
                <a:r>
                  <a:rPr lang="en-US" sz="28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and so on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,…,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]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ℂ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Orbit: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 {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},     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Orbit closure: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u="sng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u="sng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endParaRPr lang="en-US" sz="2400" b="1" u="sng" dirty="0"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Invariant ring: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 {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 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]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=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for all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}</a:t>
                </a:r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Ex1: 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 by permuting coordinates</a:t>
                </a:r>
              </a:p>
              <a:p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&lt;elementary symmetric polynomials&gt;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endParaRPr lang="en-US" sz="2400" b="1" dirty="0">
                  <a:solidFill>
                    <a:srgbClr val="C0504D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Ex2: 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SL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acts on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</a:t>
                </a:r>
                <a:r>
                  <a:rPr lang="en-US" sz="2400" b="1" baseline="-25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by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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R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C</a:t>
                </a:r>
                <a:endParaRPr lang="en-US" sz="2400" b="1" baseline="30000" dirty="0">
                  <a:solidFill>
                    <a:srgbClr val="7030A0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&lt; det(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/>
                    <a:cs typeface="Comic Sans MS"/>
                  </a:rPr>
                  <a:t>) &gt;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[Hilbert] </a:t>
                </a:r>
                <a:r>
                  <a:rPr lang="en-US" sz="2400" b="1" dirty="0">
                    <a:latin typeface="Comic Sans MS"/>
                    <a:cs typeface="Comic Sans MS"/>
                  </a:rPr>
                  <a:t>Invariant rings are finitely generated!</a:t>
                </a:r>
              </a:p>
              <a:p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Nullcone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latin typeface="Comic Sans MS"/>
                    <a:cs typeface="Comic Sans MS"/>
                  </a:rPr>
                  <a:t>N(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)= {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latin typeface="Comic Sans MS"/>
                    <a:cs typeface="Comic Sans MS"/>
                  </a:rPr>
                  <a:t>: 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/>
                    <a:cs typeface="Comic Sans MS"/>
                  </a:rPr>
                  <a:t>)=0  for all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30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, deg(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400" b="1" dirty="0">
                    <a:latin typeface="Comic Sans MS"/>
                    <a:cs typeface="Comic Sans MS"/>
                  </a:rPr>
                  <a:t>)&gt;0}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Hilbert,Mumford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]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 0</a:t>
                </a:r>
                <a:r>
                  <a:rPr lang="en-US" sz="2400" dirty="0">
                    <a:sym typeface="Symbol" charset="0"/>
                  </a:rPr>
                  <a:t></a:t>
                </a:r>
                <a:r>
                  <a:rPr lang="en-US" sz="2400" b="1" u="sng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u="sng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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inf</a:t>
                </a:r>
                <a:r>
                  <a:rPr lang="en-US" sz="2400" b="1" baseline="-25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aseline="-25000" dirty="0" err="1">
                    <a:sym typeface="Symbol" charset="0"/>
                  </a:rPr>
                  <a:t></a:t>
                </a:r>
                <a:r>
                  <a:rPr lang="en-US" sz="2400" b="1" baseline="-25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|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  <a:sym typeface="Wingding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/>
                  </a:rPr>
                  <a:t>|=0</a:t>
                </a:r>
                <a:endParaRPr lang="en-US" sz="2400" b="1" u="sng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400" b="1" u="sng" dirty="0">
                    <a:latin typeface="Comic Sans MS"/>
                    <a:cs typeface="Comic Sans MS"/>
                  </a:rPr>
                  <a:t>Analytic </a:t>
                </a:r>
                <a:r>
                  <a:rPr lang="en-US" sz="2400" b="1" u="sng" dirty="0">
                    <a:latin typeface="Comic Sans MS"/>
                    <a:cs typeface="Comic Sans MS"/>
                    <a:sym typeface="Wingdings" pitchFamily="2" charset="2"/>
                  </a:rPr>
                  <a:t> Algebraic</a:t>
                </a:r>
                <a:endParaRPr lang="en-US" sz="2400" b="1" u="sng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817935"/>
                <a:ext cx="8921075" cy="5982022"/>
              </a:xfrm>
              <a:prstGeom prst="rect">
                <a:avLst/>
              </a:prstGeom>
              <a:blipFill>
                <a:blip r:embed="rId3"/>
                <a:stretch>
                  <a:fillRect l="-996" t="-847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6206AA-CB1D-7F4B-A299-23BBA4645D4F}"/>
              </a:ext>
            </a:extLst>
          </p:cNvPr>
          <p:cNvSpPr txBox="1"/>
          <p:nvPr/>
        </p:nvSpPr>
        <p:spPr>
          <a:xfrm>
            <a:off x="7040930" y="3097696"/>
            <a:ext cx="167973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/>
                <a:cs typeface="Comic Sans MS"/>
              </a:rPr>
              <a:t>N(</a:t>
            </a:r>
            <a:r>
              <a:rPr lang="en-US" sz="22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200" b="1" dirty="0">
                <a:latin typeface="Comic Sans MS"/>
                <a:cs typeface="Comic Sans MS"/>
              </a:rPr>
              <a:t>)= {0}</a:t>
            </a:r>
            <a:endParaRPr lang="en-US" sz="22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6AF0E-2B03-2A4A-AA96-7FC96F26A2CF}"/>
              </a:ext>
            </a:extLst>
          </p:cNvPr>
          <p:cNvSpPr txBox="1"/>
          <p:nvPr/>
        </p:nvSpPr>
        <p:spPr>
          <a:xfrm>
            <a:off x="3595607" y="4199097"/>
            <a:ext cx="376608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/>
                <a:cs typeface="Comic Sans MS"/>
              </a:rPr>
              <a:t>N(</a:t>
            </a:r>
            <a:r>
              <a:rPr lang="en-US" sz="22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200" b="1" dirty="0">
                <a:latin typeface="Comic Sans MS"/>
                <a:cs typeface="Comic Sans MS"/>
              </a:rPr>
              <a:t>)= {Singular matrices}</a:t>
            </a:r>
            <a:endParaRPr lang="en-US" sz="2200" b="1" i="1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657D3-037A-4948-8A88-B1BB965E6007}"/>
              </a:ext>
            </a:extLst>
          </p:cNvPr>
          <p:cNvSpPr/>
          <p:nvPr/>
        </p:nvSpPr>
        <p:spPr>
          <a:xfrm>
            <a:off x="7699890" y="3897776"/>
            <a:ext cx="1341157" cy="656649"/>
          </a:xfrm>
          <a:prstGeom prst="wedgeRoundRectCallout">
            <a:avLst>
              <a:gd name="adj1" fmla="val -77074"/>
              <a:gd name="adj2" fmla="val 64976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Degree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bounds?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5549B19-28EA-0343-B88F-67B2AF5E28FB}"/>
              </a:ext>
            </a:extLst>
          </p:cNvPr>
          <p:cNvSpPr/>
          <p:nvPr/>
        </p:nvSpPr>
        <p:spPr>
          <a:xfrm>
            <a:off x="984043" y="833012"/>
            <a:ext cx="6494457" cy="423817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omic Sans MS" panose="030F0902030302020204" pitchFamily="66" charset="0"/>
              </a:rPr>
              <a:t>Nullcone</a:t>
            </a:r>
            <a:r>
              <a:rPr lang="en-US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Membership: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Given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does 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 err="1">
                <a:solidFill>
                  <a:schemeClr val="tx1"/>
                </a:solidFill>
                <a:sym typeface="Symbol" charset="0"/>
              </a:rPr>
              <a:t></a:t>
            </a:r>
            <a:r>
              <a:rPr lang="en-US" sz="2400" b="1" dirty="0" err="1">
                <a:solidFill>
                  <a:schemeClr val="tx1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)?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Dual to 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Scaling</a:t>
            </a:r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 problems!</a:t>
            </a:r>
          </a:p>
          <a:p>
            <a:pPr algn="ctr"/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F37C0"/>
                </a:solidFill>
                <a:latin typeface="Comic Sans MS" panose="030F0902030302020204" pitchFamily="66" charset="0"/>
              </a:rPr>
              <a:t>Captures numerous problems across Math, CS, Physics, for different group actions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57A2264-C395-CE4A-A363-81C0CF77D7B3}"/>
              </a:ext>
            </a:extLst>
          </p:cNvPr>
          <p:cNvSpPr/>
          <p:nvPr/>
        </p:nvSpPr>
        <p:spPr>
          <a:xfrm>
            <a:off x="264583" y="4961857"/>
            <a:ext cx="2089964" cy="430887"/>
          </a:xfrm>
          <a:prstGeom prst="wedgeRoundRectCallout">
            <a:avLst>
              <a:gd name="adj1" fmla="val 65400"/>
              <a:gd name="adj2" fmla="val 45080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37C0"/>
                </a:solidFill>
              </a:rPr>
              <a:t>Algebraic Variety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4FB61ECB-9F7B-7F4B-AD23-B40F3E8BAD74}"/>
              </a:ext>
            </a:extLst>
          </p:cNvPr>
          <p:cNvSpPr/>
          <p:nvPr/>
        </p:nvSpPr>
        <p:spPr>
          <a:xfrm>
            <a:off x="7752620" y="4629984"/>
            <a:ext cx="1341157" cy="656649"/>
          </a:xfrm>
          <a:prstGeom prst="wedgeRoundRectCallout">
            <a:avLst>
              <a:gd name="adj1" fmla="val -80427"/>
              <a:gd name="adj2" fmla="val -12640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Key to </a:t>
            </a:r>
            <a:r>
              <a:rPr lang="en-US" b="1" dirty="0" err="1">
                <a:solidFill>
                  <a:srgbClr val="FF0000"/>
                </a:solidFill>
              </a:rPr>
              <a:t>alg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366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 build="p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145" y="2406998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Unification and generalization I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[BGOWW</a:t>
            </a:r>
            <a:r>
              <a:rPr lang="fr-FR" sz="27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17,F’17,BFGOWW</a:t>
            </a:r>
            <a:r>
              <a:rPr lang="fr-FR" sz="27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700" b="1" dirty="0">
                <a:solidFill>
                  <a:srgbClr val="008000"/>
                </a:solidFill>
                <a:latin typeface="Comic Sans MS"/>
                <a:cs typeface="Comic Sans MS"/>
              </a:rPr>
              <a:t>18]</a:t>
            </a:r>
            <a:br>
              <a:rPr lang="en-US" sz="27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20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457559"/>
            <a:ext cx="8445500" cy="205070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</a:t>
            </a:r>
            <a:b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Comic Sans MS" charset="0"/>
                <a:ea typeface="ＭＳ Ｐゴシック" charset="0"/>
                <a:cs typeface="ＭＳ Ｐゴシック" charset="0"/>
              </a:rPr>
              <a:t>numerous examples</a:t>
            </a:r>
            <a:br>
              <a:rPr lang="en-US" sz="3600" b="1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100" b="1" dirty="0">
                <a:latin typeface="Comic Sans MS" charset="0"/>
                <a:ea typeface="ＭＳ Ｐゴシック" charset="0"/>
                <a:cs typeface="ＭＳ Ｐゴシック" charset="0"/>
              </a:rPr>
              <a:t>(statistics, optimization, machine learning,…)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901" y="2912533"/>
            <a:ext cx="8445500" cy="384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f(z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,z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8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complex</a:t>
            </a:r>
          </a:p>
          <a:p>
            <a:pPr>
              <a:lnSpc>
                <a:spcPct val="110000"/>
              </a:lnSpc>
            </a:pP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8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one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8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simple/local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  <a:sym typeface="Symbol"/>
              </a:rPr>
              <a:t>                                                    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baseline="-25000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8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fixed)</a:t>
            </a: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336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336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8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Many examples we don’t understand well…</a:t>
            </a:r>
          </a:p>
          <a:p>
            <a:pPr>
              <a:lnSpc>
                <a:spcPct val="110000"/>
              </a:lnSpc>
            </a:pPr>
            <a:endParaRPr lang="en-US" sz="28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2800" dirty="0"/>
          </a:p>
        </p:txBody>
      </p:sp>
      <p:sp>
        <p:nvSpPr>
          <p:cNvPr id="4" name="Diamond 3">
            <a:hlinkClick r:id="" action="ppaction://noaction"/>
            <a:extLst>
              <a:ext uri="{FF2B5EF4-FFF2-40B4-BE49-F238E27FC236}">
                <a16:creationId xmlns:a16="http://schemas.microsoft.com/office/drawing/2014/main" id="{EC1EB964-CE51-1546-8D02-4EEA25AA6F81}"/>
              </a:ext>
            </a:extLst>
          </p:cNvPr>
          <p:cNvSpPr/>
          <p:nvPr/>
        </p:nvSpPr>
        <p:spPr>
          <a:xfrm>
            <a:off x="8661399" y="6265319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4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186695"/>
            <a:ext cx="8456084" cy="1477006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Distance between convex sets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[von Neumann </a:t>
            </a:r>
            <a:r>
              <a:rPr lang="fr-FR" sz="28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50]</a:t>
            </a:r>
          </a:p>
        </p:txBody>
      </p:sp>
      <p:sp>
        <p:nvSpPr>
          <p:cNvPr id="3" name="Oval 2"/>
          <p:cNvSpPr/>
          <p:nvPr/>
        </p:nvSpPr>
        <p:spPr>
          <a:xfrm rot="17384915">
            <a:off x="2738183" y="2353361"/>
            <a:ext cx="4284332" cy="19353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ecagon 3"/>
          <p:cNvSpPr/>
          <p:nvPr/>
        </p:nvSpPr>
        <p:spPr>
          <a:xfrm rot="20388684">
            <a:off x="6823489" y="1108978"/>
            <a:ext cx="2508869" cy="409571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4766" y="46736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68066" y="37846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23466" y="34925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73333" y="32893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50465" y="30861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701366" y="2932836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18199" y="2832100"/>
            <a:ext cx="194733" cy="203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41900" y="1511012"/>
            <a:ext cx="4032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5700" y="1371024"/>
            <a:ext cx="5443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6706" y="4317712"/>
            <a:ext cx="42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97306" y="3200112"/>
            <a:ext cx="42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9826" y="2800002"/>
            <a:ext cx="42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10386" y="2431990"/>
            <a:ext cx="42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56353" y="3485346"/>
            <a:ext cx="43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68066" y="3136036"/>
            <a:ext cx="43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38739" y="2735926"/>
            <a:ext cx="43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</a:p>
        </p:txBody>
      </p:sp>
      <p:sp>
        <p:nvSpPr>
          <p:cNvPr id="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55800"/>
            <a:ext cx="8881534" cy="306069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Given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convex                            </a:t>
            </a:r>
          </a:p>
          <a:p>
            <a:pPr algn="l" eaLnBrk="1" hangingPunct="1">
              <a:lnSpc>
                <a:spcPct val="110000"/>
              </a:lnSpc>
            </a:pPr>
            <a:r>
              <a:rPr lang="en-US" sz="2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Compute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dist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l" eaLnBrk="1" hangingPunct="1">
              <a:lnSpc>
                <a:spcPct val="110000"/>
              </a:lnSpc>
            </a:pPr>
            <a:endParaRPr lang="en-US" sz="2600" b="1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en-US" sz="2600" b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</a:t>
            </a:r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projection</a:t>
            </a: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q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……</a:t>
            </a: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(each step easy) </a:t>
            </a:r>
            <a:endParaRPr lang="en-US" sz="2600" b="1" baseline="-25000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4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5100" y="5295900"/>
            <a:ext cx="7066758" cy="1712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Always converges. Sometimes fast 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(e.g. closed subspaces of a Hilbert space)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Open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Fast convergence criteria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3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build="p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207173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Applications &amp; Connections</a:t>
            </a:r>
            <a:endParaRPr lang="en-US" sz="36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84924"/>
            <a:ext cx="8343900" cy="5827356"/>
          </a:xfrm>
        </p:spPr>
        <p:txBody>
          <a:bodyPr>
            <a:normAutofit fontScale="77500" lnSpcReduction="20000"/>
          </a:bodyPr>
          <a:lstStyle/>
          <a:p>
            <a:pPr algn="l" eaLnBrk="1" hangingPunct="1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Non-commutative Algebra</a:t>
            </a:r>
          </a:p>
          <a:p>
            <a:pPr algn="l" eaLnBrk="1" hangingPunct="1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Word problem in free skew fields</a:t>
            </a:r>
          </a:p>
          <a:p>
            <a:pPr algn="l" eaLnBrk="1" hangingPunct="1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Invariant Theory</a:t>
            </a:r>
          </a:p>
          <a:p>
            <a:pPr lvl="0"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membership &amp; orbit closure intersection</a:t>
            </a:r>
          </a:p>
          <a:p>
            <a:pPr lvl="0"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Quantum Information Theory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Positive operators, quantum marginals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Analysis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Brascamp-Lieb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inequalities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Theory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Pauslen’s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problem on Parseval frames</a:t>
            </a:r>
          </a:p>
          <a:p>
            <a:pPr lvl="0"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Statistics</a:t>
            </a:r>
          </a:p>
          <a:p>
            <a:pPr lvl="0"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MLE in Gaussian models, Tyler’s M-approximation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Computational complexity 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Symbolic matrices, algebraic identities, lower bounds</a:t>
            </a: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</a:t>
            </a:r>
          </a:p>
          <a:p>
            <a:pPr algn="l"/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Efficiently solving certain general families of  </a:t>
            </a: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- Quadratic systems of equations</a:t>
            </a:r>
          </a:p>
          <a:p>
            <a:pPr algn="l"/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- Exponentially large linear LPs</a:t>
            </a:r>
          </a:p>
          <a:p>
            <a:pPr algn="l"/>
            <a:endParaRPr lang="en-US" sz="24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58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-154267"/>
            <a:ext cx="8456084" cy="14770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Nash equilibrium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700" y="1166248"/>
            <a:ext cx="8895812" cy="5544518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2-player Game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600" b="1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real (payoff) matrices</a:t>
            </a: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Compute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6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Nash equilibrium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probability distributions p*,q* on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600" b="1" baseline="30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such that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each best response to other:</a:t>
            </a: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for all </a:t>
            </a:r>
            <a:r>
              <a:rPr lang="en-US" sz="2600" b="1" dirty="0" err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 err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600" b="1" dirty="0" err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p*</a:t>
            </a:r>
            <a:r>
              <a:rPr lang="en-US" sz="2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*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≥</a:t>
            </a:r>
            <a:r>
              <a:rPr lang="en-US" sz="2600" b="1" dirty="0" err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*,  p*</a:t>
            </a:r>
            <a:r>
              <a:rPr lang="en-US" sz="2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*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≥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p*</a:t>
            </a:r>
            <a:r>
              <a:rPr lang="en-US" sz="26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600" b="1" dirty="0" err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[Nash] 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Always exists!</a:t>
            </a:r>
          </a:p>
          <a:p>
            <a:pPr algn="l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best response heuristic:</a:t>
            </a: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q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……   </a:t>
            </a:r>
            <a:r>
              <a:rPr lang="en-US" sz="26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(each step easy) </a:t>
            </a:r>
            <a:endParaRPr lang="en-US" sz="2600" b="1" baseline="-25000" dirty="0">
              <a:solidFill>
                <a:srgbClr val="8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 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“best response” to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i+1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“best response” to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600" b="1" baseline="-25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</a:p>
          <a:p>
            <a:pPr algn="l">
              <a:lnSpc>
                <a:spcPct val="110000"/>
              </a:lnSpc>
            </a:pPr>
            <a:endParaRPr lang="en-US" sz="2600" b="1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Not always converges. Sometimes requires </a:t>
            </a:r>
            <a:r>
              <a:rPr lang="en-US" sz="2600" b="1" dirty="0" err="1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exp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6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steps. </a:t>
            </a:r>
          </a:p>
          <a:p>
            <a:pPr algn="l"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Open: </a:t>
            </a:r>
            <a:r>
              <a:rPr lang="en-US" sz="24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Faster algorithm? </a:t>
            </a:r>
            <a:r>
              <a:rPr lang="en-US" sz="24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players? </a:t>
            </a:r>
          </a:p>
          <a:p>
            <a:pPr algn="l">
              <a:lnSpc>
                <a:spcPct val="110000"/>
              </a:lnSpc>
            </a:pPr>
            <a:endParaRPr lang="en-US" sz="2600" b="1" baseline="-25000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600" b="1" baseline="-25000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4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186695"/>
            <a:ext cx="8456084" cy="14770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Gibbs sampling / Metropolis alg.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700" y="1689100"/>
            <a:ext cx="8894234" cy="5168900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l-GR" sz="2800" b="1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probability distribution on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 baseline="-250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×…</a:t>
            </a:r>
            <a:r>
              <a:rPr lang="en-US" sz="28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Sample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 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from </a:t>
            </a:r>
            <a:r>
              <a:rPr lang="el-GR" sz="2800" b="1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μ</a:t>
            </a:r>
            <a:endParaRPr lang="en-US" sz="28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Alternate: conditional sample of one coordinate given the others  </a:t>
            </a:r>
            <a:r>
              <a:rPr lang="en-US" sz="28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(each step easy) </a:t>
            </a:r>
            <a:endParaRPr lang="en-US" sz="2800" b="1" baseline="-25000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Open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Fast convergence criteria</a:t>
            </a:r>
            <a:endParaRPr lang="en-US" sz="2800" b="1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110000"/>
              </a:lnSpc>
            </a:pPr>
            <a:endParaRPr lang="en-US" sz="2600" b="1" baseline="-25000" dirty="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110000"/>
              </a:lnSpc>
            </a:pPr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4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2600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 algn="l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b="1" dirty="0">
              <a:solidFill>
                <a:srgbClr val="008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2377460"/>
            <a:ext cx="3022600" cy="3022600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8539480" y="2385090"/>
            <a:ext cx="172720" cy="17272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8128010" y="2385090"/>
            <a:ext cx="172720" cy="17272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8539480" y="27406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8128010" y="2740690"/>
            <a:ext cx="172720" cy="172720"/>
          </a:xfrm>
          <a:prstGeom prst="ellips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939280" y="2438430"/>
            <a:ext cx="172720" cy="17272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581910" y="3573810"/>
            <a:ext cx="172720" cy="17272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8237230" y="33756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618480" y="33756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520180" y="43535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332980" y="43535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134110" y="4899690"/>
            <a:ext cx="172720" cy="17272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939280" y="2438430"/>
            <a:ext cx="172720" cy="17272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8237230" y="3375690"/>
            <a:ext cx="172720" cy="17272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741930" y="4899690"/>
            <a:ext cx="172720" cy="17272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8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2874DFF8-5456-4C4B-878A-31EAE326714B}"/>
              </a:ext>
            </a:extLst>
          </p:cNvPr>
          <p:cNvSpPr txBox="1"/>
          <p:nvPr/>
        </p:nvSpPr>
        <p:spPr>
          <a:xfrm>
            <a:off x="5749471" y="1739654"/>
            <a:ext cx="1180621" cy="4158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CAA94C-D022-D142-BFBC-CA5EF1034F3A}"/>
              </a:ext>
            </a:extLst>
          </p:cNvPr>
          <p:cNvSpPr txBox="1"/>
          <p:nvPr/>
        </p:nvSpPr>
        <p:spPr>
          <a:xfrm>
            <a:off x="2131447" y="1763082"/>
            <a:ext cx="1240447" cy="3991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5189B5-7F25-6848-94A0-019F6CFEF094}"/>
              </a:ext>
            </a:extLst>
          </p:cNvPr>
          <p:cNvSpPr txBox="1"/>
          <p:nvPr/>
        </p:nvSpPr>
        <p:spPr>
          <a:xfrm>
            <a:off x="157989" y="6219460"/>
            <a:ext cx="1384781" cy="4014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E9FAF8-1787-F343-A93A-CE3B87184FD6}"/>
              </a:ext>
            </a:extLst>
          </p:cNvPr>
          <p:cNvSpPr txBox="1"/>
          <p:nvPr/>
        </p:nvSpPr>
        <p:spPr>
          <a:xfrm>
            <a:off x="6965221" y="5401969"/>
            <a:ext cx="882988" cy="3707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56F314-7A08-4942-9469-DA58D8750DDE}"/>
              </a:ext>
            </a:extLst>
          </p:cNvPr>
          <p:cNvSpPr txBox="1"/>
          <p:nvPr/>
        </p:nvSpPr>
        <p:spPr>
          <a:xfrm>
            <a:off x="2309248" y="5425398"/>
            <a:ext cx="927732" cy="3558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CB4C94-3227-DF4B-81C8-2C21CA5CB2D9}"/>
              </a:ext>
            </a:extLst>
          </p:cNvPr>
          <p:cNvSpPr txBox="1"/>
          <p:nvPr/>
        </p:nvSpPr>
        <p:spPr>
          <a:xfrm>
            <a:off x="4162495" y="5018763"/>
            <a:ext cx="2185276" cy="4045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2FC137-8E1C-7B4E-B076-4EA1BCB5688A}"/>
              </a:ext>
            </a:extLst>
          </p:cNvPr>
          <p:cNvSpPr txBox="1"/>
          <p:nvPr/>
        </p:nvSpPr>
        <p:spPr>
          <a:xfrm>
            <a:off x="132718" y="5042192"/>
            <a:ext cx="2296011" cy="388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3446" y="2840056"/>
            <a:ext cx="8151035" cy="2076510"/>
            <a:chOff x="811027" y="4661475"/>
            <a:chExt cx="8151035" cy="2076510"/>
          </a:xfrm>
        </p:grpSpPr>
        <p:sp>
          <p:nvSpPr>
            <p:cNvPr id="4" name="Rectangle 3"/>
            <p:cNvSpPr/>
            <p:nvPr/>
          </p:nvSpPr>
          <p:spPr>
            <a:xfrm>
              <a:off x="19003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04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0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1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928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22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352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76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4064295" y="1786474"/>
            <a:ext cx="0" cy="3716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047" y="4973200"/>
            <a:ext cx="8138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  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     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endParaRPr lang="en-US" sz="2400" b="1" dirty="0"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(Diagonal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        (General linear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action on matrices            action on tensors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5248" y="1674864"/>
            <a:ext cx="775825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Goal: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Matrix 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Operator Scaling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7F1E7F-04F8-054A-9454-F96D323F576E}"/>
              </a:ext>
            </a:extLst>
          </p:cNvPr>
          <p:cNvSpPr txBox="1"/>
          <p:nvPr/>
        </p:nvSpPr>
        <p:spPr>
          <a:xfrm>
            <a:off x="180000" y="6203701"/>
            <a:ext cx="890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: </a:t>
            </a:r>
            <a:r>
              <a:rPr lang="en-US" sz="2200" b="1" dirty="0">
                <a:latin typeface="Comic Sans MS"/>
                <a:cs typeface="Comic Sans MS"/>
              </a:rPr>
              <a:t>minimizing a potential function (</a:t>
            </a:r>
            <a:r>
              <a:rPr lang="en-US" sz="2200" b="1" dirty="0">
                <a:solidFill>
                  <a:srgbClr val="FF0000"/>
                </a:solidFill>
                <a:latin typeface="Comic Sans MS"/>
                <a:cs typeface="Comic Sans MS"/>
              </a:rPr>
              <a:t>permanent, capacity</a:t>
            </a:r>
            <a:r>
              <a:rPr lang="en-US" sz="22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B3D37578-3CA2-9346-859A-2001A4BFE596}"/>
              </a:ext>
            </a:extLst>
          </p:cNvPr>
          <p:cNvSpPr txBox="1">
            <a:spLocks noChangeArrowheads="1"/>
          </p:cNvSpPr>
          <p:nvPr/>
        </p:nvSpPr>
        <p:spPr>
          <a:xfrm>
            <a:off x="-60255" y="-258488"/>
            <a:ext cx="8445500" cy="2050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Alternate minimization on groups</a:t>
            </a:r>
            <a:b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[BGOWW</a:t>
            </a:r>
            <a:r>
              <a:rPr lang="fr-FR" sz="2000" b="1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17,F’17,BFGOWW</a:t>
            </a:r>
            <a:r>
              <a:rPr lang="fr-FR" sz="2000" b="1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000" b="1">
                <a:solidFill>
                  <a:srgbClr val="008000"/>
                </a:solidFill>
                <a:latin typeface="Comic Sans MS"/>
                <a:cs typeface="Comic Sans MS"/>
              </a:rPr>
              <a:t>18]</a:t>
            </a: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CFAF9349-E7EC-884D-8295-9DE502B69258}"/>
              </a:ext>
            </a:extLst>
          </p:cNvPr>
          <p:cNvSpPr/>
          <p:nvPr/>
        </p:nvSpPr>
        <p:spPr>
          <a:xfrm>
            <a:off x="809187" y="2722289"/>
            <a:ext cx="6669313" cy="2147426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/>
                <a:cs typeface="Comic Sans MS"/>
              </a:rPr>
              <a:t>Everything takes place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/>
              </a:rPr>
              <a:t>in the orbit of a group action</a:t>
            </a:r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1" grpId="0" animBg="1"/>
      <p:bldP spid="39" grpId="0" animBg="1"/>
      <p:bldP spid="40" grpId="0" animBg="1"/>
      <p:bldP spid="35" grpId="0" animBg="1"/>
      <p:bldP spid="34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CE17F5-F4BF-6F47-AEFB-CF24AA41BBC4}"/>
              </a:ext>
            </a:extLst>
          </p:cNvPr>
          <p:cNvSpPr txBox="1"/>
          <p:nvPr/>
        </p:nvSpPr>
        <p:spPr>
          <a:xfrm>
            <a:off x="1425846" y="5689943"/>
            <a:ext cx="7623809" cy="580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7419E-A6EA-DE4A-8326-9388E39CE263}"/>
              </a:ext>
            </a:extLst>
          </p:cNvPr>
          <p:cNvSpPr txBox="1"/>
          <p:nvPr/>
        </p:nvSpPr>
        <p:spPr>
          <a:xfrm>
            <a:off x="2918564" y="4831953"/>
            <a:ext cx="964504" cy="3591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0326"/>
            <a:ext cx="9062866" cy="188865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Alternate minimization on groups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250" y="951001"/>
            <a:ext cx="8713616" cy="532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 Minimization    (coordinate descent)</a:t>
            </a:r>
            <a:b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(statistics, optimization, machine learning,…)</a:t>
            </a:r>
            <a:endParaRPr lang="en-US" sz="20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f(z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,z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complex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“solve” 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n-US" sz="20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,…,</a:t>
            </a:r>
            <a:r>
              <a:rPr lang="en-US" sz="2000" b="1" dirty="0" err="1">
                <a:solidFill>
                  <a:srgbClr val="8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0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one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Comic Sans MS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baseline="-25000" dirty="0" err="1"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b="1" baseline="-25000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simple/local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  <a:sym typeface="Symbol"/>
              </a:rPr>
              <a:t>                                                    </a:t>
            </a:r>
            <a:endParaRPr lang="en-US" sz="2800" b="1" dirty="0">
              <a:solidFill>
                <a:srgbClr val="7030A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Here: group-theoretic framework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×…….×</a:t>
            </a:r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SL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(C)  or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(C)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 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……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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 C</a:t>
            </a:r>
            <a:r>
              <a:rPr lang="en-US" sz="2400" b="1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400" b="1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baseline="-250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  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acts on </a:t>
            </a:r>
            <a:r>
              <a:rPr lang="en-US" sz="2400" b="1" dirty="0" err="1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b="1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-fibers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endParaRPr lang="en-US" sz="24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Goal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: Given</a:t>
            </a:r>
            <a:r>
              <a:rPr lang="en-US" sz="24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 err="1">
                <a:sym typeface="Symbol"/>
              </a:rPr>
              <a:t>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, scale it  </a:t>
            </a:r>
            <a:r>
              <a:rPr lang="en-US" sz="2400" b="1" dirty="0">
                <a:solidFill>
                  <a:srgbClr val="C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(make all “marginals” uniform)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endParaRPr lang="en-US" sz="2400" b="1" dirty="0">
              <a:solidFill>
                <a:srgbClr val="7030A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[THM]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Alt Min: 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|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v’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–”scaled”|&lt;</a:t>
            </a:r>
            <a:r>
              <a:rPr lang="en-US" sz="2400" b="1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in poly(|</a:t>
            </a:r>
            <a:r>
              <a:rPr lang="en-US" sz="2400" b="1" dirty="0">
                <a:solidFill>
                  <a:srgbClr val="FF66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|,</a:t>
            </a:r>
            <a:r>
              <a:rPr lang="en-US" sz="24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,1/</a:t>
            </a:r>
            <a:r>
              <a:rPr lang="en-US" sz="2400" b="1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steps.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FE1AF-B252-234B-B892-44ADF72569B9}"/>
              </a:ext>
            </a:extLst>
          </p:cNvPr>
          <p:cNvSpPr txBox="1"/>
          <p:nvPr/>
        </p:nvSpPr>
        <p:spPr>
          <a:xfrm>
            <a:off x="7566944" y="3402253"/>
            <a:ext cx="14959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</a:rPr>
              <a:t>-tensor</a:t>
            </a:r>
            <a:endParaRPr lang="en-US" dirty="0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0D30E88-E267-DD4D-85B6-A9FAE727F98A}"/>
              </a:ext>
            </a:extLst>
          </p:cNvPr>
          <p:cNvSpPr/>
          <p:nvPr/>
        </p:nvSpPr>
        <p:spPr>
          <a:xfrm>
            <a:off x="7843636" y="2557416"/>
            <a:ext cx="836535" cy="83822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BD024-1844-A84E-A23E-DFA970F87939}"/>
              </a:ext>
            </a:extLst>
          </p:cNvPr>
          <p:cNvSpPr txBox="1"/>
          <p:nvPr/>
        </p:nvSpPr>
        <p:spPr>
          <a:xfrm>
            <a:off x="349250" y="4290355"/>
            <a:ext cx="195278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Non-convex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7649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3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AC7295-0EE7-8C40-B78A-C4C33A829B3B}"/>
              </a:ext>
            </a:extLst>
          </p:cNvPr>
          <p:cNvSpPr txBox="1"/>
          <p:nvPr/>
        </p:nvSpPr>
        <p:spPr>
          <a:xfrm>
            <a:off x="2684882" y="5447771"/>
            <a:ext cx="6473906" cy="126750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B42879-F79F-F245-A689-52B8B0BB48A0}"/>
              </a:ext>
            </a:extLst>
          </p:cNvPr>
          <p:cNvSpPr txBox="1"/>
          <p:nvPr/>
        </p:nvSpPr>
        <p:spPr>
          <a:xfrm>
            <a:off x="2774822" y="6239496"/>
            <a:ext cx="6243926" cy="52407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4FAB9-0114-0D4F-8A45-3D30136B5AF7}"/>
              </a:ext>
            </a:extLst>
          </p:cNvPr>
          <p:cNvSpPr txBox="1"/>
          <p:nvPr/>
        </p:nvSpPr>
        <p:spPr>
          <a:xfrm>
            <a:off x="144512" y="2844732"/>
            <a:ext cx="8799085" cy="4405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2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92F4D-CF63-864F-B2BF-5FD7AFD3490B}"/>
              </a:ext>
            </a:extLst>
          </p:cNvPr>
          <p:cNvSpPr txBox="1"/>
          <p:nvPr/>
        </p:nvSpPr>
        <p:spPr>
          <a:xfrm>
            <a:off x="1319788" y="4894509"/>
            <a:ext cx="7623809" cy="580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240326"/>
            <a:ext cx="9062864" cy="19111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 over groups</a:t>
            </a:r>
            <a:br>
              <a:rPr lang="en-US" sz="32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Applications and analysis</a:t>
            </a:r>
            <a:endParaRPr lang="en-US" sz="32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5192" y="1382618"/>
                <a:ext cx="9062864" cy="534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1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×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×…….×</a:t>
                </a:r>
                <a:r>
                  <a:rPr lang="en-US" sz="24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 err="1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 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SL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(C)  or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ST</a:t>
                </a:r>
                <a:r>
                  <a:rPr lang="en-US" sz="2400" b="1" baseline="-25000" dirty="0" err="1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(C)</a:t>
                </a: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F79646">
                        <a:lumMod val="75000"/>
                      </a:srgb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1 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…… </a:t>
                </a:r>
                <a:r>
                  <a:rPr lang="en-US" sz="2400" dirty="0">
                    <a:solidFill>
                      <a:srgbClr val="000000"/>
                    </a:solidFill>
                    <a:sym typeface="Symbol"/>
                  </a:rPr>
                  <a:t>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 err="1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 C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</a:t>
                </a:r>
                <a:r>
                  <a:rPr lang="en-US" sz="2400" b="1" baseline="30000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baseline="-25000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baseline="-25000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acts on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</a:t>
                </a:r>
                <a:r>
                  <a:rPr lang="en-US" sz="2400" b="1" dirty="0">
                    <a:solidFill>
                      <a:prstClr val="black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-fibers of V</a:t>
                </a: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endParaRPr lang="en-US" sz="2400" b="1" dirty="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lvl="0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Goal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: Given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/>
                  </a:rPr>
                  <a:t>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, scale it, or else determine that 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 charset="0"/>
                  </a:rPr>
                  <a:t>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endParaRPr lang="en-US" sz="2400" b="1" dirty="0">
                  <a:solidFill>
                    <a:srgbClr val="7030A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=2, Matrix Scaling, Operator Scaling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=3,  Kronecker coefficients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(Representation Theory)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Any 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Entanglement distillation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(Quantum Inf Theory)</a:t>
                </a:r>
              </a:p>
              <a:p>
                <a:pPr marL="342900" indent="-342900">
                  <a:lnSpc>
                    <a:spcPct val="110000"/>
                  </a:lnSpc>
                  <a:buFontTx/>
                  <a:buChar char="-"/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Any 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k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Slice-rank of tensors 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(Combinatorics)</a:t>
                </a:r>
                <a:endParaRPr lang="en-US" sz="2400" b="1" dirty="0">
                  <a:solidFill>
                    <a:srgbClr val="008000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[THM]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Alt Min: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v’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–”scaled”|&lt;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ε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in poly(|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|,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,1/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ε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steps.</a:t>
                </a:r>
              </a:p>
              <a:p>
                <a:pPr lvl="0"/>
                <a:r>
                  <a:rPr lang="en-US" sz="2400" b="1" dirty="0">
                    <a:latin typeface="Comic Sans MS"/>
                    <a:cs typeface="Comic Sans MS"/>
                  </a:rPr>
                  <a:t>                            -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PT Mono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 ≤ 1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                     (easy)</a:t>
                </a:r>
                <a:endParaRPr lang="en-US" sz="2400" b="1" dirty="0">
                  <a:latin typeface="Comic Sans MS"/>
                  <a:cs typeface="Comic Sans MS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                           -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PT Mono"/>
                    <a:cs typeface="PT Mono"/>
                  </a:rPr>
                  <a:t>i</a:t>
                </a:r>
                <a:r>
                  <a:rPr lang="en-US" sz="2400" b="1" dirty="0">
                    <a:latin typeface="Comic Sans MS"/>
                    <a:cs typeface="PT Mono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 grows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*</a:t>
                </a:r>
                <a:r>
                  <a:rPr lang="en-US" sz="2400" b="1" dirty="0">
                    <a:latin typeface="Comic Sans MS"/>
                    <a:cs typeface="Comic Sans MS"/>
                  </a:rPr>
                  <a:t> by 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1+1/n</a:t>
                </a:r>
                <a:r>
                  <a:rPr lang="en-US" sz="2400" b="1" dirty="0">
                    <a:latin typeface="Comic Sans MS"/>
                    <a:cs typeface="Comic Sans MS"/>
                  </a:rPr>
                  <a:t>)    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(AMGM)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latin typeface="Comic Sans MS"/>
                    <a:cs typeface="Comic Sans MS"/>
                  </a:rPr>
                  <a:t>                            -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∉</m:t>
                    </m:r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N(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ＭＳ Ｐゴシック" charset="0"/>
                  </a:rPr>
                  <a:t>)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  <a:sym typeface="Wingdings"/>
                  </a:rPr>
                  <a:t>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latin typeface="Comic Sans MS"/>
                    <a:cs typeface="Comic Sans MS"/>
                  </a:rPr>
                  <a:t>&gt;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exp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 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en-US" sz="2400" b="1" dirty="0" err="1">
                    <a:solidFill>
                      <a:srgbClr val="C0504D"/>
                    </a:solidFill>
                    <a:latin typeface="Comic Sans MS"/>
                    <a:cs typeface="Comic Sans MS"/>
                  </a:rPr>
                  <a:t>inv+rep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solidFill>
                      <a:srgbClr val="C0504D"/>
                    </a:solidFill>
                    <a:latin typeface="Comic Sans MS"/>
                    <a:cs typeface="Comic Sans MS"/>
                  </a:rPr>
                  <a:t>th.</a:t>
                </a:r>
                <a:r>
                  <a:rPr lang="en-US" sz="2400" b="1" dirty="0">
                    <a:solidFill>
                      <a:srgbClr val="C0504D"/>
                    </a:solidFill>
                    <a:latin typeface="Comic Sans MS"/>
                    <a:cs typeface="Comic Sans MS"/>
                  </a:rPr>
                  <a:t> ++)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92" y="1382618"/>
                <a:ext cx="9062864" cy="5344925"/>
              </a:xfrm>
              <a:prstGeom prst="rect">
                <a:avLst/>
              </a:prstGeom>
              <a:blipFill>
                <a:blip r:embed="rId2"/>
                <a:stretch>
                  <a:fillRect l="-1259" t="-948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be 2">
            <a:extLst>
              <a:ext uri="{FF2B5EF4-FFF2-40B4-BE49-F238E27FC236}">
                <a16:creationId xmlns:a16="http://schemas.microsoft.com/office/drawing/2014/main" id="{E0D30E88-E267-DD4D-85B6-A9FAE727F98A}"/>
              </a:ext>
            </a:extLst>
          </p:cNvPr>
          <p:cNvSpPr/>
          <p:nvPr/>
        </p:nvSpPr>
        <p:spPr>
          <a:xfrm>
            <a:off x="8294202" y="777587"/>
            <a:ext cx="836535" cy="83822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FE1AF-B252-234B-B892-44ADF72569B9}"/>
              </a:ext>
            </a:extLst>
          </p:cNvPr>
          <p:cNvSpPr txBox="1"/>
          <p:nvPr/>
        </p:nvSpPr>
        <p:spPr>
          <a:xfrm>
            <a:off x="8017386" y="1501262"/>
            <a:ext cx="104547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600" b="1" dirty="0">
                <a:latin typeface="Comic Sans MS" charset="0"/>
                <a:ea typeface="ＭＳ Ｐゴシック" charset="0"/>
                <a:cs typeface="ＭＳ Ｐゴシック" charset="0"/>
              </a:rPr>
              <a:t>-tensor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70023-058F-664D-A9BD-D403549DAAB9}"/>
              </a:ext>
            </a:extLst>
          </p:cNvPr>
          <p:cNvSpPr txBox="1"/>
          <p:nvPr/>
        </p:nvSpPr>
        <p:spPr>
          <a:xfrm>
            <a:off x="119920" y="5502746"/>
            <a:ext cx="2788172" cy="121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Same </a:t>
            </a:r>
            <a:r>
              <a:rPr lang="en-US" sz="24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</a:t>
            </a: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“same” analysis. </a:t>
            </a:r>
          </a:p>
          <a:p>
            <a:r>
              <a:rPr lang="en-US" sz="2400" b="1" dirty="0">
                <a:solidFill>
                  <a:srgbClr val="7030A0"/>
                </a:solidFill>
                <a:latin typeface="Comic Sans MS" charset="0"/>
                <a:ea typeface="ＭＳ Ｐゴシック" charset="0"/>
              </a:rPr>
              <a:t>Potential: |.|</a:t>
            </a:r>
            <a:r>
              <a:rPr lang="en-US" sz="24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</a:rPr>
              <a:t>2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719FA35-06D2-5D4F-87ED-355138A9249D}"/>
              </a:ext>
            </a:extLst>
          </p:cNvPr>
          <p:cNvSpPr/>
          <p:nvPr/>
        </p:nvSpPr>
        <p:spPr>
          <a:xfrm>
            <a:off x="6489666" y="3454285"/>
            <a:ext cx="2101716" cy="807619"/>
          </a:xfrm>
          <a:prstGeom prst="wedgeRoundRectCallout">
            <a:avLst>
              <a:gd name="adj1" fmla="val 4585"/>
              <a:gd name="adj2" fmla="val 149759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Sometimes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not enough!</a:t>
            </a:r>
          </a:p>
        </p:txBody>
      </p:sp>
    </p:spTree>
    <p:extLst>
      <p:ext uri="{BB962C8B-B14F-4D97-AF65-F5344CB8AC3E}">
        <p14:creationId xmlns:p14="http://schemas.microsoft.com/office/powerpoint/2010/main" val="14203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1" grpId="0" animBg="1"/>
      <p:bldP spid="12" grpId="0" animBg="1"/>
      <p:bldP spid="4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-254928"/>
            <a:ext cx="8445500" cy="2050702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Alternate Minimization over groups</a:t>
            </a:r>
            <a:br>
              <a:rPr lang="en-US" sz="40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Analysis from invariants polynomials</a:t>
            </a:r>
            <a:endParaRPr lang="en-US" sz="28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BDB69BF-9DFE-EA47-A450-4DF215354676}"/>
              </a:ext>
            </a:extLst>
          </p:cNvPr>
          <p:cNvSpPr/>
          <p:nvPr/>
        </p:nvSpPr>
        <p:spPr>
          <a:xfrm>
            <a:off x="7143750" y="3665273"/>
            <a:ext cx="2000250" cy="436965"/>
          </a:xfrm>
          <a:prstGeom prst="wedgeRoundRectCallout">
            <a:avLst>
              <a:gd name="adj1" fmla="val -94822"/>
              <a:gd name="adj2" fmla="val 4326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Doubly </a:t>
            </a:r>
            <a:r>
              <a:rPr lang="en-US" b="1" dirty="0" err="1">
                <a:solidFill>
                  <a:srgbClr val="FF0000"/>
                </a:solidFill>
              </a:rPr>
              <a:t>exp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algs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822F45-F897-5947-87E7-4417CB3EA505}"/>
                  </a:ext>
                </a:extLst>
              </p:cNvPr>
              <p:cNvSpPr txBox="1"/>
              <p:nvPr/>
            </p:nvSpPr>
            <p:spPr>
              <a:xfrm>
                <a:off x="167952" y="1815681"/>
                <a:ext cx="8976048" cy="5539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Must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prove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∉</m:t>
                    </m:r>
                  </m:oMath>
                </a14:m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N(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)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Wingdings"/>
                  </a:rPr>
                  <a:t>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|&gt;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exp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(-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baseline="30000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c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</a:p>
              <a:p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Invariant Theory: old tools + new bounds </a:t>
                </a:r>
              </a:p>
              <a:p>
                <a:endParaRPr lang="en-US" sz="24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Hilbert,Mumford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] </a:t>
                </a:r>
                <a:r>
                  <a:rPr lang="en-US" sz="2400" b="1" dirty="0" err="1">
                    <a:solidFill>
                      <a:schemeClr val="accent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dirty="0" err="1">
                    <a:sym typeface="Symbol"/>
                  </a:rPr>
                  <a:t></a:t>
                </a:r>
                <a:r>
                  <a:rPr lang="en-US" sz="2400" b="1" dirty="0" err="1">
                    <a:latin typeface="Comic Sans MS"/>
                    <a:cs typeface="Comic Sans MS"/>
                    <a:sym typeface="Symbol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  <a:sym typeface="Symbol"/>
                  </a:rPr>
                  <a:t>(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Wingdings"/>
                  </a:rPr>
                  <a:t>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</a:p>
              <a:p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)=0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∀</m:t>
                    </m:r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 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invariant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polynomials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[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)=p(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 err="1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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dirty="0" err="1">
                    <a:sym typeface="Symbol"/>
                  </a:rPr>
                  <a:t></a:t>
                </a:r>
                <a:r>
                  <a:rPr lang="en-US" sz="24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]</a:t>
                </a:r>
              </a:p>
              <a:p>
                <a:endParaRPr lang="en-US" sz="24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∉</m:t>
                    </m:r>
                  </m:oMath>
                </a14:m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N(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)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Wingdings"/>
                  </a:rPr>
                  <a:t>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 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invariant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integer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polynomial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s.t.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  <m:r>
                      <a:rPr lang="en-US" sz="2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Comic Sans MS" panose="030F0902030302020204" pitchFamily="66" charset="0"/>
                  <a:ea typeface="ＭＳ Ｐゴシック" charset="0"/>
                  <a:cs typeface="ＭＳ Ｐゴシック" charset="0"/>
                  <a:sym typeface="Wingdings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degree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height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h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  <a:sym typeface="Wingdings" pitchFamily="2" charset="2"/>
                  </a:rPr>
                  <a:t>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1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≤ |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)| ≤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400" b="1" baseline="30000" dirty="0" err="1">
                    <a:latin typeface="Comic Sans MS"/>
                    <a:cs typeface="Comic Sans MS"/>
                  </a:rPr>
                  <a:t>O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(</a:t>
                </a:r>
                <a:r>
                  <a:rPr lang="en-US" sz="2400" b="1" baseline="30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n)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h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Lucida Grande"/>
                  </a:rPr>
                  <a:t>|</a:t>
                </a:r>
                <a:r>
                  <a:rPr lang="en-US" sz="2400" b="1" dirty="0" err="1">
                    <a:solidFill>
                      <a:srgbClr val="FF66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400" b="1" baseline="30000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</a:t>
                </a:r>
                <a:endParaRPr lang="en-US" sz="2400" b="1" baseline="30000" dirty="0">
                  <a:solidFill>
                    <a:srgbClr val="190EC2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endParaRPr lang="en-US" sz="24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2400" b="1" dirty="0" err="1">
                    <a:solidFill>
                      <a:srgbClr val="008000"/>
                    </a:solidFill>
                    <a:latin typeface="Comic Sans MS"/>
                    <a:cs typeface="Comic Sans MS"/>
                  </a:rPr>
                  <a:t>Derksen</a:t>
                </a:r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] </a:t>
                </a:r>
                <a:r>
                  <a:rPr lang="en-US" sz="2400" b="1" dirty="0">
                    <a:latin typeface="Comic Sans MS"/>
                    <a:cs typeface="Comic Sans MS"/>
                    <a:sym typeface="Symbol"/>
                  </a:rPr>
                  <a:t>V</a:t>
                </a:r>
                <a:r>
                  <a:rPr lang="en-US" sz="2400" b="1" baseline="30000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is generated in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degree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&lt; 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exp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2400" b="1" baseline="30000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</a:t>
                </a:r>
              </a:p>
              <a:p>
                <a:pPr lvl="0"/>
                <a:endParaRPr lang="en-US" sz="2400" b="1" dirty="0">
                  <a:solidFill>
                    <a:srgbClr val="008000"/>
                  </a:solidFill>
                  <a:latin typeface="Comic Sans MS"/>
                  <a:cs typeface="Comic Sans MS"/>
                </a:endParaRPr>
              </a:p>
              <a:p>
                <a:pPr lvl="0"/>
                <a:r>
                  <a:rPr lang="en-US" sz="2400" b="1" dirty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[Cayley]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Omega Process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: generating invariants of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SLn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actions of any degree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d 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  <a:sym typeface="Wingdings" pitchFamily="2" charset="2"/>
                  </a:rPr>
                  <a:t> </a:t>
                </a:r>
                <a:r>
                  <a:rPr lang="en-US" sz="2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height 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h&lt;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400" b="1" baseline="30000" dirty="0" err="1">
                    <a:latin typeface="Comic Sans MS"/>
                    <a:cs typeface="Comic Sans MS"/>
                  </a:rPr>
                  <a:t>O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(</a:t>
                </a:r>
                <a:r>
                  <a:rPr lang="en-US" sz="2400" b="1" baseline="30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d) </a:t>
                </a:r>
                <a:r>
                  <a:rPr lang="en-US" sz="2400" b="1" dirty="0">
                    <a:latin typeface="Comic Sans MS"/>
                    <a:cs typeface="Comic Sans MS"/>
                    <a:sym typeface="Wingdings" pitchFamily="2" charset="2"/>
                  </a:rPr>
                  <a:t>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  <a:sym typeface="Wingdings" pitchFamily="2" charset="2"/>
                  </a:rPr>
                  <a:t> |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omic Sans MS"/>
                    <a:cs typeface="Comic Sans MS"/>
                    <a:sym typeface="Wingdings" pitchFamily="2" charset="2"/>
                  </a:rPr>
                  <a:t>v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  <a:sym typeface="Wingdings" pitchFamily="2" charset="2"/>
                  </a:rPr>
                  <a:t>|&gt;</a:t>
                </a:r>
                <a:r>
                  <a:rPr lang="en-US" sz="2400" b="1" dirty="0">
                    <a:latin typeface="Comic Sans MS"/>
                    <a:cs typeface="Comic Sans MS"/>
                    <a:sym typeface="Wingdings" pitchFamily="2" charset="2"/>
                  </a:rPr>
                  <a:t>1/poly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  <a:sym typeface="Wingdings" pitchFamily="2" charset="2"/>
                  </a:rPr>
                  <a:t>(d)</a:t>
                </a:r>
                <a:endParaRPr lang="en-US" sz="2400" b="1" dirty="0">
                  <a:solidFill>
                    <a:srgbClr val="190EC2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822F45-F897-5947-87E7-4417CB3EA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52" y="1815681"/>
                <a:ext cx="8976048" cy="5539978"/>
              </a:xfrm>
              <a:prstGeom prst="rect">
                <a:avLst/>
              </a:prstGeom>
              <a:blipFill>
                <a:blip r:embed="rId3"/>
                <a:stretch>
                  <a:fillRect l="-989" t="-686" r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5B8F942-4B5D-6649-9110-E7300B748669}"/>
              </a:ext>
            </a:extLst>
          </p:cNvPr>
          <p:cNvSpPr/>
          <p:nvPr/>
        </p:nvSpPr>
        <p:spPr>
          <a:xfrm>
            <a:off x="7609478" y="4781354"/>
            <a:ext cx="1534522" cy="436965"/>
          </a:xfrm>
          <a:prstGeom prst="wedgeRoundRectCallout">
            <a:avLst>
              <a:gd name="adj1" fmla="val -155223"/>
              <a:gd name="adj2" fmla="val -16953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Analysis only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2EE7AA9-19AD-AF4E-9951-4172BC8EE3CC}"/>
              </a:ext>
            </a:extLst>
          </p:cNvPr>
          <p:cNvSpPr/>
          <p:nvPr/>
        </p:nvSpPr>
        <p:spPr>
          <a:xfrm>
            <a:off x="167952" y="1328826"/>
            <a:ext cx="7860475" cy="4672894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Why does such a simple greedy algorithm converge?</a:t>
            </a:r>
          </a:p>
          <a:p>
            <a:pPr algn="ctr"/>
            <a:endParaRPr lang="en-US" sz="2400" b="1" dirty="0">
              <a:solidFill>
                <a:srgbClr val="190EC2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What connects scaling and </a:t>
            </a:r>
            <a:r>
              <a:rPr lang="en-US" sz="2400" b="1" dirty="0" err="1">
                <a:solidFill>
                  <a:srgbClr val="190EC2"/>
                </a:solidFill>
                <a:latin typeface="Comic Sans MS" panose="030F0902030302020204" pitchFamily="66" charset="0"/>
              </a:rPr>
              <a:t>nullcone</a:t>
            </a:r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 problems? </a:t>
            </a:r>
          </a:p>
          <a:p>
            <a:pPr algn="ctr"/>
            <a:endParaRPr lang="en-US" sz="2400" b="1" dirty="0">
              <a:solidFill>
                <a:srgbClr val="190EC2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</a:rPr>
              <a:t>Non-product groups? (no alternate minimization)</a:t>
            </a:r>
            <a:endParaRPr lang="en-US" dirty="0">
              <a:solidFill>
                <a:srgbClr val="190E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0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  <p:bldP spid="5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145" y="2406998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Unification &amp; generalization II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Non-commutative duality,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convexity,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77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42232" y="735780"/>
            <a:ext cx="838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39361" y="5354076"/>
            <a:ext cx="13467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65764" y="1848163"/>
            <a:ext cx="8151035" cy="2076510"/>
            <a:chOff x="811027" y="4661475"/>
            <a:chExt cx="8151035" cy="2076510"/>
          </a:xfrm>
        </p:grpSpPr>
        <p:sp>
          <p:nvSpPr>
            <p:cNvPr id="4" name="Rectangle 3"/>
            <p:cNvSpPr/>
            <p:nvPr/>
          </p:nvSpPr>
          <p:spPr>
            <a:xfrm>
              <a:off x="19003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04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0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1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928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22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352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76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3976613" y="794581"/>
            <a:ext cx="0" cy="3716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365" y="3981307"/>
            <a:ext cx="8321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        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>
                <a:latin typeface="Comic Sans MS"/>
                <a:cs typeface="Comic Sans MS"/>
              </a:rPr>
              <a:t>Alt. min. 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GL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(Diagonal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            (General linear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action on matrices                  action on tensors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092" y="682971"/>
            <a:ext cx="775825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Goal: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Matrix 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Operator Scaling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365" y="5338579"/>
            <a:ext cx="9243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: </a:t>
            </a:r>
            <a:r>
              <a:rPr lang="en-US" sz="2200" b="1" dirty="0">
                <a:latin typeface="Comic Sans MS"/>
                <a:cs typeface="Comic Sans MS"/>
              </a:rPr>
              <a:t>minimize a potential function (</a:t>
            </a:r>
            <a:r>
              <a:rPr lang="en-US" sz="2200" b="1" dirty="0">
                <a:solidFill>
                  <a:srgbClr val="FF0000"/>
                </a:solidFill>
                <a:latin typeface="Comic Sans MS"/>
                <a:cs typeface="Comic Sans MS"/>
              </a:rPr>
              <a:t>permanent, capacity, L</a:t>
            </a:r>
            <a:r>
              <a:rPr lang="en-US" sz="22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2200" b="1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D0CBC8-C77A-4D4C-8347-79149463CA07}"/>
              </a:ext>
            </a:extLst>
          </p:cNvPr>
          <p:cNvSpPr txBox="1"/>
          <p:nvPr/>
        </p:nvSpPr>
        <p:spPr>
          <a:xfrm>
            <a:off x="163081" y="6034064"/>
            <a:ext cx="476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010"/>
                </a:solidFill>
                <a:latin typeface="Comic Sans MS"/>
                <a:cs typeface="Comic Sans MS"/>
              </a:rPr>
              <a:t>Let’s switch analysis with goal!</a:t>
            </a:r>
            <a:endParaRPr lang="en-US" sz="2200" b="1" dirty="0">
              <a:solidFill>
                <a:srgbClr val="00901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105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179" y="45721"/>
            <a:ext cx="8486845" cy="15922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Non-commutative duality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/>
              <p:nvPr/>
            </p:nvSpPr>
            <p:spPr>
              <a:xfrm>
                <a:off x="200811" y="1058878"/>
                <a:ext cx="8983579" cy="565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acts on 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 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matrix group, 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  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vector space)</a:t>
                </a:r>
              </a:p>
              <a:p>
                <a:pPr>
                  <a:lnSpc>
                    <a:spcPct val="110000"/>
                  </a:lnSpc>
                </a:pP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Goal: 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given 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dirty="0" err="1">
                    <a:sym typeface="Symbol"/>
                  </a:rPr>
                  <a:t>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compute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=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inf</a:t>
                </a:r>
                <a:r>
                  <a:rPr lang="en-US" sz="2800" b="1" baseline="-25000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aseline="-25000" dirty="0" err="1">
                    <a:sym typeface="Symbol"/>
                  </a:rPr>
                  <a:t></a:t>
                </a:r>
                <a:r>
                  <a:rPr lang="en-US" sz="2800" b="1" baseline="-25000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|</a:t>
                </a:r>
                <a:r>
                  <a:rPr lang="en-US" sz="28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|</a:t>
                </a:r>
                <a:r>
                  <a:rPr lang="en-US" sz="2800" b="1" baseline="-25000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2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(find the lightest vector in the orbit of </a:t>
                </a:r>
                <a:r>
                  <a:rPr lang="en-US" sz="24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How to certify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)&gt;0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? Invariant </a:t>
                </a:r>
                <a:r>
                  <a:rPr lang="en-US" sz="2800" b="1" dirty="0">
                    <a:solidFill>
                      <a:srgbClr val="190EC2"/>
                    </a:solidFill>
                    <a:latin typeface="Lucida Grande"/>
                    <a:ea typeface="Lucida Grande"/>
                    <a:cs typeface="Lucida Grande"/>
                  </a:rPr>
                  <a:t>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0!</a:t>
                </a:r>
                <a:endParaRPr lang="en-US" sz="2800" b="1" dirty="0">
                  <a:solidFill>
                    <a:srgbClr val="008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[Kempf-Ness’79]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)&gt;0 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Wingdings"/>
                  </a:rPr>
                  <a:t>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v*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800" b="1" u="sng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v*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</a:t>
                </a:r>
                <a:endParaRPr lang="en-US" sz="2800" b="1" u="sng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- Non-</a:t>
                </a:r>
                <a:r>
                  <a:rPr lang="en-US" sz="28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commut</a:t>
                </a:r>
                <a:r>
                  <a:rPr lang="en-US" sz="28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. generalization of LP duality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- 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moment map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: non-commutative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gradient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     </a:t>
                </a:r>
                <a:endParaRPr lang="en-US" sz="2800" b="1" dirty="0">
                  <a:solidFill>
                    <a:srgbClr val="C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- Minimizing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is a scaling problem, dual to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 minimizing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|.|</a:t>
                </a:r>
                <a:r>
                  <a:rPr lang="en-US" sz="2800" b="1" baseline="-25000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2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</a:rPr>
                  <a:t> </a:t>
                </a:r>
                <a:r>
                  <a:rPr lang="en-US" sz="2800" b="1" dirty="0">
                    <a:latin typeface="Comic Sans MS" charset="0"/>
                    <a:ea typeface="ＭＳ Ｐゴシック" charset="0"/>
                  </a:rPr>
                  <a:t>along orbits!</a:t>
                </a:r>
                <a:endParaRPr lang="en-US" sz="28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- Geodesic convexity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: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/>
                    <a:cs typeface="ＭＳ Ｐゴシック" charset="0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local opt = global opt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6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Extends Euclidean convexity to Riemannian manifolds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11" y="1058878"/>
                <a:ext cx="8983579" cy="5652125"/>
              </a:xfrm>
              <a:prstGeom prst="rect">
                <a:avLst/>
              </a:prstGeom>
              <a:blipFill>
                <a:blip r:embed="rId3"/>
                <a:stretch>
                  <a:fillRect l="-1410" t="-897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7DC29F56-17C8-8D49-B207-3B9BD1C6E92E}"/>
              </a:ext>
            </a:extLst>
          </p:cNvPr>
          <p:cNvSpPr/>
          <p:nvPr/>
        </p:nvSpPr>
        <p:spPr>
          <a:xfrm rot="5400000">
            <a:off x="5115863" y="2278633"/>
            <a:ext cx="3520946" cy="33528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1F164-563B-7F4A-ABF6-62B05172908F}"/>
              </a:ext>
            </a:extLst>
          </p:cNvPr>
          <p:cNvSpPr txBox="1"/>
          <p:nvPr/>
        </p:nvSpPr>
        <p:spPr>
          <a:xfrm>
            <a:off x="8135237" y="3955033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EE72A-874F-B248-9892-E038CDF15605}"/>
              </a:ext>
            </a:extLst>
          </p:cNvPr>
          <p:cNvSpPr txBox="1"/>
          <p:nvPr/>
        </p:nvSpPr>
        <p:spPr>
          <a:xfrm>
            <a:off x="7832242" y="4731539"/>
            <a:ext cx="55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v*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F5085-29F2-474F-A201-A102C94EBDC3}"/>
              </a:ext>
            </a:extLst>
          </p:cNvPr>
          <p:cNvSpPr txBox="1"/>
          <p:nvPr/>
        </p:nvSpPr>
        <p:spPr>
          <a:xfrm>
            <a:off x="8493073" y="5665321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0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AC30EF-0A91-214E-BFAB-730699D13279}"/>
              </a:ext>
            </a:extLst>
          </p:cNvPr>
          <p:cNvSpPr/>
          <p:nvPr/>
        </p:nvSpPr>
        <p:spPr>
          <a:xfrm>
            <a:off x="8430168" y="4185865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9CD3C3-3ADC-EF45-8E94-B6DBD117FAAA}"/>
              </a:ext>
            </a:extLst>
          </p:cNvPr>
          <p:cNvSpPr/>
          <p:nvPr/>
        </p:nvSpPr>
        <p:spPr>
          <a:xfrm>
            <a:off x="8001085" y="5103845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D7BCFB-F704-D845-9076-C81D50FB4F54}"/>
              </a:ext>
            </a:extLst>
          </p:cNvPr>
          <p:cNvSpPr/>
          <p:nvPr/>
        </p:nvSpPr>
        <p:spPr>
          <a:xfrm>
            <a:off x="8430168" y="5571502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2640B-9AE1-FA43-87E1-427E6F446FE4}"/>
              </a:ext>
            </a:extLst>
          </p:cNvPr>
          <p:cNvSpPr txBox="1"/>
          <p:nvPr/>
        </p:nvSpPr>
        <p:spPr>
          <a:xfrm>
            <a:off x="8456950" y="4471757"/>
            <a:ext cx="55934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075454-26AA-4544-A4FF-E5F9867F821B}"/>
              </a:ext>
            </a:extLst>
          </p:cNvPr>
          <p:cNvCxnSpPr>
            <a:stCxn id="9" idx="5"/>
            <a:endCxn id="10" idx="1"/>
          </p:cNvCxnSpPr>
          <p:nvPr/>
        </p:nvCxnSpPr>
        <p:spPr>
          <a:xfrm>
            <a:off x="8157183" y="5265758"/>
            <a:ext cx="299767" cy="3335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9C04F9-B727-1B44-9D78-F9EC07BBB5D0}"/>
              </a:ext>
            </a:extLst>
          </p:cNvPr>
          <p:cNvSpPr txBox="1"/>
          <p:nvPr/>
        </p:nvSpPr>
        <p:spPr>
          <a:xfrm>
            <a:off x="230860" y="1572225"/>
            <a:ext cx="20425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E8035-CD7E-9F4A-8CA3-E54005497CDE}"/>
              </a:ext>
            </a:extLst>
          </p:cNvPr>
          <p:cNvSpPr txBox="1"/>
          <p:nvPr/>
        </p:nvSpPr>
        <p:spPr>
          <a:xfrm>
            <a:off x="8068970" y="2102585"/>
            <a:ext cx="7344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=0?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0C87B-7DA2-A849-9868-15CE7C39E32A}"/>
              </a:ext>
            </a:extLst>
          </p:cNvPr>
          <p:cNvSpPr txBox="1"/>
          <p:nvPr/>
        </p:nvSpPr>
        <p:spPr>
          <a:xfrm>
            <a:off x="5855062" y="1614857"/>
            <a:ext cx="19303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Non-convex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F41D8C-D4E8-3B4F-8C49-3BDD54128FD3}"/>
              </a:ext>
            </a:extLst>
          </p:cNvPr>
          <p:cNvSpPr txBox="1"/>
          <p:nvPr/>
        </p:nvSpPr>
        <p:spPr>
          <a:xfrm>
            <a:off x="7553374" y="2544526"/>
            <a:ext cx="155202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problem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47B66-AAD1-1B45-9638-90C731C7C5AA}"/>
              </a:ext>
            </a:extLst>
          </p:cNvPr>
          <p:cNvCxnSpPr>
            <a:cxnSpLocks/>
          </p:cNvCxnSpPr>
          <p:nvPr/>
        </p:nvCxnSpPr>
        <p:spPr>
          <a:xfrm>
            <a:off x="4076700" y="3089679"/>
            <a:ext cx="2924008" cy="980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653AB017-3258-264C-8534-E42D03AD1D02}"/>
              </a:ext>
            </a:extLst>
          </p:cNvPr>
          <p:cNvSpPr/>
          <p:nvPr/>
        </p:nvSpPr>
        <p:spPr>
          <a:xfrm>
            <a:off x="817006" y="1548473"/>
            <a:ext cx="6494457" cy="423817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Intuitively explains the convergence of a local, greedy algorithm like </a:t>
            </a:r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Alternate Minimization</a:t>
            </a:r>
          </a:p>
          <a:p>
            <a:pPr algn="ctr"/>
            <a:endParaRPr lang="en-US" sz="2400" b="1" dirty="0">
              <a:solidFill>
                <a:srgbClr val="1F37C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1F37C0"/>
                </a:solidFill>
                <a:latin typeface="Comic Sans MS" panose="030F0902030302020204" pitchFamily="66" charset="0"/>
              </a:rPr>
              <a:t>Suggests extending convex optimization tools to geodesic setting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1" animBg="1"/>
      <p:bldP spid="17" grpId="0" animBg="1"/>
      <p:bldP spid="18" grpId="1" animBg="1"/>
      <p:bldP spid="19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E4A90C-B04A-6B4D-8567-89F952ACEE71}"/>
              </a:ext>
            </a:extLst>
          </p:cNvPr>
          <p:cNvSpPr txBox="1"/>
          <p:nvPr/>
        </p:nvSpPr>
        <p:spPr>
          <a:xfrm>
            <a:off x="48554" y="6051527"/>
            <a:ext cx="8328968" cy="5308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179" y="45721"/>
            <a:ext cx="8486845" cy="15922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DC18-108D-FA47-933C-8E60FA5DDB5C}"/>
              </a:ext>
            </a:extLst>
          </p:cNvPr>
          <p:cNvSpPr txBox="1"/>
          <p:nvPr/>
        </p:nvSpPr>
        <p:spPr>
          <a:xfrm>
            <a:off x="48555" y="1180920"/>
            <a:ext cx="909544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acts on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</a:t>
            </a: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60"/>
              </a:lnSpc>
            </a:pP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ts val="3260"/>
              </a:lnSpc>
            </a:pP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Moment map 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: gradient </a:t>
            </a:r>
            <a:r>
              <a:rPr lang="en-US" sz="2800" b="1" dirty="0">
                <a:latin typeface="Comic Sans MS"/>
                <a:cs typeface="Comic Sans MS"/>
              </a:rPr>
              <a:t>of |</a:t>
            </a:r>
            <a:r>
              <a:rPr lang="en-US" sz="28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latin typeface="Comic Sans MS"/>
                <a:cs typeface="Comic Sans MS"/>
              </a:rPr>
              <a:t>|</a:t>
            </a:r>
            <a:r>
              <a:rPr lang="en-US" sz="2800" b="1" baseline="30000" dirty="0">
                <a:latin typeface="Comic Sans MS"/>
                <a:cs typeface="Comic Sans MS"/>
              </a:rPr>
              <a:t>2 </a:t>
            </a:r>
            <a:r>
              <a:rPr lang="en-US" sz="2800" b="1" dirty="0">
                <a:latin typeface="Comic Sans MS"/>
                <a:cs typeface="Comic Sans MS"/>
              </a:rPr>
              <a:t>near </a:t>
            </a:r>
            <a:r>
              <a:rPr lang="en-US" sz="28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800" b="1" dirty="0">
                <a:latin typeface="Comic Sans MS"/>
                <a:cs typeface="Comic Sans MS"/>
              </a:rPr>
              <a:t>=</a:t>
            </a:r>
            <a:r>
              <a:rPr lang="en-US" sz="2800" b="1" dirty="0">
                <a:solidFill>
                  <a:srgbClr val="7030A0"/>
                </a:solidFill>
                <a:latin typeface="Comic Sans MS"/>
                <a:cs typeface="Comic Sans MS"/>
              </a:rPr>
              <a:t>id</a:t>
            </a:r>
            <a:endParaRPr lang="en-US" sz="2800" b="1" baseline="30000" dirty="0">
              <a:solidFill>
                <a:srgbClr val="7030A0"/>
              </a:solidFill>
              <a:latin typeface="Comic Sans MS"/>
              <a:cs typeface="Comic Sans MS"/>
            </a:endParaRPr>
          </a:p>
          <a:p>
            <a:pPr>
              <a:lnSpc>
                <a:spcPts val="2960"/>
              </a:lnSpc>
            </a:pPr>
            <a:endParaRPr lang="en-US" sz="2800" dirty="0">
              <a:latin typeface="Comic Sans MS" panose="030F0902030302020204" pitchFamily="66" charset="0"/>
            </a:endParaRP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 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is a l</a:t>
            </a:r>
            <a:r>
              <a:rPr lang="en-US" sz="2800" b="1" dirty="0">
                <a:latin typeface="Comic Sans MS" panose="030F0902030302020204" pitchFamily="66" charset="0"/>
              </a:rPr>
              <a:t>inear function (like the familiar gradient),</a:t>
            </a:r>
          </a:p>
          <a:p>
            <a:pPr>
              <a:lnSpc>
                <a:spcPts val="2960"/>
              </a:lnSpc>
            </a:pPr>
            <a:r>
              <a:rPr lang="en-US" sz="2800" b="1" dirty="0">
                <a:latin typeface="Comic Sans MS" panose="030F0902030302020204" pitchFamily="66" charset="0"/>
              </a:rPr>
              <a:t>    lives on the </a:t>
            </a:r>
            <a:r>
              <a:rPr lang="en-US" sz="2800" b="1" i="1" dirty="0">
                <a:latin typeface="Comic Sans MS" panose="030F0902030302020204" pitchFamily="66" charset="0"/>
              </a:rPr>
              <a:t>Lie Algebra </a:t>
            </a:r>
            <a:r>
              <a:rPr lang="en-US" sz="2800" b="1" dirty="0">
                <a:latin typeface="Comic Sans MS" panose="030F0902030302020204" pitchFamily="66" charset="0"/>
              </a:rPr>
              <a:t>of </a:t>
            </a:r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G</a:t>
            </a:r>
          </a:p>
          <a:p>
            <a:pPr>
              <a:lnSpc>
                <a:spcPts val="3260"/>
              </a:lnSpc>
            </a:pP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ts val="3260"/>
              </a:lnSpc>
            </a:pPr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Moment </a:t>
            </a: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 Momentum</a:t>
            </a:r>
          </a:p>
          <a:p>
            <a:pPr>
              <a:lnSpc>
                <a:spcPts val="3260"/>
              </a:lnSpc>
            </a:pP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(Hamiltonian physics, </a:t>
            </a:r>
            <a:r>
              <a:rPr lang="en-US" sz="2800" b="1" dirty="0" err="1">
                <a:latin typeface="Comic Sans MS"/>
                <a:cs typeface="Comic Sans MS"/>
                <a:sym typeface="Wingdings" pitchFamily="2" charset="2"/>
              </a:rPr>
              <a:t>symplectic</a:t>
            </a: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 geometry)</a:t>
            </a:r>
          </a:p>
          <a:p>
            <a:pPr>
              <a:lnSpc>
                <a:spcPts val="3260"/>
              </a:lnSpc>
            </a:pPr>
            <a:endParaRPr lang="en-US" sz="2800" b="1" dirty="0">
              <a:latin typeface="Comic Sans MS"/>
              <a:cs typeface="Comic Sans MS"/>
              <a:sym typeface="Wingdings" pitchFamily="2" charset="2"/>
            </a:endParaRPr>
          </a:p>
          <a:p>
            <a:pPr>
              <a:lnSpc>
                <a:spcPts val="3260"/>
              </a:lnSpc>
            </a:pP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In </a:t>
            </a:r>
            <a:r>
              <a:rPr lang="en-US" sz="2800" b="1" dirty="0" err="1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/>
                <a:cs typeface="ＭＳ Ｐゴシック" charset="0"/>
                <a:sym typeface="Wingdings" pitchFamily="2" charset="2"/>
              </a:rPr>
              <a:t>, mi</a:t>
            </a: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nimizing 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is </a:t>
            </a:r>
            <a:r>
              <a:rPr lang="en-US" sz="28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dual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to minimizing |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|</a:t>
            </a:r>
          </a:p>
          <a:p>
            <a:pPr>
              <a:lnSpc>
                <a:spcPts val="3260"/>
              </a:lnSpc>
            </a:pPr>
            <a:endParaRPr lang="en-US" sz="28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3260"/>
              </a:lnSpc>
            </a:pP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Given 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omic Sans MS"/>
                <a:cs typeface="Comic Sans MS"/>
                <a:sym typeface="Wingdings" pitchFamily="2" charset="2"/>
              </a:rPr>
              <a:t>finding 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 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)=0 is a </a:t>
            </a:r>
            <a:r>
              <a:rPr lang="en-US" sz="28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scaling</a:t>
            </a: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problem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13" name="Diamond 12">
            <a:hlinkClick r:id="rId3" action="ppaction://hlinksldjump"/>
            <a:extLst>
              <a:ext uri="{FF2B5EF4-FFF2-40B4-BE49-F238E27FC236}">
                <a16:creationId xmlns:a16="http://schemas.microsoft.com/office/drawing/2014/main" id="{25060EDC-1C25-984D-8DF9-28BA797858D2}"/>
              </a:ext>
            </a:extLst>
          </p:cNvPr>
          <p:cNvSpPr/>
          <p:nvPr/>
        </p:nvSpPr>
        <p:spPr>
          <a:xfrm>
            <a:off x="8800881" y="5784876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F2AED4D-6BFA-C74B-A433-5F0ED21CC670}"/>
              </a:ext>
            </a:extLst>
          </p:cNvPr>
          <p:cNvSpPr/>
          <p:nvPr/>
        </p:nvSpPr>
        <p:spPr>
          <a:xfrm rot="5400000">
            <a:off x="5255345" y="1798190"/>
            <a:ext cx="3520946" cy="33528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9370D-C460-A242-865E-BBB9E773C938}"/>
              </a:ext>
            </a:extLst>
          </p:cNvPr>
          <p:cNvSpPr txBox="1"/>
          <p:nvPr/>
        </p:nvSpPr>
        <p:spPr>
          <a:xfrm>
            <a:off x="8274719" y="3474590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4A8697-CE90-5D46-9C9A-654329F31EDA}"/>
              </a:ext>
            </a:extLst>
          </p:cNvPr>
          <p:cNvSpPr txBox="1"/>
          <p:nvPr/>
        </p:nvSpPr>
        <p:spPr>
          <a:xfrm>
            <a:off x="7822863" y="4331582"/>
            <a:ext cx="55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069EB-F6B1-ED46-A856-3AAE6A8CC31C}"/>
              </a:ext>
            </a:extLst>
          </p:cNvPr>
          <p:cNvSpPr txBox="1"/>
          <p:nvPr/>
        </p:nvSpPr>
        <p:spPr>
          <a:xfrm>
            <a:off x="8632555" y="5184878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0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F3E0A3-D13D-C040-BE11-9726E904A524}"/>
              </a:ext>
            </a:extLst>
          </p:cNvPr>
          <p:cNvSpPr/>
          <p:nvPr/>
        </p:nvSpPr>
        <p:spPr>
          <a:xfrm>
            <a:off x="8569650" y="3705422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FDAAD1-22EF-BB4E-BC70-ED642440705F}"/>
              </a:ext>
            </a:extLst>
          </p:cNvPr>
          <p:cNvSpPr/>
          <p:nvPr/>
        </p:nvSpPr>
        <p:spPr>
          <a:xfrm>
            <a:off x="8140567" y="4623402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23412D-CD92-CA49-82DE-8BF2D3ED586E}"/>
              </a:ext>
            </a:extLst>
          </p:cNvPr>
          <p:cNvSpPr/>
          <p:nvPr/>
        </p:nvSpPr>
        <p:spPr>
          <a:xfrm>
            <a:off x="8569650" y="5091059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546614-EE5D-4640-8340-13C690F44428}"/>
              </a:ext>
            </a:extLst>
          </p:cNvPr>
          <p:cNvSpPr txBox="1"/>
          <p:nvPr/>
        </p:nvSpPr>
        <p:spPr>
          <a:xfrm>
            <a:off x="8596432" y="3991314"/>
            <a:ext cx="55934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810A1F-1D1D-4645-BA8A-15620D4221A1}"/>
              </a:ext>
            </a:extLst>
          </p:cNvPr>
          <p:cNvCxnSpPr>
            <a:stCxn id="19" idx="5"/>
            <a:endCxn id="20" idx="1"/>
          </p:cNvCxnSpPr>
          <p:nvPr/>
        </p:nvCxnSpPr>
        <p:spPr>
          <a:xfrm>
            <a:off x="8296665" y="4785315"/>
            <a:ext cx="299767" cy="3335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975" y="327498"/>
            <a:ext cx="87720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Optimization, Complexity and Math</a:t>
            </a:r>
          </a:p>
          <a:p>
            <a:r>
              <a:rPr lang="en-US" sz="3200" b="1" dirty="0">
                <a:latin typeface="Comic Sans MS" charset="0"/>
                <a:ea typeface="ＭＳ Ｐゴシック" charset="0"/>
                <a:cs typeface="ＭＳ Ｐゴシック" charset="0"/>
              </a:rPr>
              <a:t>through one problem and one algorithm</a:t>
            </a:r>
          </a:p>
          <a:p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problem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Singularity of Symbolic Matrices</a:t>
            </a:r>
          </a:p>
          <a:p>
            <a:endParaRPr lang="en-US" sz="3200" b="1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One algorithm</a:t>
            </a:r>
          </a:p>
          <a:p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Alternating minimization</a:t>
            </a:r>
          </a:p>
          <a:p>
            <a:endParaRPr lang="en-US" sz="32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0434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48D40B6-2CDE-A74D-B861-5BAFA9EFCAAD}"/>
              </a:ext>
            </a:extLst>
          </p:cNvPr>
          <p:cNvSpPr txBox="1"/>
          <p:nvPr/>
        </p:nvSpPr>
        <p:spPr>
          <a:xfrm>
            <a:off x="4868481" y="1392543"/>
            <a:ext cx="3207843" cy="4654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89CE5-AAFE-834A-91F3-F8C4CAE7FD07}"/>
              </a:ext>
            </a:extLst>
          </p:cNvPr>
          <p:cNvSpPr txBox="1"/>
          <p:nvPr/>
        </p:nvSpPr>
        <p:spPr>
          <a:xfrm>
            <a:off x="570027" y="1379875"/>
            <a:ext cx="311980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90EC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3737" y="2049641"/>
            <a:ext cx="8151035" cy="2076510"/>
            <a:chOff x="811027" y="4661475"/>
            <a:chExt cx="8151035" cy="2076510"/>
          </a:xfrm>
        </p:grpSpPr>
        <p:sp>
          <p:nvSpPr>
            <p:cNvPr id="4" name="Rectangle 3"/>
            <p:cNvSpPr/>
            <p:nvPr/>
          </p:nvSpPr>
          <p:spPr>
            <a:xfrm>
              <a:off x="190035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5744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09842" y="4813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2242" y="49662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14642" y="51186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67042" y="52710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442" y="5423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71842" y="55758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3213" y="5471116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1</a:t>
              </a:r>
              <a:endParaRPr lang="en-US" sz="2000" baseline="-25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042" y="6337875"/>
              <a:ext cx="5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m</a:t>
              </a:r>
              <a:endParaRPr lang="en-US" sz="20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985" y="5662798"/>
              <a:ext cx="476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0439" y="5632965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endParaRPr lang="en-US" sz="2000" baseline="-25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027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114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92881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2248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1372" y="4669841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3831" y="5641331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R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47662" y="4661475"/>
              <a:ext cx="914400" cy="9144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7029" y="5649704"/>
              <a:ext cx="351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660066"/>
                  </a:solidFill>
                  <a:latin typeface="Comic Sans MS"/>
                  <a:cs typeface="Comic Sans MS"/>
                </a:rPr>
                <a:t>C</a:t>
              </a:r>
              <a:endParaRPr lang="en-US" sz="2000" baseline="-25000" dirty="0">
                <a:solidFill>
                  <a:srgbClr val="660066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35292" y="4809509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7626" y="4803695"/>
              <a:ext cx="650821" cy="6616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4565542" y="980561"/>
            <a:ext cx="0" cy="5125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6373" y="4167291"/>
            <a:ext cx="886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   G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ST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ST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acts on matrices</a:t>
            </a:r>
            <a:r>
              <a:rPr lang="en-US" sz="2400" b="1" dirty="0">
                <a:latin typeface="Comic Sans MS"/>
                <a:cs typeface="Comic Sans MS"/>
              </a:rPr>
              <a:t>   </a:t>
            </a:r>
            <a:r>
              <a:rPr lang="en-US" sz="2400" b="1" dirty="0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=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SL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dirty="0" err="1">
                <a:latin typeface="Comic Sans MS"/>
                <a:cs typeface="Comic Sans MS"/>
              </a:rPr>
              <a:t>x</a:t>
            </a:r>
            <a:r>
              <a:rPr lang="en-US" sz="2400" b="1" dirty="0" err="1">
                <a:solidFill>
                  <a:srgbClr val="C00000"/>
                </a:solidFill>
                <a:latin typeface="Comic Sans MS"/>
                <a:cs typeface="Comic Sans MS"/>
              </a:rPr>
              <a:t>SL</a:t>
            </a:r>
            <a:r>
              <a:rPr lang="en-US" sz="2400" b="1" baseline="-25000" dirty="0" err="1">
                <a:solidFill>
                  <a:srgbClr val="190EC2"/>
                </a:solidFill>
                <a:latin typeface="Comic Sans MS"/>
                <a:cs typeface="Comic Sans MS"/>
              </a:rPr>
              <a:t>n</a:t>
            </a:r>
            <a:r>
              <a:rPr lang="en-US" sz="2400" b="1" baseline="-25000" dirty="0">
                <a:solidFill>
                  <a:srgbClr val="190EC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acting on tensors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           (Special torus)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                 (Special linear group)</a:t>
            </a:r>
            <a:r>
              <a:rPr lang="en-US" sz="24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endParaRPr lang="en-US" sz="24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8065" y="884449"/>
            <a:ext cx="775825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Goal: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Matrix Scaling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Operator Scaling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1=1,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1=1                         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   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42F6F8F8-C0AA-3B48-84CA-EEC99104BE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9179" y="-155753"/>
            <a:ext cx="8486845" cy="15922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 and scaling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E724E9-7643-9848-9FB0-B4FAF2F4892E}"/>
              </a:ext>
            </a:extLst>
          </p:cNvPr>
          <p:cNvSpPr txBox="1"/>
          <p:nvPr/>
        </p:nvSpPr>
        <p:spPr>
          <a:xfrm>
            <a:off x="431244" y="5218594"/>
            <a:ext cx="34676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4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=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1-1,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1-1)</a:t>
            </a:r>
            <a:endParaRPr lang="en-US" sz="24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31C298-7902-174C-B506-9498D792558C}"/>
              </a:ext>
            </a:extLst>
          </p:cNvPr>
          <p:cNvSpPr txBox="1"/>
          <p:nvPr/>
        </p:nvSpPr>
        <p:spPr>
          <a:xfrm>
            <a:off x="4728994" y="5171727"/>
            <a:ext cx="43300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4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 = (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>
                <a:latin typeface="Comic Sans MS"/>
                <a:cs typeface="Comic Sans MS"/>
              </a:rPr>
              <a:t>-I,</a:t>
            </a:r>
            <a:r>
              <a:rPr lang="en-US" sz="2400" dirty="0">
                <a:sym typeface="Symbol"/>
              </a:rPr>
              <a:t></a:t>
            </a:r>
            <a:r>
              <a:rPr lang="en-US" sz="2400" b="1" baseline="-25000" dirty="0" err="1">
                <a:latin typeface="Comic Sans MS"/>
                <a:cs typeface="Comic Sans MS"/>
              </a:rPr>
              <a:t>i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baseline="30000" dirty="0" err="1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latin typeface="Comic Sans MS"/>
                <a:cs typeface="Comic Sans MS"/>
              </a:rPr>
              <a:t>-I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F3B192-81A2-EC45-80E0-A93950567ADA}"/>
              </a:ext>
            </a:extLst>
          </p:cNvPr>
          <p:cNvSpPr txBox="1"/>
          <p:nvPr/>
        </p:nvSpPr>
        <p:spPr>
          <a:xfrm>
            <a:off x="108365" y="5633052"/>
            <a:ext cx="8711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omic Sans MS"/>
                <a:cs typeface="Comic Sans MS"/>
              </a:rPr>
              <a:t>             two n-vectors                       two </a:t>
            </a:r>
            <a:r>
              <a:rPr lang="en-US" sz="2200" b="1" dirty="0" err="1">
                <a:latin typeface="Comic Sans MS"/>
                <a:cs typeface="Comic Sans MS"/>
              </a:rPr>
              <a:t>nxn</a:t>
            </a:r>
            <a:r>
              <a:rPr lang="en-US" sz="2200" b="1" dirty="0">
                <a:latin typeface="Comic Sans MS"/>
                <a:cs typeface="Comic Sans MS"/>
              </a:rPr>
              <a:t> Hermitian matrices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6FE4AF-AB3B-5941-876F-F569F9065F5E}"/>
              </a:ext>
            </a:extLst>
          </p:cNvPr>
          <p:cNvSpPr txBox="1"/>
          <p:nvPr/>
        </p:nvSpPr>
        <p:spPr>
          <a:xfrm>
            <a:off x="2910977" y="6234901"/>
            <a:ext cx="40430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4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)=0 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pitchFamily="2" charset="2"/>
              </a:rPr>
              <a:t>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 </a:t>
            </a:r>
            <a:r>
              <a:rPr lang="en-US" sz="24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is “scaled”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98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9" grpId="0" animBg="1"/>
      <p:bldP spid="40" grpId="0"/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2258" y="1547264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convexity 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and algorithms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BFDA5-9C54-6341-AC6F-F4CE5B38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16" y="3876898"/>
            <a:ext cx="1371815" cy="207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16C9C-CBF9-6346-AF71-863AC9F12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99" y="3876898"/>
            <a:ext cx="1371815" cy="2093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22062-A47B-A143-ADE2-AC51CBB03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916" y="1650027"/>
            <a:ext cx="1257300" cy="161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07A01-9FE9-1047-B34A-6070B24C0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124" y="1700870"/>
            <a:ext cx="1422400" cy="142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D1ECC1-FE0B-4245-83AD-DDCA189823B1}"/>
              </a:ext>
            </a:extLst>
          </p:cNvPr>
          <p:cNvSpPr txBox="1"/>
          <p:nvPr/>
        </p:nvSpPr>
        <p:spPr>
          <a:xfrm>
            <a:off x="1618238" y="6167605"/>
            <a:ext cx="60500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panose="030F0902030302020204" pitchFamily="66" charset="0"/>
                <a:ea typeface="Lucida Grande"/>
                <a:cs typeface="Lucida Grande"/>
              </a:rPr>
              <a:t>New: </a:t>
            </a:r>
            <a:r>
              <a:rPr lang="en-US" sz="2400" b="1" dirty="0">
                <a:latin typeface="Comic Sans MS" panose="030F0902030302020204" pitchFamily="66" charset="0"/>
                <a:ea typeface="Lucida Grande"/>
                <a:cs typeface="Lucida Grande"/>
              </a:rPr>
              <a:t>Quantitative complexity analysis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A04FA-641C-694B-ADCE-57795CA1B35C}"/>
              </a:ext>
            </a:extLst>
          </p:cNvPr>
          <p:cNvSpPr txBox="1"/>
          <p:nvPr/>
        </p:nvSpPr>
        <p:spPr>
          <a:xfrm>
            <a:off x="1166191" y="193156"/>
            <a:ext cx="6954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90EC2"/>
                </a:solidFill>
                <a:latin typeface="Comic Sans MS" panose="030F0902030302020204" pitchFamily="66" charset="0"/>
                <a:ea typeface="Lucida Grande"/>
                <a:cs typeface="Lucida Grande"/>
              </a:rPr>
              <a:t>Beyond Euclidean convexity</a:t>
            </a:r>
            <a:endParaRPr lang="en-US" sz="4000" b="1" dirty="0">
              <a:latin typeface="Comic Sans MS" panose="030F0902030302020204" pitchFamily="66" charset="0"/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521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8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66E47CA-D94D-CD47-9B68-90CFCC2CB21D}"/>
              </a:ext>
            </a:extLst>
          </p:cNvPr>
          <p:cNvSpPr txBox="1"/>
          <p:nvPr/>
        </p:nvSpPr>
        <p:spPr>
          <a:xfrm>
            <a:off x="103133" y="2709251"/>
            <a:ext cx="1551947" cy="96384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2104AC-C46F-B847-9F60-F90B11F47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3" b="6686"/>
          <a:stretch/>
        </p:blipFill>
        <p:spPr>
          <a:xfrm>
            <a:off x="7636161" y="3607614"/>
            <a:ext cx="1517541" cy="959926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3988" y="71049"/>
            <a:ext cx="8694543" cy="141678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Convexity: Euclidean vs. Geodesic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685C99-20BE-384B-929E-ADA977E06654}"/>
                  </a:ext>
                </a:extLst>
              </p:cNvPr>
              <p:cNvSpPr txBox="1"/>
              <p:nvPr/>
            </p:nvSpPr>
            <p:spPr>
              <a:xfrm>
                <a:off x="188216" y="1099780"/>
                <a:ext cx="8955784" cy="5210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              Commutative: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C0000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    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Non-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Commut</a:t>
                </a:r>
                <a:r>
                  <a:rPr lang="en-US" sz="24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:</a:t>
                </a:r>
                <a:r>
                  <a:rPr lang="en-US" sz="2400" b="1" dirty="0"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omic Sans MS"/>
                    <a:cs typeface="Comic Sans MS"/>
                  </a:rPr>
                  <a:t>GL</a:t>
                </a:r>
                <a:r>
                  <a:rPr lang="en-US" sz="2400" b="1" baseline="-25000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latin typeface="Comic Sans MS"/>
                    <a:cs typeface="Comic Sans MS"/>
                  </a:rPr>
                  <a:t>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Direction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    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2400" b="1" dirty="0">
                    <a:latin typeface="Comic Sans MS"/>
                    <a:cs typeface="Comic Sans MS"/>
                  </a:rPr>
                  <a:t>vector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h</a:t>
                </a:r>
                <a:r>
                  <a:rPr lang="en-US" sz="2400" b="1" dirty="0">
                    <a:latin typeface="Comic Sans MS"/>
                    <a:cs typeface="Comic Sans MS"/>
                  </a:rPr>
                  <a:t>.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e</a:t>
                </a:r>
                <a:r>
                  <a:rPr lang="en-US" sz="2400" b="1" baseline="30000" dirty="0" err="1">
                    <a:solidFill>
                      <a:srgbClr val="660066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dirty="0" err="1">
                    <a:sym typeface="Symbol"/>
                  </a:rPr>
                  <a:t>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      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nxn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2400" b="1" dirty="0">
                    <a:latin typeface="Comic Sans MS"/>
                    <a:cs typeface="Comic Sans MS"/>
                  </a:rPr>
                  <a:t>Hermitian matrix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endParaRPr lang="en-US" sz="2400" b="1" dirty="0">
                  <a:solidFill>
                    <a:srgbClr val="7030A0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Tangent      </a:t>
                </a:r>
                <a:r>
                  <a:rPr lang="en-US" sz="2400" b="1" dirty="0">
                    <a:latin typeface="Comic Sans MS"/>
                    <a:cs typeface="Comic Sans MS"/>
                  </a:rPr>
                  <a:t>e</a:t>
                </a:r>
                <a:r>
                  <a:rPr lang="en-US" sz="2400" b="1" baseline="30000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= 1</a:t>
                </a:r>
                <a:r>
                  <a:rPr lang="en-US" sz="2400" b="1" dirty="0">
                    <a:latin typeface="Comic Sans MS"/>
                    <a:cs typeface="Comic Sans MS"/>
                  </a:rPr>
                  <a:t>+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dirty="0">
                    <a:latin typeface="Comic Sans MS"/>
                    <a:cs typeface="Comic Sans MS"/>
                  </a:rPr>
                  <a:t> +O(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latin typeface="Comic Sans MS"/>
                    <a:cs typeface="Comic Sans MS"/>
                  </a:rPr>
                  <a:t>)           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e</a:t>
                </a:r>
                <a:r>
                  <a:rPr lang="en-US" sz="2400" b="1" baseline="30000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+</a:t>
                </a:r>
                <a:r>
                  <a:rPr lang="en-US" sz="24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+O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>
                    <a:latin typeface="Comic Sans MS"/>
                    <a:cs typeface="Comic Sans MS"/>
                  </a:rPr>
                  <a:t>2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endParaRPr lang="en-US" sz="2400" b="1" dirty="0">
                  <a:solidFill>
                    <a:srgbClr val="7030A0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Geodesic</a:t>
                </a:r>
                <a:r>
                  <a:rPr lang="en-US" sz="24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latin typeface="Comic Sans MS"/>
                    <a:cs typeface="Comic Sans MS"/>
                  </a:rPr>
                  <a:t>)=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e</a:t>
                </a:r>
                <a:r>
                  <a:rPr lang="en-US" sz="2400" b="1" baseline="30000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straight line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  </m:t>
                    </m:r>
                    <m:r>
                      <a:rPr lang="en-US" sz="2400" b="1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 </m:t>
                    </m:r>
                    <m:r>
                      <a:rPr lang="en-US" sz="2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latin typeface="Comic Sans MS"/>
                    <a:cs typeface="Comic Sans MS"/>
                  </a:rPr>
                  <a:t>)=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latin typeface="Comic Sans MS"/>
                    <a:cs typeface="Comic Sans MS"/>
                  </a:rPr>
                  <a:t>e</a:t>
                </a:r>
                <a:r>
                  <a:rPr lang="en-US" sz="2400" b="1" baseline="30000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baseline="30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H</a:t>
                </a:r>
                <a:r>
                  <a:rPr lang="en-US" sz="2400" b="1" baseline="30000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  </a:t>
                </a:r>
                <a:r>
                  <a:rPr lang="en-US" sz="2400" b="1" dirty="0">
                    <a:latin typeface="Comic Sans MS"/>
                    <a:cs typeface="Comic Sans MS"/>
                  </a:rPr>
                  <a:t>curve</a:t>
                </a:r>
                <a:endParaRPr lang="en-US" sz="2400" b="1" dirty="0">
                  <a:solidFill>
                    <a:srgbClr val="7030A0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 err="1">
                    <a:latin typeface="Comic Sans MS" charset="0"/>
                    <a:ea typeface="ＭＳ Ｐゴシック" charset="0"/>
                    <a:cs typeface="ＭＳ Ｐゴシック" charset="0"/>
                  </a:rPr>
                  <a:t>: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ℝ</m:t>
                    </m:r>
                  </m:oMath>
                </a14:m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     Convex in 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along every geodesic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latin typeface="Comic Sans MS"/>
                    <a:cs typeface="Comic Sans MS"/>
                  </a:rPr>
                  <a:t>) </a:t>
                </a:r>
                <a:endParaRPr lang="en-US" sz="2400" b="1" dirty="0">
                  <a:solidFill>
                    <a:srgbClr val="190EC2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Convex: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        f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latin typeface="Comic Sans MS"/>
                    <a:cs typeface="Comic Sans MS"/>
                  </a:rPr>
                  <a:t>))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 (1-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0</a:t>
                </a:r>
                <a:r>
                  <a:rPr lang="en-US" sz="2400" b="1" dirty="0">
                    <a:latin typeface="Comic Sans MS"/>
                    <a:cs typeface="Comic Sans MS"/>
                  </a:rPr>
                  <a:t>)) + </a:t>
                </a:r>
                <a:r>
                  <a:rPr lang="en-US" sz="24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1</a:t>
                </a:r>
                <a:r>
                  <a:rPr lang="en-US" sz="2400" b="1" dirty="0">
                    <a:latin typeface="Comic Sans MS"/>
                    <a:cs typeface="Comic Sans MS"/>
                  </a:rPr>
                  <a:t>)).    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t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∈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[0,1]</a:t>
                </a:r>
                <a:endParaRPr lang="en-US" sz="2400" b="1" dirty="0">
                  <a:solidFill>
                    <a:srgbClr val="190EC2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1</a:t>
                </a:r>
                <a:r>
                  <a:rPr lang="en-US" sz="2400" b="1" baseline="30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st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order: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0 </a:t>
                </a:r>
                <a:r>
                  <a:rPr lang="en-US" sz="2400" b="1" dirty="0">
                    <a:latin typeface="Comic Sans MS"/>
                    <a:cs typeface="Comic Sans MS"/>
                  </a:rPr>
                  <a:t>=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400" b="1" dirty="0">
                    <a:latin typeface="Comic Sans MS"/>
                    <a:cs typeface="Comic Sans MS"/>
                  </a:rPr>
                  <a:t>, 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k+1 </a:t>
                </a:r>
                <a:r>
                  <a:rPr lang="en-US" sz="2400" b="1" dirty="0">
                    <a:latin typeface="Comic Sans MS"/>
                    <a:cs typeface="Comic Sans MS"/>
                  </a:rPr>
                  <a:t>=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400" b="1" dirty="0">
                    <a:latin typeface="Comic Sans MS"/>
                    <a:cs typeface="Comic Sans MS"/>
                  </a:rPr>
                  <a:t>–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𝜼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400" b="1" baseline="-25000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14:m>
                  <m:oMath xmlns:m="http://schemas.openxmlformats.org/officeDocument/2006/math">
                    <m:r>
                      <a:rPr lang="en-US" sz="2400" b="1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Comic Sans MS"/>
                    <a:cs typeface="Comic Sans MS"/>
                  </a:rPr>
                  <a:t>(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baseline="-25000" dirty="0" err="1">
                    <a:solidFill>
                      <a:srgbClr val="190EC2"/>
                    </a:solidFill>
                    <a:latin typeface="Comic Sans MS"/>
                    <a:cs typeface="Comic Sans MS"/>
                  </a:rPr>
                  <a:t>k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/>
                    <a:cs typeface="Comic Sans MS"/>
                  </a:rPr>
                  <a:t>)</a:t>
                </a:r>
                <a:endParaRPr lang="en-US" sz="2400" b="1" dirty="0">
                  <a:solidFill>
                    <a:srgbClr val="190EC2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400" b="1" baseline="30000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nd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 order: </a:t>
                </a:r>
                <a:r>
                  <a:rPr lang="en-US" sz="2400" b="1" dirty="0">
                    <a:latin typeface="Comic Sans MS"/>
                    <a:cs typeface="Comic Sans MS"/>
                  </a:rPr>
                  <a:t>Approx. 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400" b="1" dirty="0">
                    <a:latin typeface="Comic Sans MS"/>
                    <a:cs typeface="Comic Sans MS"/>
                  </a:rPr>
                  <a:t> by quadratic function</a:t>
                </a:r>
                <a:endParaRPr lang="en-US" sz="2400" b="1" dirty="0">
                  <a:solidFill>
                    <a:srgbClr val="190EC2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Norm min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: 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on 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 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f</a:t>
                </a:r>
                <a:r>
                  <a:rPr lang="en-US" sz="2400" b="1" baseline="-25000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 err="1">
                    <a:latin typeface="Comic Sans MS" charset="0"/>
                    <a:ea typeface="ＭＳ Ｐゴシック" charset="0"/>
                    <a:cs typeface="ＭＳ Ｐゴシック" charset="0"/>
                  </a:rPr>
                  <a:t>: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ℝ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400" b="1" dirty="0" err="1">
                    <a:solidFill>
                      <a:srgbClr val="190EC2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f</a:t>
                </a:r>
                <a:r>
                  <a:rPr lang="en-US" sz="2400" b="1" baseline="-25000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4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)=|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g</a:t>
                </a:r>
                <a:r>
                  <a:rPr lang="en-US" sz="24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4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|.  Always convex!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Comic Sans MS"/>
                  </a:rPr>
                  <a:t>For a given action, how convex?</a:t>
                </a:r>
                <a:endParaRPr lang="en-US" sz="24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685C99-20BE-384B-929E-ADA977E06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16" y="1099780"/>
                <a:ext cx="8955784" cy="5210978"/>
              </a:xfrm>
              <a:prstGeom prst="rect">
                <a:avLst/>
              </a:prstGeom>
              <a:blipFill>
                <a:blip r:embed="rId4"/>
                <a:stretch>
                  <a:fillRect l="-992" b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F0874D-7D4C-174B-AE9F-FD3678D384FE}"/>
              </a:ext>
            </a:extLst>
          </p:cNvPr>
          <p:cNvCxnSpPr>
            <a:cxnSpLocks/>
          </p:cNvCxnSpPr>
          <p:nvPr/>
        </p:nvCxnSpPr>
        <p:spPr>
          <a:xfrm>
            <a:off x="5045996" y="1159438"/>
            <a:ext cx="0" cy="207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4C2B05-9DC1-DD4F-B153-C0FE2CD22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713" b="-2817"/>
          <a:stretch/>
        </p:blipFill>
        <p:spPr>
          <a:xfrm>
            <a:off x="7951000" y="2200333"/>
            <a:ext cx="1187204" cy="12087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328BF-A9CC-0E49-9AA6-B197E494ECAE}"/>
              </a:ext>
            </a:extLst>
          </p:cNvPr>
          <p:cNvCxnSpPr>
            <a:cxnSpLocks/>
          </p:cNvCxnSpPr>
          <p:nvPr/>
        </p:nvCxnSpPr>
        <p:spPr>
          <a:xfrm>
            <a:off x="1726776" y="1159438"/>
            <a:ext cx="0" cy="207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FF13578-C810-0B4F-BE3E-44D8602CE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328" y="4935368"/>
            <a:ext cx="1930400" cy="10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B40FD-5C3B-4743-BE38-089BD3ADC5E5}"/>
              </a:ext>
            </a:extLst>
          </p:cNvPr>
          <p:cNvSpPr txBox="1"/>
          <p:nvPr/>
        </p:nvSpPr>
        <p:spPr>
          <a:xfrm>
            <a:off x="7164554" y="4663847"/>
            <a:ext cx="179123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15897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uiExpand="1" build="p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102132"/>
            <a:ext cx="9143198" cy="171869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Geodesic optimization </a:t>
            </a:r>
            <a:r>
              <a:rPr lang="en-US" sz="2200" b="1" dirty="0">
                <a:solidFill>
                  <a:srgbClr val="008000"/>
                </a:solidFill>
                <a:latin typeface="Comic Sans MS"/>
                <a:cs typeface="Comic Sans MS"/>
              </a:rPr>
              <a:t>[AGLOW’17, BFGOWW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’</a:t>
            </a:r>
            <a:r>
              <a:rPr lang="en-US" sz="2200" b="1" dirty="0">
                <a:solidFill>
                  <a:srgbClr val="008000"/>
                </a:solidFill>
                <a:latin typeface="Comic Sans MS"/>
                <a:cs typeface="Comic Sans MS"/>
              </a:rPr>
              <a:t>19]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General groups, beyond alt min &amp; convex opt</a:t>
            </a:r>
            <a:endParaRPr lang="en-US" sz="2800" b="1" dirty="0">
              <a:solidFill>
                <a:srgbClr val="190EC2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DC18-108D-FA47-933C-8E60FA5DDB5C}"/>
              </a:ext>
            </a:extLst>
          </p:cNvPr>
          <p:cNvSpPr txBox="1"/>
          <p:nvPr/>
        </p:nvSpPr>
        <p:spPr>
          <a:xfrm>
            <a:off x="159620" y="1570069"/>
            <a:ext cx="8983579" cy="524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acts on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Given</a:t>
            </a:r>
            <a:r>
              <a:rPr lang="en-US" sz="28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dirty="0" err="1">
                <a:sym typeface="Symbol"/>
              </a:rPr>
              <a:t>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&gt;0 , approximate the minimum of |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| or |</a:t>
            </a:r>
            <a:r>
              <a:rPr lang="en-US" sz="2800" b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µ</a:t>
            </a:r>
            <a:r>
              <a:rPr lang="en-US" sz="2800" b="1" baseline="-25000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)| in</a:t>
            </a:r>
            <a:r>
              <a:rPr lang="en-US" sz="2800" b="1" dirty="0">
                <a:solidFill>
                  <a:srgbClr val="7030A0"/>
                </a:solidFill>
                <a:latin typeface="Comic Sans MS"/>
                <a:cs typeface="Comic Sans M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omic Sans MS"/>
                <a:cs typeface="Comic Sans MS"/>
              </a:rPr>
              <a:t>G</a:t>
            </a:r>
            <a:r>
              <a:rPr lang="en-US" sz="28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28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Oracle access to action + function + derivatives.</a:t>
            </a:r>
          </a:p>
          <a:p>
            <a:pPr>
              <a:lnSpc>
                <a:spcPts val="2960"/>
              </a:lnSpc>
            </a:pP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       </a:t>
            </a:r>
            <a:endParaRPr lang="en-US" sz="2800" b="1" dirty="0">
              <a:solidFill>
                <a:srgbClr val="C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First order method (’’gradient descent’’)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: </a:t>
            </a: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-convergence in 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poly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(1/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iterations</a:t>
            </a:r>
          </a:p>
          <a:p>
            <a:pPr>
              <a:lnSpc>
                <a:spcPts val="2960"/>
              </a:lnSpc>
            </a:pPr>
            <a:endParaRPr lang="en-US" sz="2800" b="1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60"/>
              </a:lnSpc>
            </a:pPr>
            <a:r>
              <a:rPr lang="en-US" sz="28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Second order method (’’box-constrained” Newton)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-convergence in 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poly</a:t>
            </a:r>
            <a:r>
              <a:rPr lang="en-US" sz="2800" b="1" dirty="0">
                <a:solidFill>
                  <a:srgbClr val="00901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log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(1/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𝛆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omic Sans MS" charset="0"/>
                <a:ea typeface="ＭＳ Ｐゴシック" charset="0"/>
                <a:cs typeface="ＭＳ Ｐゴシック" charset="0"/>
              </a:rPr>
              <a:t>iterations</a:t>
            </a:r>
          </a:p>
          <a:p>
            <a:pPr>
              <a:lnSpc>
                <a:spcPct val="110000"/>
              </a:lnSpc>
            </a:pPr>
            <a:b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1F37C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O(.) depends on “smoothness” of the action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(geometry of the weights of irreps of the action)</a:t>
            </a:r>
            <a:endParaRPr lang="en-US" sz="24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7483D40-AF22-3E49-BD38-DB31B084DE08}"/>
              </a:ext>
            </a:extLst>
          </p:cNvPr>
          <p:cNvSpPr/>
          <p:nvPr/>
        </p:nvSpPr>
        <p:spPr>
          <a:xfrm>
            <a:off x="5958088" y="5411065"/>
            <a:ext cx="3026292" cy="540286"/>
          </a:xfrm>
          <a:prstGeom prst="wedgeRoundRectCallout">
            <a:avLst>
              <a:gd name="adj1" fmla="val -101936"/>
              <a:gd name="adj2" fmla="val 6083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Simple parameters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4DF0986-6280-5442-95E4-501E2516D01A}"/>
              </a:ext>
            </a:extLst>
          </p:cNvPr>
          <p:cNvSpPr/>
          <p:nvPr/>
        </p:nvSpPr>
        <p:spPr>
          <a:xfrm>
            <a:off x="6362820" y="2069639"/>
            <a:ext cx="2694593" cy="540286"/>
          </a:xfrm>
          <a:prstGeom prst="wedgeRoundRectCallout">
            <a:avLst>
              <a:gd name="adj1" fmla="val -67167"/>
              <a:gd name="adj2" fmla="val -256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Different problems</a:t>
            </a:r>
          </a:p>
        </p:txBody>
      </p:sp>
      <p:sp>
        <p:nvSpPr>
          <p:cNvPr id="6" name="Diamond 5">
            <a:hlinkClick r:id="rId3" action="ppaction://hlinksldjump"/>
            <a:extLst>
              <a:ext uri="{FF2B5EF4-FFF2-40B4-BE49-F238E27FC236}">
                <a16:creationId xmlns:a16="http://schemas.microsoft.com/office/drawing/2014/main" id="{901A840C-DD70-F64F-B61C-D548D2E9C4E8}"/>
              </a:ext>
            </a:extLst>
          </p:cNvPr>
          <p:cNvSpPr/>
          <p:nvPr/>
        </p:nvSpPr>
        <p:spPr>
          <a:xfrm>
            <a:off x="8661399" y="6218825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145" y="2406998"/>
            <a:ext cx="8419483" cy="26852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Non-uniform scaling, 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maps and 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polytopes</a:t>
            </a: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53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E4A90C-B04A-6B4D-8567-89F952ACEE71}"/>
              </a:ext>
            </a:extLst>
          </p:cNvPr>
          <p:cNvSpPr txBox="1"/>
          <p:nvPr/>
        </p:nvSpPr>
        <p:spPr>
          <a:xfrm>
            <a:off x="48553" y="5927544"/>
            <a:ext cx="7491499" cy="4352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179" y="-155757"/>
            <a:ext cx="8486845" cy="15922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maps and polytopes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/>
              <p:nvPr/>
            </p:nvSpPr>
            <p:spPr>
              <a:xfrm>
                <a:off x="48555" y="1025940"/>
                <a:ext cx="9095445" cy="5824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960"/>
                  </a:lnSpc>
                </a:pPr>
                <a:r>
                  <a:rPr lang="en-US" sz="2800" b="1" dirty="0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acts on 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moment map</a:t>
                </a:r>
                <a:endParaRPr lang="en-US" sz="28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ts val="2960"/>
                  </a:lnSpc>
                </a:pP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>
                  <a:lnSpc>
                    <a:spcPts val="3260"/>
                  </a:lnSpc>
                </a:pP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Nullcone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/ Uniform scaling problem: </a:t>
                </a: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given 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dirty="0" err="1">
                    <a:sym typeface="Symbol"/>
                  </a:rPr>
                  <a:t>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 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dirty="0">
                    <a:sym typeface="Symbol"/>
                  </a:rPr>
                  <a:t> </a:t>
                </a:r>
                <a:r>
                  <a:rPr lang="en-US" sz="2800" b="1" u="sng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u="sng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with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800" b="1" u="sng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0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?</a:t>
                </a:r>
              </a:p>
              <a:p>
                <a:pPr>
                  <a:lnSpc>
                    <a:spcPts val="2960"/>
                  </a:lnSpc>
                </a:pPr>
                <a:endParaRPr lang="en-US" sz="2800" dirty="0">
                  <a:latin typeface="Comic Sans MS" panose="030F0902030302020204" pitchFamily="66" charset="0"/>
                </a:endParaRP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Marginal / Non-uniform scaling problem: </a:t>
                </a: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given 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dirty="0" err="1">
                    <a:sym typeface="Symbol"/>
                  </a:rPr>
                  <a:t>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800" dirty="0">
                    <a:sym typeface="Symbol"/>
                  </a:rPr>
                  <a:t></a:t>
                </a:r>
                <a:r>
                  <a:rPr lang="en-US" sz="2800" b="1" dirty="0">
                    <a:latin typeface="Comic Sans MS" panose="030F0902030302020204" pitchFamily="66" charset="0"/>
                    <a:sym typeface="Symbol"/>
                  </a:rPr>
                  <a:t>R</a:t>
                </a:r>
                <a:r>
                  <a:rPr lang="en-US" sz="2800" b="1" baseline="30000" dirty="0">
                    <a:solidFill>
                      <a:srgbClr val="7030A0"/>
                    </a:solidFill>
                    <a:latin typeface="Comic Sans MS" panose="030F0902030302020204" pitchFamily="66" charset="0"/>
                    <a:sym typeface="Symbol"/>
                  </a:rPr>
                  <a:t>d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 </m:t>
                    </m:r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dirty="0">
                    <a:sym typeface="Symbol"/>
                  </a:rPr>
                  <a:t> </a:t>
                </a:r>
                <a:r>
                  <a:rPr lang="en-US" sz="2800" b="1" u="sng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u="sng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with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?</a:t>
                </a:r>
              </a:p>
              <a:p>
                <a:pPr>
                  <a:lnSpc>
                    <a:spcPts val="2960"/>
                  </a:lnSpc>
                </a:pPr>
                <a:endParaRPr lang="en-US" sz="2800" b="1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ts val="3260"/>
                  </a:lnSpc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ucida Grande"/>
                      </a:rPr>
                      <m:t>𝚫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= {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∃</m:t>
                    </m:r>
                  </m:oMath>
                </a14:m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dirty="0">
                    <a:sym typeface="Symbol"/>
                  </a:rPr>
                  <a:t> </a:t>
                </a:r>
                <a:r>
                  <a:rPr lang="en-US" sz="2800" b="1" dirty="0" err="1">
                    <a:solidFill>
                      <a:srgbClr val="660066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G</a:t>
                </a:r>
                <a:r>
                  <a:rPr lang="en-US" sz="2800" b="1" dirty="0" err="1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with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µ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u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)=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}</a:t>
                </a: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(all possible gradients in 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’s orbit closure)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*</a:t>
                </a:r>
              </a:p>
              <a:p>
                <a:pPr>
                  <a:lnSpc>
                    <a:spcPts val="2960"/>
                  </a:lnSpc>
                </a:pPr>
                <a:endParaRPr lang="en-US" sz="2800" b="1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[</a:t>
                </a:r>
                <a:r>
                  <a:rPr lang="en-US" sz="2800" b="1" dirty="0" err="1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Atiyah,Kirwan,Brion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,…]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ucida Grande"/>
                      </a:rPr>
                      <m:t>𝚫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2800" b="1" dirty="0">
                    <a:solidFill>
                      <a:srgbClr val="E46C0A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v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) is a convex polytope!</a:t>
                </a: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Arise without explicit vertices or facets! </a:t>
                </a:r>
              </a:p>
              <a:p>
                <a:pPr>
                  <a:lnSpc>
                    <a:spcPts val="3260"/>
                  </a:lnSpc>
                </a:pP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Membership </a:t>
                </a:r>
                <a:r>
                  <a:rPr lang="en-US" sz="2800" b="1" dirty="0">
                    <a:solidFill>
                      <a:srgbClr val="1F37C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problems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in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Moment polytopes!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Algs</a:t>
                </a:r>
                <a:r>
                  <a:rPr lang="en-US" sz="2800" b="1" dirty="0">
                    <a:solidFill>
                      <a:srgbClr val="FF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!!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0BDC18-108D-FA47-933C-8E60FA5D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5" y="1025940"/>
                <a:ext cx="9095445" cy="5824671"/>
              </a:xfrm>
              <a:prstGeom prst="rect">
                <a:avLst/>
              </a:prstGeom>
              <a:blipFill>
                <a:blip r:embed="rId3"/>
                <a:stretch>
                  <a:fillRect l="-1255" t="-217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7DC29F56-17C8-8D49-B207-3B9BD1C6E92E}"/>
              </a:ext>
            </a:extLst>
          </p:cNvPr>
          <p:cNvSpPr/>
          <p:nvPr/>
        </p:nvSpPr>
        <p:spPr>
          <a:xfrm rot="5400000">
            <a:off x="5159519" y="-453457"/>
            <a:ext cx="3520946" cy="33528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1F164-563B-7F4A-ABF6-62B05172908F}"/>
              </a:ext>
            </a:extLst>
          </p:cNvPr>
          <p:cNvSpPr txBox="1"/>
          <p:nvPr/>
        </p:nvSpPr>
        <p:spPr>
          <a:xfrm>
            <a:off x="8178893" y="1176449"/>
            <a:ext cx="2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EE72A-874F-B248-9892-E038CDF15605}"/>
              </a:ext>
            </a:extLst>
          </p:cNvPr>
          <p:cNvSpPr txBox="1"/>
          <p:nvPr/>
        </p:nvSpPr>
        <p:spPr>
          <a:xfrm>
            <a:off x="7767412" y="2030445"/>
            <a:ext cx="55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AC30EF-0A91-214E-BFAB-730699D13279}"/>
              </a:ext>
            </a:extLst>
          </p:cNvPr>
          <p:cNvSpPr/>
          <p:nvPr/>
        </p:nvSpPr>
        <p:spPr>
          <a:xfrm>
            <a:off x="8473824" y="1407281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9CD3C3-3ADC-EF45-8E94-B6DBD117FAAA}"/>
              </a:ext>
            </a:extLst>
          </p:cNvPr>
          <p:cNvSpPr/>
          <p:nvPr/>
        </p:nvSpPr>
        <p:spPr>
          <a:xfrm>
            <a:off x="8044741" y="2325261"/>
            <a:ext cx="182880" cy="1896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2640B-9AE1-FA43-87E1-427E6F446FE4}"/>
              </a:ext>
            </a:extLst>
          </p:cNvPr>
          <p:cNvSpPr txBox="1"/>
          <p:nvPr/>
        </p:nvSpPr>
        <p:spPr>
          <a:xfrm>
            <a:off x="8473824" y="1714314"/>
            <a:ext cx="55934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1" dirty="0" err="1">
                <a:solidFill>
                  <a:srgbClr val="E46C0A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3" name="Diamond 12">
            <a:hlinkClick r:id="rId4" action="ppaction://hlinksldjump"/>
            <a:extLst>
              <a:ext uri="{FF2B5EF4-FFF2-40B4-BE49-F238E27FC236}">
                <a16:creationId xmlns:a16="http://schemas.microsoft.com/office/drawing/2014/main" id="{25060EDC-1C25-984D-8DF9-28BA797858D2}"/>
              </a:ext>
            </a:extLst>
          </p:cNvPr>
          <p:cNvSpPr/>
          <p:nvPr/>
        </p:nvSpPr>
        <p:spPr>
          <a:xfrm>
            <a:off x="8661399" y="6218825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38B86-9AC0-4454-A98C-EE1F86C19A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4108" y="1090246"/>
                <a:ext cx="8645300" cy="5923202"/>
              </a:xfrm>
              <a:ln w="63500">
                <a:noFill/>
              </a:ln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280"/>
                  </a:lnSpc>
                  <a:buNone/>
                </a:pPr>
                <a:r>
                  <a:rPr lang="en-US" sz="24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Schur-Horn:</a:t>
                </a:r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symmetric matrix.</a:t>
                </a:r>
              </a:p>
              <a:p>
                <a:pPr marL="0" indent="0" algn="ctr">
                  <a:lnSpc>
                    <a:spcPts val="3280"/>
                  </a:lnSpc>
                  <a:buNone/>
                </a:pPr>
                <a:r>
                  <a:rPr lang="en-US" sz="2400" dirty="0">
                    <a:solidFill>
                      <a:srgbClr val="283FE2"/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83FE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diag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similar</m:t>
                        </m:r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 algn="ctr">
                  <a:buNone/>
                </a:pPr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Horn:</a:t>
                </a:r>
                <a:r>
                  <a:rPr lang="en-US" sz="2400" b="1" dirty="0">
                    <a:solidFill>
                      <a:srgbClr val="00B050"/>
                    </a:solidFill>
                    <a:latin typeface="Comic Sans MS" panose="030F09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83FE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US" sz="24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24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US" sz="24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2400" b="1" dirty="0" err="1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Brascamp-Lieb</a:t>
                </a:r>
                <a:r>
                  <a:rPr lang="en-US" sz="24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:</a:t>
                </a:r>
                <a:r>
                  <a:rPr lang="en-US" sz="2400" b="1" dirty="0">
                    <a:solidFill>
                      <a:srgbClr val="00B050"/>
                    </a:solidFill>
                    <a:latin typeface="Comic Sans MS" panose="030F0902030302020204" pitchFamily="66" charset="0"/>
                  </a:rPr>
                  <a:t>  </a:t>
                </a:r>
                <a:r>
                  <a:rPr lang="en-US" sz="2400" dirty="0">
                    <a:latin typeface="Comic Sans MS" panose="030F0902030302020204" pitchFamily="66" charset="0"/>
                  </a:rPr>
                  <a:t>Norms satisfying analytic inequalities</a:t>
                </a:r>
              </a:p>
              <a:p>
                <a:pPr marL="0" indent="0" algn="ctr">
                  <a:buNone/>
                </a:pPr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lnSpc>
                    <a:spcPts val="3280"/>
                  </a:lnSpc>
                  <a:buNone/>
                </a:pPr>
                <a:r>
                  <a:rPr lang="en-US" sz="24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Newton:</a:t>
                </a:r>
                <a:r>
                  <a:rPr lang="en-US" sz="2400" b="1" dirty="0">
                    <a:solidFill>
                      <a:srgbClr val="00B050"/>
                    </a:solidFill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𝑪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Laurent polynomial   </a:t>
                </a:r>
              </a:p>
              <a:p>
                <a:pPr marL="0" indent="0">
                  <a:lnSpc>
                    <a:spcPts val="3280"/>
                  </a:lnSpc>
                  <a:buNone/>
                </a:pPr>
                <a:r>
                  <a:rPr lang="en-US" sz="2400" dirty="0">
                    <a:latin typeface="Comic Sans MS" panose="030F0902030302020204" pitchFamily="66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83FE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conv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 algn="ctr">
                  <a:buNone/>
                </a:pPr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Edmonds:</a:t>
                </a:r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matroids 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  (over the Reals).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283FE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′)=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conv</m:t>
                    </m:r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e>
                      <m:sub>
                        <m:r>
                          <a:rPr lang="en-US" sz="2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basis</m:t>
                    </m:r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′}</m:t>
                    </m:r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38B86-9AC0-4454-A98C-EE1F86C19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108" y="1090246"/>
                <a:ext cx="8645300" cy="5923202"/>
              </a:xfrm>
              <a:blipFill>
                <a:blip r:embed="rId2"/>
                <a:stretch>
                  <a:fillRect l="-1026" t="-214"/>
                </a:stretch>
              </a:blipFill>
              <a:ln w="635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B88F09-AE8B-1748-BD02-5BB41394AEB9}"/>
              </a:ext>
            </a:extLst>
          </p:cNvPr>
          <p:cNvCxnSpPr>
            <a:cxnSpLocks/>
          </p:cNvCxnSpPr>
          <p:nvPr/>
        </p:nvCxnSpPr>
        <p:spPr>
          <a:xfrm>
            <a:off x="773723" y="4064617"/>
            <a:ext cx="7741627" cy="0"/>
          </a:xfrm>
          <a:prstGeom prst="line">
            <a:avLst/>
          </a:prstGeom>
          <a:ln w="50800">
            <a:solidFill>
              <a:srgbClr val="233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734B57C3-F24C-6947-B329-6147DAE58B1D}"/>
              </a:ext>
            </a:extLst>
          </p:cNvPr>
          <p:cNvSpPr txBox="1">
            <a:spLocks noChangeArrowheads="1"/>
          </p:cNvSpPr>
          <p:nvPr/>
        </p:nvSpPr>
        <p:spPr>
          <a:xfrm>
            <a:off x="449179" y="45721"/>
            <a:ext cx="8486845" cy="15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Moment polytopes -examples</a:t>
            </a:r>
            <a:br>
              <a:rPr lang="en-US" sz="28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6B240-455B-3B48-A529-66B1AA195B2A}"/>
              </a:ext>
            </a:extLst>
          </p:cNvPr>
          <p:cNvSpPr txBox="1"/>
          <p:nvPr/>
        </p:nvSpPr>
        <p:spPr>
          <a:xfrm rot="984023">
            <a:off x="4848762" y="2620475"/>
            <a:ext cx="41056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Why are these polytopes?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C6B85-FB47-BF43-A996-236B631FA667}"/>
              </a:ext>
            </a:extLst>
          </p:cNvPr>
          <p:cNvSpPr txBox="1"/>
          <p:nvPr/>
        </p:nvSpPr>
        <p:spPr>
          <a:xfrm rot="984023">
            <a:off x="5273092" y="5536921"/>
            <a:ext cx="35044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What are the groups?</a:t>
            </a:r>
            <a:endParaRPr lang="en-US" dirty="0">
              <a:solidFill>
                <a:srgbClr val="190EC2"/>
              </a:solidFill>
            </a:endParaRPr>
          </a:p>
        </p:txBody>
      </p:sp>
      <p:sp>
        <p:nvSpPr>
          <p:cNvPr id="9" name="Diamond 8">
            <a:hlinkClick r:id="rId3" action="ppaction://hlinksldjump"/>
            <a:extLst>
              <a:ext uri="{FF2B5EF4-FFF2-40B4-BE49-F238E27FC236}">
                <a16:creationId xmlns:a16="http://schemas.microsoft.com/office/drawing/2014/main" id="{B6B3CDAB-DACD-AB43-80B6-321187EEF033}"/>
              </a:ext>
            </a:extLst>
          </p:cNvPr>
          <p:cNvSpPr/>
          <p:nvPr/>
        </p:nvSpPr>
        <p:spPr>
          <a:xfrm>
            <a:off x="8661399" y="6218825"/>
            <a:ext cx="482599" cy="592681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600200"/>
            <a:ext cx="8445500" cy="2051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Some applications of 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Scaling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75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701297"/>
            <a:ext cx="8445500" cy="2051050"/>
          </a:xfrm>
        </p:spPr>
        <p:txBody>
          <a:bodyPr/>
          <a:lstStyle/>
          <a:p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Non-commutative algebra</a:t>
            </a:r>
            <a:b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600" b="1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53897"/>
            <a:ext cx="3505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15B2E-ED8F-7D4E-9B24-D2BC9FD6DE6B}"/>
              </a:ext>
            </a:extLst>
          </p:cNvPr>
          <p:cNvSpPr txBox="1"/>
          <p:nvPr/>
        </p:nvSpPr>
        <p:spPr>
          <a:xfrm>
            <a:off x="3146155" y="5532895"/>
            <a:ext cx="310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Proving identities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84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9F385BE-329A-204F-A986-024374CA4FA9}"/>
              </a:ext>
            </a:extLst>
          </p:cNvPr>
          <p:cNvSpPr txBox="1"/>
          <p:nvPr/>
        </p:nvSpPr>
        <p:spPr>
          <a:xfrm>
            <a:off x="4820984" y="5324422"/>
            <a:ext cx="1781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Decidable?</a:t>
            </a:r>
            <a:endParaRPr lang="en-US" sz="2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61294" y="6202521"/>
            <a:ext cx="88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endParaRPr lang="en-US" sz="2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92553" y="5365186"/>
            <a:ext cx="2264833" cy="380123"/>
          </a:xfrm>
          <a:prstGeom prst="rect">
            <a:avLst/>
          </a:prstGeom>
          <a:solidFill>
            <a:srgbClr val="008000">
              <a:alpha val="18000"/>
            </a:srgbClr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2500" y="3496278"/>
            <a:ext cx="2264833" cy="380123"/>
          </a:xfrm>
          <a:prstGeom prst="rect">
            <a:avLst/>
          </a:prstGeom>
          <a:solidFill>
            <a:srgbClr val="008000">
              <a:alpha val="18000"/>
            </a:srgbClr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957386" y="2980043"/>
            <a:ext cx="4627814" cy="380123"/>
          </a:xfrm>
          <a:prstGeom prst="rect">
            <a:avLst/>
          </a:prstGeom>
          <a:solidFill>
            <a:srgbClr val="008000">
              <a:alpha val="18000"/>
            </a:srgbClr>
          </a:solidFill>
        </p:spPr>
        <p:txBody>
          <a:bodyPr wrap="square" rtlCol="0">
            <a:spAutoFit/>
          </a:bodyPr>
          <a:lstStyle/>
          <a:p>
            <a:endParaRPr lang="en-US" sz="2400" b="1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83" y="169321"/>
            <a:ext cx="8456084" cy="147700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Rational identity testing</a:t>
            </a:r>
            <a:b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800" b="1" dirty="0">
                <a:solidFill>
                  <a:srgbClr val="660066"/>
                </a:solidFill>
                <a:latin typeface="Comic Sans MS"/>
                <a:cs typeface="Comic Sans MS"/>
              </a:rPr>
              <a:t>Word problem </a:t>
            </a:r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for </a:t>
            </a:r>
            <a:r>
              <a:rPr lang="en-US" sz="2800" b="1" i="1" dirty="0">
                <a:solidFill>
                  <a:srgbClr val="000000"/>
                </a:solidFill>
                <a:latin typeface="Comic Sans MS"/>
                <a:cs typeface="Comic Sans MS"/>
              </a:rPr>
              <a:t>free skew fields</a:t>
            </a:r>
            <a:endParaRPr lang="en-US" sz="28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680713" y="1960113"/>
            <a:ext cx="1473877" cy="826634"/>
          </a:xfrm>
          <a:prstGeom prst="wedgeRoundRectCallout">
            <a:avLst>
              <a:gd name="adj1" fmla="val -70165"/>
              <a:gd name="adj2" fmla="val 36135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</a:rPr>
              <a:t>not</a:t>
            </a:r>
            <a:r>
              <a:rPr lang="en-US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pq</a:t>
            </a:r>
            <a:r>
              <a:rPr lang="en-US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6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</a:rPr>
              <a:t>or</a:t>
            </a:r>
            <a:r>
              <a:rPr lang="en-US" sz="16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6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16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9" y="1427092"/>
            <a:ext cx="8921075" cy="533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{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,…} non-commutative,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latin typeface="Comic Sans MS"/>
                <a:cs typeface="Comic Sans MS"/>
              </a:rPr>
              <a:t> (commutative)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field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&lt;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dirty="0"/>
              <a:t>&gt; </a:t>
            </a:r>
            <a:r>
              <a:rPr lang="en-US" sz="2400" b="1" dirty="0">
                <a:latin typeface="Comic Sans MS"/>
                <a:cs typeface="Comic Sans MS"/>
              </a:rPr>
              <a:t>polynomials, e.g.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= </a:t>
            </a:r>
            <a:r>
              <a:rPr lang="en-US" sz="2400" b="1" dirty="0">
                <a:latin typeface="Comic Sans MS"/>
                <a:cs typeface="Comic Sans MS"/>
              </a:rPr>
              <a:t>1+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xy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yx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dirty="0"/>
              <a:t>&lt;(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dirty="0"/>
              <a:t>)&gt; </a:t>
            </a:r>
            <a:r>
              <a:rPr lang="en-US" sz="2400" b="1" dirty="0">
                <a:latin typeface="Comic Sans MS"/>
                <a:cs typeface="Comic Sans MS"/>
              </a:rPr>
              <a:t>rational expressions, e.g. </a:t>
            </a: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=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=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zy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w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  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∞ nested inversion </a:t>
            </a:r>
            <a:r>
              <a:rPr lang="en-US" altLang="en-US" sz="2400" b="1" dirty="0">
                <a:solidFill>
                  <a:srgbClr val="009900"/>
                </a:solidFill>
              </a:rPr>
              <a:t>[</a:t>
            </a:r>
            <a:r>
              <a:rPr lang="en-US" altLang="en-US" sz="24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Retenauer</a:t>
            </a:r>
            <a: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  <a:t>]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=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xy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-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2000" b="1" baseline="30000" dirty="0">
                <a:solidFill>
                  <a:srgbClr val="000000"/>
                </a:solidFill>
                <a:latin typeface="Comic Sans MS"/>
                <a:cs typeface="Comic Sans MS"/>
              </a:rPr>
              <a:t>1     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Hua’s identity</a:t>
            </a:r>
          </a:p>
          <a:p>
            <a:pPr>
              <a:lnSpc>
                <a:spcPct val="13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Different expressions may represent the same object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(equivalence up to the field axioms)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984807"/>
                </a:solidFill>
                <a:latin typeface="Comic Sans MS"/>
                <a:cs typeface="Comic Sans MS"/>
              </a:rPr>
              <a:t>r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 = 0 ?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Word Problem</a:t>
            </a:r>
          </a:p>
          <a:p>
            <a:pPr>
              <a:lnSpc>
                <a:spcPct val="130000"/>
              </a:lnSpc>
            </a:pPr>
            <a: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  <a:t>[Cohn’70] </a:t>
            </a:r>
            <a:r>
              <a:rPr lang="en-US" altLang="en-US" sz="2400" b="1" dirty="0">
                <a:latin typeface="Comic Sans MS" panose="030F0902030302020204" pitchFamily="66" charset="0"/>
              </a:rPr>
              <a:t>An NC-SING problem</a:t>
            </a:r>
            <a:endParaRPr lang="en-US" sz="2400" b="1" dirty="0">
              <a:latin typeface="Comic Sans MS" panose="030F0902030302020204" pitchFamily="66" charset="0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altLang="en-US" sz="2400" b="1" dirty="0">
                <a:solidFill>
                  <a:srgbClr val="009900"/>
                </a:solidFill>
              </a:rPr>
              <a:t>[</a:t>
            </a:r>
            <a: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  <a:t>Garg-Gurvits-Oliveira-W’15</a:t>
            </a:r>
            <a:r>
              <a:rPr lang="en-US" altLang="en-US" sz="2400" b="1" dirty="0">
                <a:solidFill>
                  <a:srgbClr val="009900"/>
                </a:solidFill>
              </a:rPr>
              <a:t>]                  </a:t>
            </a:r>
            <a:r>
              <a:rPr lang="en-US" altLang="en-US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Operator scaling</a:t>
            </a:r>
            <a:endParaRPr lang="en-US" altLang="en-US" sz="2400" b="1" dirty="0">
              <a:solidFill>
                <a:srgbClr val="00990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41CF2-5535-674B-B43A-215E271DA840}"/>
              </a:ext>
            </a:extLst>
          </p:cNvPr>
          <p:cNvSpPr txBox="1"/>
          <p:nvPr/>
        </p:nvSpPr>
        <p:spPr>
          <a:xfrm>
            <a:off x="7536999" y="509568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9900"/>
                </a:solidFill>
              </a:rPr>
              <a:t>[</a:t>
            </a:r>
            <a:r>
              <a:rPr lang="en-US" altLang="en-US" sz="2400" b="1" dirty="0" err="1">
                <a:solidFill>
                  <a:srgbClr val="009900"/>
                </a:solidFill>
                <a:latin typeface="Comic Sans MS" panose="030F0902030302020204" pitchFamily="66" charset="0"/>
              </a:rPr>
              <a:t>Amitsur</a:t>
            </a:r>
            <a: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  <a:t>, </a:t>
            </a:r>
            <a:b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</a:br>
            <a:r>
              <a:rPr lang="en-US" altLang="en-US" sz="2400" b="1" dirty="0">
                <a:solidFill>
                  <a:srgbClr val="009900"/>
                </a:solidFill>
                <a:latin typeface="Comic Sans MS" panose="030F0902030302020204" pitchFamily="66" charset="0"/>
              </a:rPr>
              <a:t>Cohn]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6FF47-DC2F-7041-86FD-A78AE6D04863}"/>
              </a:ext>
            </a:extLst>
          </p:cNvPr>
          <p:cNvSpPr txBox="1"/>
          <p:nvPr/>
        </p:nvSpPr>
        <p:spPr>
          <a:xfrm>
            <a:off x="4973384" y="5803402"/>
            <a:ext cx="1781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Decidable!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169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2" grpId="0" animBg="1"/>
      <p:bldP spid="10" grpId="0" animBg="1"/>
      <p:bldP spid="9" grpId="0" animBg="1"/>
      <p:bldP spid="8" grpId="0" animBg="1"/>
      <p:bldP spid="14" grpId="0" uiExpand="1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1084092"/>
            <a:ext cx="8445500" cy="205070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problem(s)</a:t>
            </a:r>
            <a:endParaRPr lang="en-US" sz="28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2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463" y="709864"/>
            <a:ext cx="8445500" cy="2051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Analysis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2B503-9DE6-E440-A482-37D0ECD7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547" y="2245560"/>
            <a:ext cx="3354906" cy="2855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C566D-52E9-D84B-BA05-868239250995}"/>
              </a:ext>
            </a:extLst>
          </p:cNvPr>
          <p:cNvSpPr txBox="1"/>
          <p:nvPr/>
        </p:nvSpPr>
        <p:spPr>
          <a:xfrm>
            <a:off x="3146155" y="5532895"/>
            <a:ext cx="310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Proving inequalities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E955562-557A-7745-94FA-6B0C4C528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3" y="-90488"/>
            <a:ext cx="8455025" cy="1476376"/>
          </a:xfrm>
        </p:spPr>
        <p:txBody>
          <a:bodyPr/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Brascamp-Lieb</a:t>
            </a:r>
            <a:r>
              <a:rPr lang="en-US" altLang="en-US" sz="32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Inequalities </a:t>
            </a:r>
            <a:r>
              <a:rPr lang="en-US" altLang="en-US" sz="2800" b="1" dirty="0">
                <a:solidFill>
                  <a:srgbClr val="008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[BL’76,Lieb’90]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49A553-8DAF-0D49-BB1B-DAB5ECD78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89217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190EC2"/>
                </a:solidFill>
                <a:ea typeface="+mn-ea"/>
              </a:rPr>
              <a:t>For all </a:t>
            </a:r>
            <a:r>
              <a:rPr lang="en-US" altLang="en-US" sz="2800" b="1" dirty="0">
                <a:solidFill>
                  <a:srgbClr val="800000"/>
                </a:solidFill>
                <a:ea typeface="+mn-ea"/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  <a:ea typeface="+mn-ea"/>
              </a:rPr>
              <a:t>i</a:t>
            </a:r>
            <a:r>
              <a:rPr lang="en-US" altLang="en-US" sz="1800" b="1" dirty="0">
                <a:solidFill>
                  <a:srgbClr val="0000FF"/>
                </a:solidFill>
              </a:rPr>
              <a:t>         </a:t>
            </a:r>
            <a:r>
              <a:rPr lang="en-US" altLang="en-US" sz="2800" b="1" dirty="0"/>
              <a:t>∫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/>
              <a:t>∏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j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j</a:t>
            </a:r>
            <a:r>
              <a:rPr lang="en-US" altLang="en-US" sz="2800" dirty="0"/>
              <a:t>   </a:t>
            </a:r>
            <a:r>
              <a:rPr lang="en-US" altLang="en-US" sz="2800" b="1" dirty="0"/>
              <a:t>≤</a:t>
            </a:r>
            <a:r>
              <a:rPr lang="en-US" altLang="en-US" sz="2800" dirty="0"/>
              <a:t>  </a:t>
            </a:r>
            <a:r>
              <a:rPr lang="en-US" altLang="en-US" sz="2800" b="1" dirty="0">
                <a:solidFill>
                  <a:srgbClr val="FF33CC"/>
                </a:solidFill>
              </a:rPr>
              <a:t>C</a:t>
            </a:r>
            <a:r>
              <a:rPr lang="en-US" altLang="en-US" sz="2800" b="1" dirty="0"/>
              <a:t> ∏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j</a:t>
            </a:r>
            <a:r>
              <a:rPr lang="en-US" altLang="en-US" sz="2800" b="1" dirty="0"/>
              <a:t> |</a:t>
            </a:r>
            <a:r>
              <a:rPr lang="en-US" altLang="en-US" sz="2800" b="1" dirty="0" err="1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 err="1">
                <a:solidFill>
                  <a:srgbClr val="800000"/>
                </a:solidFill>
              </a:rPr>
              <a:t>j</a:t>
            </a:r>
            <a:r>
              <a:rPr lang="en-US" altLang="en-US" sz="2800" b="1" dirty="0" err="1"/>
              <a:t>|</a:t>
            </a:r>
            <a:r>
              <a:rPr lang="en-US" altLang="en-US" sz="2800" b="1" baseline="-25000" dirty="0" err="1">
                <a:solidFill>
                  <a:srgbClr val="FF0000"/>
                </a:solidFill>
              </a:rPr>
              <a:t>pj</a:t>
            </a:r>
            <a:endParaRPr lang="en-US" altLang="en-US" sz="2800" baseline="-25000" dirty="0"/>
          </a:p>
          <a:p>
            <a:pPr algn="l"/>
            <a:endParaRPr lang="en-US" alt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altLang="en-US" sz="2400" b="1" dirty="0">
                <a:solidFill>
                  <a:schemeClr val="tx2"/>
                </a:solidFill>
              </a:rPr>
              <a:t>Resume:</a:t>
            </a:r>
            <a:r>
              <a:rPr lang="en-US" altLang="en-US" sz="2400" b="1" dirty="0">
                <a:solidFill>
                  <a:srgbClr val="008000"/>
                </a:solidFill>
              </a:rPr>
              <a:t> </a:t>
            </a:r>
            <a:r>
              <a:rPr lang="en-US" altLang="en-US" sz="2400" b="1" dirty="0"/>
              <a:t>special cases &amp; extensions</a:t>
            </a:r>
          </a:p>
          <a:p>
            <a:pPr algn="l"/>
            <a:endParaRPr lang="en-US" altLang="en-US" sz="2400" b="1" dirty="0">
              <a:solidFill>
                <a:srgbClr val="008000"/>
              </a:solidFill>
            </a:endParaRPr>
          </a:p>
          <a:p>
            <a:pPr algn="l"/>
            <a:r>
              <a:rPr lang="en-US" altLang="en-US" sz="2400" b="1" dirty="0">
                <a:solidFill>
                  <a:srgbClr val="008000"/>
                </a:solidFill>
              </a:rPr>
              <a:t>Cauchy-</a:t>
            </a:r>
            <a:r>
              <a:rPr lang="en-US" altLang="en-US" sz="2400" b="1" dirty="0" err="1">
                <a:solidFill>
                  <a:srgbClr val="008000"/>
                </a:solidFill>
              </a:rPr>
              <a:t>Schwarz</a:t>
            </a:r>
            <a:r>
              <a:rPr lang="en-US" altLang="en-US" sz="2400" b="1" dirty="0" err="1"/>
              <a:t>,</a:t>
            </a:r>
            <a:r>
              <a:rPr lang="en-US" altLang="en-US" sz="2400" b="1" dirty="0" err="1">
                <a:solidFill>
                  <a:srgbClr val="008000"/>
                </a:solidFill>
              </a:rPr>
              <a:t>Holder</a:t>
            </a:r>
            <a:r>
              <a:rPr lang="en-US" altLang="en-US" sz="2400" b="1" dirty="0"/>
              <a:t>       </a:t>
            </a:r>
            <a:r>
              <a:rPr lang="en-US" altLang="en-US" sz="2400" b="1" dirty="0" err="1">
                <a:solidFill>
                  <a:srgbClr val="008000"/>
                </a:solidFill>
              </a:rPr>
              <a:t>Precopa-Leindler</a:t>
            </a:r>
            <a:endParaRPr lang="en-US" altLang="en-US" sz="2400" b="1" dirty="0">
              <a:solidFill>
                <a:srgbClr val="008000"/>
              </a:solidFill>
            </a:endParaRPr>
          </a:p>
          <a:p>
            <a:pPr algn="l"/>
            <a:r>
              <a:rPr lang="en-US" altLang="en-US" sz="2400" b="1" dirty="0">
                <a:solidFill>
                  <a:srgbClr val="008000"/>
                </a:solidFill>
              </a:rPr>
              <a:t>Loomis-Whitney</a:t>
            </a:r>
            <a:r>
              <a:rPr lang="en-US" altLang="en-US" sz="2400" b="1" dirty="0"/>
              <a:t>                </a:t>
            </a:r>
            <a:r>
              <a:rPr lang="en-US" altLang="en-US" sz="2400" b="1" dirty="0">
                <a:solidFill>
                  <a:srgbClr val="008000"/>
                </a:solidFill>
              </a:rPr>
              <a:t>Nelson</a:t>
            </a:r>
            <a:r>
              <a:rPr lang="en-US" altLang="en-US" sz="2400" b="1" dirty="0"/>
              <a:t> Hypercontractive</a:t>
            </a:r>
          </a:p>
          <a:p>
            <a:pPr algn="l"/>
            <a:r>
              <a:rPr lang="en-US" altLang="en-US" sz="2400" b="1" dirty="0">
                <a:solidFill>
                  <a:srgbClr val="008000"/>
                </a:solidFill>
              </a:rPr>
              <a:t>Young’s</a:t>
            </a:r>
            <a:r>
              <a:rPr lang="en-US" altLang="en-US" sz="2400" b="1" dirty="0"/>
              <a:t> convolution             </a:t>
            </a:r>
            <a:r>
              <a:rPr lang="en-US" altLang="en-US" sz="2400" b="1" dirty="0" err="1">
                <a:solidFill>
                  <a:srgbClr val="008000"/>
                </a:solidFill>
              </a:rPr>
              <a:t>Brunn-Minkowski</a:t>
            </a:r>
            <a:endParaRPr lang="en-US" altLang="en-US" sz="2400" b="1" dirty="0">
              <a:solidFill>
                <a:srgbClr val="008000"/>
              </a:solidFill>
            </a:endParaRPr>
          </a:p>
          <a:p>
            <a:pPr algn="l"/>
            <a:r>
              <a:rPr lang="en-US" altLang="en-US" sz="2400" b="1" dirty="0" err="1">
                <a:solidFill>
                  <a:srgbClr val="008000"/>
                </a:solidFill>
              </a:rPr>
              <a:t>Lieb’s</a:t>
            </a:r>
            <a:r>
              <a:rPr lang="en-US" altLang="en-US" sz="2400" b="1" dirty="0">
                <a:solidFill>
                  <a:srgbClr val="008000"/>
                </a:solidFill>
              </a:rPr>
              <a:t> </a:t>
            </a:r>
            <a:r>
              <a:rPr lang="en-US" altLang="en-US" sz="2400" b="1" dirty="0">
                <a:solidFill>
                  <a:srgbClr val="660066"/>
                </a:solidFill>
              </a:rPr>
              <a:t>Non-commutative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008000"/>
                </a:solidFill>
              </a:rPr>
              <a:t>BL    </a:t>
            </a:r>
            <a:r>
              <a:rPr lang="en-US" altLang="en-US" sz="2400" b="1" dirty="0" err="1">
                <a:solidFill>
                  <a:srgbClr val="008000"/>
                </a:solidFill>
              </a:rPr>
              <a:t>Barthe</a:t>
            </a:r>
            <a:r>
              <a:rPr lang="en-US" altLang="en-US" sz="2400" b="1" dirty="0">
                <a:solidFill>
                  <a:srgbClr val="008000"/>
                </a:solidFill>
              </a:rPr>
              <a:t> </a:t>
            </a:r>
            <a:r>
              <a:rPr lang="en-US" altLang="en-US" sz="2400" b="1" dirty="0">
                <a:solidFill>
                  <a:srgbClr val="660066"/>
                </a:solidFill>
              </a:rPr>
              <a:t>Reverse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008000"/>
                </a:solidFill>
              </a:rPr>
              <a:t>BL </a:t>
            </a:r>
          </a:p>
          <a:p>
            <a:pPr algn="l"/>
            <a:r>
              <a:rPr lang="en-US" altLang="en-US" sz="2400" b="1" dirty="0">
                <a:solidFill>
                  <a:srgbClr val="008000"/>
                </a:solidFill>
              </a:rPr>
              <a:t>Bennett-Bez </a:t>
            </a:r>
            <a:r>
              <a:rPr lang="en-US" altLang="en-US" sz="2400" b="1" dirty="0">
                <a:solidFill>
                  <a:srgbClr val="660066"/>
                </a:solidFill>
              </a:rPr>
              <a:t>Nonlinear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008000"/>
                </a:solidFill>
              </a:rPr>
              <a:t>BL     </a:t>
            </a:r>
            <a:r>
              <a:rPr lang="en-US" altLang="en-US" sz="2400" b="1" dirty="0"/>
              <a:t>Quantitative </a:t>
            </a:r>
            <a:r>
              <a:rPr lang="en-US" altLang="en-US" sz="2400" b="1" dirty="0" err="1">
                <a:solidFill>
                  <a:srgbClr val="008000"/>
                </a:solidFill>
              </a:rPr>
              <a:t>Helly</a:t>
            </a:r>
            <a:r>
              <a:rPr lang="en-US" altLang="en-US" sz="2400" b="1" dirty="0"/>
              <a:t> </a:t>
            </a:r>
            <a:endParaRPr lang="en-US" altLang="en-US" sz="2400" b="1" dirty="0">
              <a:solidFill>
                <a:srgbClr val="008000"/>
              </a:solidFill>
            </a:endParaRPr>
          </a:p>
          <a:p>
            <a:pPr algn="l"/>
            <a:endParaRPr lang="en-US" alt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altLang="en-US" sz="2400" b="1" dirty="0">
                <a:solidFill>
                  <a:schemeClr val="tx2"/>
                </a:solidFill>
              </a:rPr>
              <a:t>Analysis, Geometry, Probability, Information Theory,…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600526-474C-4A4E-9DC0-F16AC7675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792" y="5089360"/>
            <a:ext cx="2508918" cy="78205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D17BD-E29E-5E49-8536-E9EBE8CB7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092" y="2286000"/>
            <a:ext cx="1804734" cy="625642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26627" name="Title 1">
            <a:extLst>
              <a:ext uri="{FF2B5EF4-FFF2-40B4-BE49-F238E27FC236}">
                <a16:creationId xmlns:a16="http://schemas.microsoft.com/office/drawing/2014/main" id="{A783FB29-24C8-DE41-9CD2-FC292D600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3" y="-90488"/>
            <a:ext cx="8455025" cy="1476376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7030A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Cauchy-Schwarz, Holder inequalities</a:t>
            </a:r>
            <a:endParaRPr lang="en-US" altLang="en-US" sz="2800" b="1" dirty="0">
              <a:solidFill>
                <a:srgbClr val="7030A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AC215-9655-D248-AF5F-E7514602B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0" y="1259304"/>
            <a:ext cx="8921750" cy="608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</a:rPr>
              <a:t>d</a:t>
            </a:r>
            <a:r>
              <a:rPr lang="en-US" altLang="en-US" sz="2800" b="1" dirty="0"/>
              <a:t>=1,  </a:t>
            </a:r>
            <a:r>
              <a:rPr lang="en-US" altLang="en-US" sz="2800" b="1" dirty="0">
                <a:solidFill>
                  <a:srgbClr val="FF0000"/>
                </a:solidFill>
              </a:rPr>
              <a:t>For all</a:t>
            </a:r>
            <a:r>
              <a:rPr lang="en-US" altLang="en-US" sz="2800" b="1" dirty="0"/>
              <a:t>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>
                <a:solidFill>
                  <a:srgbClr val="800000"/>
                </a:solidFill>
              </a:rPr>
              <a:t>,f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+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rgbClr val="008000"/>
                </a:solidFill>
              </a:rPr>
              <a:t>[CS] </a:t>
            </a:r>
            <a:r>
              <a:rPr lang="en-US" altLang="en-US" sz="2800" b="1" dirty="0"/>
              <a:t>∫</a:t>
            </a:r>
            <a:r>
              <a:rPr lang="en-US" altLang="en-US" sz="2800" b="1" baseline="-25000" dirty="0" err="1">
                <a:solidFill>
                  <a:srgbClr val="0000FF"/>
                </a:solidFill>
              </a:rPr>
              <a:t>x</a:t>
            </a:r>
            <a:r>
              <a:rPr lang="en-US" altLang="en-US" sz="2800" baseline="-25000" dirty="0" err="1">
                <a:sym typeface="Symbol" pitchFamily="2" charset="2"/>
              </a:rPr>
              <a:t></a:t>
            </a:r>
            <a:r>
              <a:rPr lang="en-US" altLang="en-US" sz="2800" b="1" baseline="-25000" dirty="0" err="1">
                <a:solidFill>
                  <a:srgbClr val="0000FF"/>
                </a:solidFill>
              </a:rPr>
              <a:t>R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dirty="0"/>
              <a:t>) </a:t>
            </a:r>
            <a:r>
              <a:rPr lang="en-US" altLang="en-US" sz="2800" b="1" dirty="0"/>
              <a:t>≤ 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           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2800" b="1" dirty="0"/>
              <a:t>=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/>
              <a:t>=</a:t>
            </a:r>
            <a:r>
              <a:rPr lang="en-US" altLang="en-US" sz="2800" b="1" dirty="0">
                <a:solidFill>
                  <a:srgbClr val="FF0000"/>
                </a:solidFill>
              </a:rPr>
              <a:t>2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en-US" sz="2800" b="1" dirty="0">
                <a:solidFill>
                  <a:srgbClr val="008000"/>
                </a:solidFill>
              </a:rPr>
              <a:t>                                   </a:t>
            </a:r>
            <a:r>
              <a:rPr lang="en-US" altLang="en-US" sz="2800" b="1" dirty="0">
                <a:solidFill>
                  <a:schemeClr val="tx2"/>
                </a:solidFill>
              </a:rPr>
              <a:t>any other norms?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rgbClr val="008000"/>
                </a:solidFill>
              </a:rPr>
              <a:t>[H]  </a:t>
            </a:r>
            <a:r>
              <a:rPr lang="en-US" altLang="en-US" sz="2800" b="1" dirty="0"/>
              <a:t>∫</a:t>
            </a:r>
            <a:r>
              <a:rPr lang="en-US" altLang="en-US" sz="2800" b="1" baseline="-25000" dirty="0" err="1">
                <a:solidFill>
                  <a:srgbClr val="0000FF"/>
                </a:solidFill>
              </a:rPr>
              <a:t>x</a:t>
            </a:r>
            <a:r>
              <a:rPr lang="en-US" altLang="en-US" sz="2800" baseline="-25000" dirty="0" err="1">
                <a:sym typeface="Symbol" pitchFamily="2" charset="2"/>
              </a:rPr>
              <a:t></a:t>
            </a:r>
            <a:r>
              <a:rPr lang="en-US" altLang="en-US" sz="2800" b="1" baseline="-25000" dirty="0" err="1">
                <a:solidFill>
                  <a:srgbClr val="0000FF"/>
                </a:solidFill>
              </a:rPr>
              <a:t>R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dirty="0"/>
              <a:t>) </a:t>
            </a:r>
            <a:r>
              <a:rPr lang="en-US" altLang="en-US" sz="2800" b="1" dirty="0"/>
              <a:t>≤ 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p1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p2             </a:t>
            </a:r>
          </a:p>
          <a:p>
            <a:pPr>
              <a:lnSpc>
                <a:spcPct val="120000"/>
              </a:lnSpc>
            </a:pPr>
            <a:endParaRPr lang="en-US" altLang="en-US" sz="2800" b="1" baseline="-250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800" b="1" dirty="0"/>
              <a:t>                                          1/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2800" b="1" dirty="0"/>
              <a:t>+1/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/>
              <a:t>=</a:t>
            </a:r>
            <a:r>
              <a:rPr lang="en-US" altLang="en-US" sz="2800" b="1" dirty="0">
                <a:solidFill>
                  <a:srgbClr val="FF0000"/>
                </a:solidFill>
              </a:rPr>
              <a:t>1 </a:t>
            </a:r>
          </a:p>
          <a:p>
            <a:pPr>
              <a:lnSpc>
                <a:spcPct val="120000"/>
              </a:lnSpc>
            </a:pPr>
            <a:endParaRPr lang="en-US" altLang="en-US" sz="28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chemeClr val="tx2"/>
                </a:solidFill>
              </a:rPr>
              <a:t>No other norms!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Constant 1 is optimal!</a:t>
            </a:r>
          </a:p>
          <a:p>
            <a:pPr algn="l">
              <a:lnSpc>
                <a:spcPct val="120000"/>
              </a:lnSpc>
            </a:pPr>
            <a:r>
              <a:rPr lang="en-US" altLang="en-US" sz="2800" b="1" dirty="0">
                <a:solidFill>
                  <a:srgbClr val="FF0000"/>
                </a:solidFill>
              </a:rPr>
              <a:t>                                           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1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5AB7CBC-0B7F-A949-8360-80DA027F6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895600"/>
            <a:ext cx="9144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2" name="Title 1">
            <a:extLst>
              <a:ext uri="{FF2B5EF4-FFF2-40B4-BE49-F238E27FC236}">
                <a16:creationId xmlns:a16="http://schemas.microsoft.com/office/drawing/2014/main" id="{F3B8CA99-9AE6-AD43-A3B9-4DDAEE99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3" y="-90488"/>
            <a:ext cx="8455025" cy="1476376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7030A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Loomis-Whitney inequality</a:t>
            </a:r>
            <a:endParaRPr lang="en-US" altLang="en-US" sz="2800" b="1" dirty="0">
              <a:solidFill>
                <a:srgbClr val="7030A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26A8A-C31E-174B-BB0E-C5220695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8839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</a:rPr>
              <a:t>d</a:t>
            </a:r>
            <a:r>
              <a:rPr lang="en-US" altLang="en-US" sz="2800" b="1" dirty="0"/>
              <a:t>=3,  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dirty="0"/>
              <a:t>=(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3</a:t>
            </a:r>
            <a:r>
              <a:rPr lang="en-US" altLang="en-US" sz="2800" b="1" dirty="0">
                <a:solidFill>
                  <a:srgbClr val="000000"/>
                </a:solidFill>
              </a:rPr>
              <a:t>),  </a:t>
            </a:r>
            <a:r>
              <a:rPr lang="en-US" altLang="en-US" sz="2800" b="1" dirty="0">
                <a:solidFill>
                  <a:srgbClr val="800000"/>
                </a:solidFill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</a:rPr>
              <a:t>For all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b="1" dirty="0">
                <a:solidFill>
                  <a:srgbClr val="000000"/>
                </a:solidFill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2 </a:t>
            </a:r>
            <a:r>
              <a:rPr lang="en-US" altLang="en-US" sz="2800" b="1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+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0000FF"/>
              </a:solidFill>
            </a:endParaRPr>
          </a:p>
          <a:p>
            <a:pPr algn="l">
              <a:lnSpc>
                <a:spcPct val="140000"/>
              </a:lnSpc>
            </a:pPr>
            <a:r>
              <a:rPr lang="en-US" altLang="en-US" sz="2800" b="1" dirty="0">
                <a:solidFill>
                  <a:srgbClr val="008000"/>
                </a:solidFill>
              </a:rPr>
              <a:t>[LW] </a:t>
            </a:r>
            <a:r>
              <a:rPr lang="en-US" altLang="en-US" sz="2800" b="1" dirty="0"/>
              <a:t>∫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x</a:t>
            </a:r>
            <a:r>
              <a:rPr lang="en-US" altLang="en-US" sz="2800" baseline="-25000" dirty="0">
                <a:sym typeface="Symbol" pitchFamily="2" charset="2"/>
              </a:rPr>
              <a:t>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R</a:t>
            </a:r>
            <a:r>
              <a:rPr lang="en-US" altLang="en-US" sz="1800" b="1" dirty="0">
                <a:solidFill>
                  <a:srgbClr val="0000FF"/>
                </a:solidFill>
              </a:rPr>
              <a:t>3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3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3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2</a:t>
            </a:r>
            <a:r>
              <a:rPr lang="en-US" altLang="en-US" sz="2800" dirty="0"/>
              <a:t>) </a:t>
            </a:r>
            <a:r>
              <a:rPr lang="en-US" altLang="en-US" sz="2800" b="1" dirty="0"/>
              <a:t>≤ 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2</a:t>
            </a:r>
          </a:p>
          <a:p>
            <a:pPr algn="l">
              <a:lnSpc>
                <a:spcPct val="140000"/>
              </a:lnSpc>
            </a:pPr>
            <a:r>
              <a:rPr lang="en-US" altLang="en-US" sz="2800" b="1" baseline="-25000" dirty="0">
                <a:solidFill>
                  <a:srgbClr val="FF0000"/>
                </a:solidFill>
              </a:rPr>
              <a:t>                                                                            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i</a:t>
            </a:r>
            <a:r>
              <a:rPr lang="en-US" altLang="en-US" sz="2800" b="1" dirty="0"/>
              <a:t>=</a:t>
            </a:r>
            <a:r>
              <a:rPr lang="en-US" altLang="en-US" sz="2800" b="1" dirty="0">
                <a:solidFill>
                  <a:srgbClr val="FF0000"/>
                </a:solidFill>
              </a:rPr>
              <a:t>2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en-US" sz="2400" b="1" dirty="0">
              <a:solidFill>
                <a:srgbClr val="008000"/>
              </a:solidFill>
            </a:endParaRPr>
          </a:p>
        </p:txBody>
      </p:sp>
      <p:sp>
        <p:nvSpPr>
          <p:cNvPr id="30724" name="TextBox 17">
            <a:extLst>
              <a:ext uri="{FF2B5EF4-FFF2-40B4-BE49-F238E27FC236}">
                <a16:creationId xmlns:a16="http://schemas.microsoft.com/office/drawing/2014/main" id="{12CA745B-182A-F844-8989-8EEAC5609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257800"/>
            <a:ext cx="38100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000" b="1"/>
              <a:t>H(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1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2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2</a:t>
            </a:r>
            <a:r>
              <a:rPr lang="en-US" altLang="en-US" sz="2000" b="1">
                <a:solidFill>
                  <a:srgbClr val="000000"/>
                </a:solidFill>
              </a:rPr>
              <a:t>)</a:t>
            </a:r>
            <a:r>
              <a:rPr lang="en-US" altLang="en-US" sz="2000" b="1">
                <a:solidFill>
                  <a:srgbClr val="FF6600"/>
                </a:solidFill>
              </a:rPr>
              <a:t> </a:t>
            </a:r>
            <a:r>
              <a:rPr lang="en-US" altLang="en-US" sz="2000" b="1"/>
              <a:t>≤ </a:t>
            </a:r>
          </a:p>
          <a:p>
            <a:pPr algn="l">
              <a:lnSpc>
                <a:spcPct val="120000"/>
              </a:lnSpc>
            </a:pPr>
            <a:r>
              <a:rPr lang="en-US" altLang="en-US" sz="2000" b="1">
                <a:solidFill>
                  <a:srgbClr val="FF0000"/>
                </a:solidFill>
              </a:rPr>
              <a:t>½</a:t>
            </a:r>
            <a:r>
              <a:rPr lang="en-US" altLang="en-US" sz="2000" b="1"/>
              <a:t>[H(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1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2</a:t>
            </a:r>
            <a:r>
              <a:rPr lang="en-US" altLang="en-US" sz="2000" b="1">
                <a:solidFill>
                  <a:srgbClr val="000000"/>
                </a:solidFill>
              </a:rPr>
              <a:t>)</a:t>
            </a:r>
            <a:r>
              <a:rPr lang="en-US" altLang="en-US" sz="2000" b="1"/>
              <a:t>+H(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2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3</a:t>
            </a:r>
            <a:r>
              <a:rPr lang="en-US" altLang="en-US" sz="2000" b="1">
                <a:solidFill>
                  <a:srgbClr val="000000"/>
                </a:solidFill>
              </a:rPr>
              <a:t>)</a:t>
            </a:r>
            <a:r>
              <a:rPr lang="en-US" altLang="en-US" sz="2000" b="1"/>
              <a:t>+H(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1</a:t>
            </a:r>
            <a:r>
              <a:rPr lang="en-US" altLang="en-US" sz="2000" b="1">
                <a:solidFill>
                  <a:srgbClr val="FF6600"/>
                </a:solidFill>
              </a:rPr>
              <a:t>Z</a:t>
            </a:r>
            <a:r>
              <a:rPr lang="en-US" altLang="en-US" sz="2000" b="1" baseline="-25000">
                <a:solidFill>
                  <a:srgbClr val="FF6600"/>
                </a:solidFill>
              </a:rPr>
              <a:t>3</a:t>
            </a:r>
            <a:r>
              <a:rPr lang="en-US" altLang="en-US" sz="2000" b="1">
                <a:solidFill>
                  <a:srgbClr val="000000"/>
                </a:solidFill>
              </a:rPr>
              <a:t>)]</a:t>
            </a:r>
            <a:r>
              <a:rPr lang="en-US" altLang="en-US" sz="2000" b="1">
                <a:solidFill>
                  <a:srgbClr val="FF6600"/>
                </a:solidFill>
              </a:rPr>
              <a:t> </a:t>
            </a:r>
            <a:endParaRPr lang="en-US" altLang="en-US" sz="2000" b="1" baseline="-25000">
              <a:solidFill>
                <a:srgbClr val="FF6600"/>
              </a:solidFill>
            </a:endParaRPr>
          </a:p>
        </p:txBody>
      </p:sp>
      <p:grpSp>
        <p:nvGrpSpPr>
          <p:cNvPr id="30725" name="Group 18">
            <a:extLst>
              <a:ext uri="{FF2B5EF4-FFF2-40B4-BE49-F238E27FC236}">
                <a16:creationId xmlns:a16="http://schemas.microsoft.com/office/drawing/2014/main" id="{1BC04CCB-39DC-5C4C-AEF2-DB35D7EDBAE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895600"/>
            <a:ext cx="6172200" cy="3905250"/>
            <a:chOff x="1676400" y="2328565"/>
            <a:chExt cx="6400800" cy="3753971"/>
          </a:xfrm>
        </p:grpSpPr>
        <p:grpSp>
          <p:nvGrpSpPr>
            <p:cNvPr id="30727" name="Group 19">
              <a:extLst>
                <a:ext uri="{FF2B5EF4-FFF2-40B4-BE49-F238E27FC236}">
                  <a16:creationId xmlns:a16="http://schemas.microsoft.com/office/drawing/2014/main" id="{05BC5968-BDC4-F14C-A2E7-1BF4BE687C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0" y="2328565"/>
              <a:ext cx="6400800" cy="3753971"/>
              <a:chOff x="1676400" y="2328565"/>
              <a:chExt cx="6400800" cy="3753971"/>
            </a:xfrm>
          </p:grpSpPr>
          <p:cxnSp>
            <p:nvCxnSpPr>
              <p:cNvPr id="30739" name="Straight Arrow Connector 29">
                <a:extLst>
                  <a:ext uri="{FF2B5EF4-FFF2-40B4-BE49-F238E27FC236}">
                    <a16:creationId xmlns:a16="http://schemas.microsoft.com/office/drawing/2014/main" id="{4A81180B-7414-EB4C-8A75-E675109430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19600" y="4191000"/>
                <a:ext cx="2590800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40" name="Straight Arrow Connector 30">
                <a:extLst>
                  <a:ext uri="{FF2B5EF4-FFF2-40B4-BE49-F238E27FC236}">
                    <a16:creationId xmlns:a16="http://schemas.microsoft.com/office/drawing/2014/main" id="{F91CB84F-3D87-F542-94D1-F30B1CFB98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419600" y="2404765"/>
                <a:ext cx="0" cy="1786236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D5D684C3-71A0-0B43-BAB0-ACCD66D5A166}"/>
                  </a:ext>
                </a:extLst>
              </p:cNvPr>
              <p:cNvSpPr/>
              <p:nvPr/>
            </p:nvSpPr>
            <p:spPr bwMode="auto">
              <a:xfrm rot="14818940">
                <a:off x="5218033" y="2677760"/>
                <a:ext cx="1306260" cy="1093141"/>
              </a:xfrm>
              <a:prstGeom prst="cloud">
                <a:avLst/>
              </a:prstGeom>
              <a:solidFill>
                <a:srgbClr val="FF66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2" name="TextBox 32">
                <a:extLst>
                  <a:ext uri="{FF2B5EF4-FFF2-40B4-BE49-F238E27FC236}">
                    <a16:creationId xmlns:a16="http://schemas.microsoft.com/office/drawing/2014/main" id="{DBAEF7E8-A260-AF45-A963-B90B85A10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7000" y="3657600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400" b="1" baseline="-25000">
                    <a:solidFill>
                      <a:srgbClr val="0000FF"/>
                    </a:solidFill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30743" name="TextBox 33">
                <a:extLst>
                  <a:ext uri="{FF2B5EF4-FFF2-40B4-BE49-F238E27FC236}">
                    <a16:creationId xmlns:a16="http://schemas.microsoft.com/office/drawing/2014/main" id="{379EEB2B-E9AC-BF47-93D1-A82531824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9600" y="2328565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400" b="1" baseline="-25000">
                    <a:solidFill>
                      <a:srgbClr val="0000FF"/>
                    </a:solidFill>
                  </a:rPr>
                  <a:t>2</a:t>
                </a:r>
                <a:endParaRPr lang="en-US" altLang="en-US" sz="2400"/>
              </a:p>
            </p:txBody>
          </p:sp>
          <p:sp>
            <p:nvSpPr>
              <p:cNvPr id="30744" name="TextBox 34">
                <a:extLst>
                  <a:ext uri="{FF2B5EF4-FFF2-40B4-BE49-F238E27FC236}">
                    <a16:creationId xmlns:a16="http://schemas.microsoft.com/office/drawing/2014/main" id="{0B8A3EB5-2720-BB4F-AA3F-8B1816A1F4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8143" y="2967335"/>
                <a:ext cx="66025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12</a:t>
                </a:r>
                <a:endParaRPr lang="en-US" altLang="en-US" sz="2400" baseline="-25000">
                  <a:solidFill>
                    <a:srgbClr val="FF6600"/>
                  </a:solidFill>
                </a:endParaRPr>
              </a:p>
            </p:txBody>
          </p:sp>
          <p:sp>
            <p:nvSpPr>
              <p:cNvPr id="30745" name="TextBox 35">
                <a:extLst>
                  <a:ext uri="{FF2B5EF4-FFF2-40B4-BE49-F238E27FC236}">
                    <a16:creationId xmlns:a16="http://schemas.microsoft.com/office/drawing/2014/main" id="{D785835C-7C2D-4543-ACBE-3E9B233815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5638800"/>
                <a:ext cx="6400800" cy="443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400" b="1"/>
                  <a:t>vol(</a:t>
                </a:r>
                <a:r>
                  <a:rPr lang="en-US" altLang="en-US" sz="2400" b="1">
                    <a:solidFill>
                      <a:srgbClr val="FF6600"/>
                    </a:solidFill>
                  </a:rPr>
                  <a:t>S</a:t>
                </a:r>
                <a:r>
                  <a:rPr lang="en-US" altLang="en-US" sz="2400" b="1"/>
                  <a:t>) ≤ [area(</a:t>
                </a:r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12</a:t>
                </a:r>
                <a:r>
                  <a:rPr lang="en-US" altLang="en-US" sz="2400" b="1">
                    <a:solidFill>
                      <a:srgbClr val="000000"/>
                    </a:solidFill>
                  </a:rPr>
                  <a:t>)</a:t>
                </a:r>
                <a:r>
                  <a:rPr lang="en-US" altLang="en-US" sz="2400" b="1"/>
                  <a:t>area(</a:t>
                </a:r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13</a:t>
                </a:r>
                <a:r>
                  <a:rPr lang="en-US" altLang="en-US" sz="2400" b="1">
                    <a:solidFill>
                      <a:srgbClr val="000000"/>
                    </a:solidFill>
                  </a:rPr>
                  <a:t>)</a:t>
                </a:r>
                <a:r>
                  <a:rPr lang="en-US" altLang="en-US" sz="2400" b="1"/>
                  <a:t>area(</a:t>
                </a:r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23</a:t>
                </a:r>
                <a:r>
                  <a:rPr lang="en-US" altLang="en-US" sz="2400" b="1">
                    <a:solidFill>
                      <a:srgbClr val="000000"/>
                    </a:solidFill>
                  </a:rPr>
                  <a:t>)]</a:t>
                </a:r>
                <a:r>
                  <a:rPr lang="en-US" altLang="en-US" sz="2400" b="1" baseline="30000">
                    <a:solidFill>
                      <a:srgbClr val="FF0000"/>
                    </a:solidFill>
                  </a:rPr>
                  <a:t>1/2</a:t>
                </a:r>
              </a:p>
            </p:txBody>
          </p:sp>
        </p:grpSp>
        <p:cxnSp>
          <p:nvCxnSpPr>
            <p:cNvPr id="30728" name="Straight Arrow Connector 20">
              <a:extLst>
                <a:ext uri="{FF2B5EF4-FFF2-40B4-BE49-F238E27FC236}">
                  <a16:creationId xmlns:a16="http://schemas.microsoft.com/office/drawing/2014/main" id="{0B537F15-C9DB-194F-8D5A-71B067599F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67000" y="4191000"/>
              <a:ext cx="1752600" cy="1066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29" name="Straight Connector 21">
              <a:extLst>
                <a:ext uri="{FF2B5EF4-FFF2-40B4-BE49-F238E27FC236}">
                  <a16:creationId xmlns:a16="http://schemas.microsoft.com/office/drawing/2014/main" id="{1F487C27-C429-9440-8E1C-25EC16D012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800" y="4191000"/>
              <a:ext cx="914400" cy="914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5F093E5E-0820-3946-85DB-30C044D8BDF8}"/>
                </a:ext>
              </a:extLst>
            </p:cNvPr>
            <p:cNvSpPr/>
            <p:nvPr/>
          </p:nvSpPr>
          <p:spPr bwMode="auto">
            <a:xfrm rot="19123799">
              <a:off x="4819180" y="4515330"/>
              <a:ext cx="1405937" cy="933915"/>
            </a:xfrm>
            <a:prstGeom prst="cloud">
              <a:avLst/>
            </a:prstGeom>
            <a:solidFill>
              <a:srgbClr val="FF66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731" name="TextBox 23">
              <a:extLst>
                <a:ext uri="{FF2B5EF4-FFF2-40B4-BE49-F238E27FC236}">
                  <a16:creationId xmlns:a16="http://schemas.microsoft.com/office/drawing/2014/main" id="{063B7167-D1BD-BF45-8DE4-CAC748491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4800600"/>
              <a:ext cx="6602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FF6600"/>
                  </a:solidFill>
                </a:rPr>
                <a:t>A</a:t>
              </a:r>
              <a:r>
                <a:rPr lang="en-US" altLang="en-US" sz="2400" b="1" baseline="-25000">
                  <a:solidFill>
                    <a:srgbClr val="FF6600"/>
                  </a:solidFill>
                </a:rPr>
                <a:t>13</a:t>
              </a:r>
              <a:endParaRPr lang="en-US" altLang="en-US" sz="2400" baseline="-25000">
                <a:solidFill>
                  <a:srgbClr val="FF6600"/>
                </a:solidFill>
              </a:endParaRPr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32662817-4AB8-524F-8ADB-F7241B6B8FF5}"/>
                </a:ext>
              </a:extLst>
            </p:cNvPr>
            <p:cNvSpPr/>
            <p:nvPr/>
          </p:nvSpPr>
          <p:spPr bwMode="auto">
            <a:xfrm rot="18957956">
              <a:off x="2415588" y="2961857"/>
              <a:ext cx="1524470" cy="991903"/>
            </a:xfrm>
            <a:prstGeom prst="cloud">
              <a:avLst/>
            </a:prstGeom>
            <a:solidFill>
              <a:srgbClr val="FF66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733" name="TextBox 25">
              <a:extLst>
                <a:ext uri="{FF2B5EF4-FFF2-40B4-BE49-F238E27FC236}">
                  <a16:creationId xmlns:a16="http://schemas.microsoft.com/office/drawing/2014/main" id="{F9037815-0F18-A749-B023-60EB7E3FE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18719">
              <a:off x="2827174" y="3287861"/>
              <a:ext cx="6602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FF6600"/>
                  </a:solidFill>
                </a:rPr>
                <a:t>A</a:t>
              </a:r>
              <a:r>
                <a:rPr lang="en-US" altLang="en-US" sz="2400" b="1" baseline="-25000">
                  <a:solidFill>
                    <a:srgbClr val="FF6600"/>
                  </a:solidFill>
                </a:rPr>
                <a:t>23</a:t>
              </a:r>
              <a:endParaRPr lang="en-US" altLang="en-US" sz="2400" baseline="-25000">
                <a:solidFill>
                  <a:srgbClr val="FF6600"/>
                </a:solidFill>
              </a:endParaRPr>
            </a:p>
          </p:txBody>
        </p: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399DA784-FF44-E24C-975A-F01448ACA631}"/>
                </a:ext>
              </a:extLst>
            </p:cNvPr>
            <p:cNvSpPr/>
            <p:nvPr/>
          </p:nvSpPr>
          <p:spPr bwMode="auto">
            <a:xfrm>
              <a:off x="3657600" y="3429000"/>
              <a:ext cx="1600200" cy="1371600"/>
            </a:xfrm>
            <a:prstGeom prst="cloud">
              <a:avLst/>
            </a:prstGeom>
            <a:solidFill>
              <a:srgbClr val="FF66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20650"/>
              <a:bevelB w="139700"/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737" name="TextBox 27">
              <a:extLst>
                <a:ext uri="{FF2B5EF4-FFF2-40B4-BE49-F238E27FC236}">
                  <a16:creationId xmlns:a16="http://schemas.microsoft.com/office/drawing/2014/main" id="{E59CB205-784E-B94C-935B-D9F7B4007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4567535"/>
              <a:ext cx="4915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0000FF"/>
                  </a:solidFill>
                </a:rPr>
                <a:t>x</a:t>
              </a:r>
              <a:r>
                <a:rPr lang="en-US" altLang="en-US" sz="2400" b="1" baseline="-25000">
                  <a:solidFill>
                    <a:srgbClr val="0000FF"/>
                  </a:solidFill>
                </a:rPr>
                <a:t>3</a:t>
              </a:r>
              <a:endParaRPr lang="en-US" altLang="en-US" sz="2400"/>
            </a:p>
          </p:txBody>
        </p:sp>
        <p:sp>
          <p:nvSpPr>
            <p:cNvPr id="30738" name="TextBox 28">
              <a:extLst>
                <a:ext uri="{FF2B5EF4-FFF2-40B4-BE49-F238E27FC236}">
                  <a16:creationId xmlns:a16="http://schemas.microsoft.com/office/drawing/2014/main" id="{703AD426-D67A-7147-966A-F66D2A699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3657600"/>
              <a:ext cx="3980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FF6600"/>
                  </a:solidFill>
                </a:rPr>
                <a:t>S</a:t>
              </a:r>
              <a:endParaRPr lang="en-US" altLang="en-US" sz="2400" baseline="-25000">
                <a:solidFill>
                  <a:srgbClr val="FF6600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1505D7B-1F3C-BE43-9083-8454A70E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3657600"/>
            <a:ext cx="32273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800" b="1">
                <a:solidFill>
                  <a:srgbClr val="008000"/>
                </a:solidFill>
              </a:rPr>
              <a:t>any other norms?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56705-AA58-EE40-BBA2-8E035F136165}"/>
              </a:ext>
            </a:extLst>
          </p:cNvPr>
          <p:cNvSpPr txBox="1"/>
          <p:nvPr/>
        </p:nvSpPr>
        <p:spPr>
          <a:xfrm>
            <a:off x="8041280" y="4331341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010"/>
                </a:solidFill>
                <a:latin typeface="Comic Sans MS" panose="030F0902030302020204" pitchFamily="66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9308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4" grpId="0" build="p"/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2CBA0B84-54DF-804E-A67B-CD0BCBC8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2816054"/>
            <a:ext cx="1387642" cy="689146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F5EEB63F-5FC1-BF48-87F1-3B9BD16F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3" y="-90488"/>
            <a:ext cx="8455025" cy="1476376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7030A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Young’s inequality </a:t>
            </a:r>
            <a:endParaRPr lang="en-US" altLang="en-US" sz="2800" b="1" dirty="0">
              <a:solidFill>
                <a:srgbClr val="7030A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B3E4B-62D8-964D-8CB1-DD07F0DD0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88392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</a:rPr>
              <a:t>d</a:t>
            </a:r>
            <a:r>
              <a:rPr lang="en-US" altLang="en-US" sz="2800" b="1" dirty="0"/>
              <a:t>=2,  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dirty="0"/>
              <a:t>=(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</a:rPr>
              <a:t>),    </a:t>
            </a:r>
            <a:r>
              <a:rPr lang="en-US" altLang="en-US" sz="2800" b="1" dirty="0">
                <a:solidFill>
                  <a:srgbClr val="FF0000"/>
                </a:solidFill>
              </a:rPr>
              <a:t>For all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>
                <a:solidFill>
                  <a:srgbClr val="800000"/>
                </a:solidFill>
              </a:rPr>
              <a:t>,f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</a:rPr>
              <a:t>,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b="1" dirty="0">
                <a:solidFill>
                  <a:srgbClr val="000000"/>
                </a:solidFill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30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en-US" sz="2800" b="1" dirty="0">
                <a:solidFill>
                  <a:srgbClr val="0000FF"/>
                </a:solidFill>
              </a:rPr>
              <a:t>R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+</a:t>
            </a:r>
          </a:p>
          <a:p>
            <a:pPr algn="l">
              <a:lnSpc>
                <a:spcPct val="120000"/>
              </a:lnSpc>
            </a:pPr>
            <a:endParaRPr lang="en-US" altLang="en-US" sz="2800" b="1" dirty="0">
              <a:solidFill>
                <a:srgbClr val="0000FF"/>
              </a:solidFill>
            </a:endParaRPr>
          </a:p>
          <a:p>
            <a:pPr algn="l">
              <a:lnSpc>
                <a:spcPct val="140000"/>
              </a:lnSpc>
            </a:pPr>
            <a:r>
              <a:rPr lang="en-US" altLang="en-US" sz="2800" b="1" dirty="0">
                <a:solidFill>
                  <a:srgbClr val="008000"/>
                </a:solidFill>
              </a:rPr>
              <a:t>[Young]   </a:t>
            </a:r>
            <a:r>
              <a:rPr lang="en-US" altLang="en-US" sz="2800" b="1" dirty="0"/>
              <a:t>∫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x</a:t>
            </a:r>
            <a:r>
              <a:rPr lang="en-US" altLang="en-US" sz="2800" baseline="-25000" dirty="0">
                <a:sym typeface="Symbol" pitchFamily="2" charset="2"/>
              </a:rPr>
              <a:t>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R</a:t>
            </a:r>
            <a:r>
              <a:rPr lang="en-US" altLang="en-US" sz="1800" b="1" dirty="0">
                <a:solidFill>
                  <a:srgbClr val="0000FF"/>
                </a:solidFill>
              </a:rPr>
              <a:t>2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2</a:t>
            </a:r>
            <a:r>
              <a:rPr lang="en-US" altLang="en-US" sz="2800" dirty="0"/>
              <a:t>)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dirty="0"/>
              <a:t>(</a:t>
            </a:r>
            <a:r>
              <a:rPr lang="en-US" altLang="en-US" sz="2800" b="1" dirty="0">
                <a:solidFill>
                  <a:srgbClr val="0000FF"/>
                </a:solidFill>
              </a:rPr>
              <a:t>x</a:t>
            </a:r>
            <a:r>
              <a:rPr lang="en-US" altLang="en-US" sz="2800" b="1" baseline="-25000" dirty="0">
                <a:solidFill>
                  <a:srgbClr val="0000FF"/>
                </a:solidFill>
              </a:rPr>
              <a:t>1+2</a:t>
            </a:r>
            <a:r>
              <a:rPr lang="en-US" altLang="en-US" sz="2800" dirty="0"/>
              <a:t>) </a:t>
            </a:r>
          </a:p>
          <a:p>
            <a:pPr algn="l">
              <a:lnSpc>
                <a:spcPct val="140000"/>
              </a:lnSpc>
            </a:pPr>
            <a:r>
              <a:rPr lang="en-US" altLang="en-US" sz="2800" b="1" dirty="0"/>
              <a:t>           ≤ (√</a:t>
            </a:r>
            <a:r>
              <a:rPr lang="en-US" altLang="en-US" sz="2800" b="1" dirty="0">
                <a:solidFill>
                  <a:srgbClr val="FF33CC"/>
                </a:solidFill>
              </a:rPr>
              <a:t>3</a:t>
            </a:r>
            <a:r>
              <a:rPr lang="en-US" altLang="en-US" sz="2800" b="1" dirty="0"/>
              <a:t>)/</a:t>
            </a:r>
            <a:r>
              <a:rPr lang="en-US" altLang="en-US" sz="2800" b="1" dirty="0">
                <a:solidFill>
                  <a:srgbClr val="FF33CC"/>
                </a:solidFill>
              </a:rPr>
              <a:t>2</a:t>
            </a:r>
            <a:r>
              <a:rPr lang="en-US" altLang="en-US" sz="2800" b="1" dirty="0"/>
              <a:t> 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1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3/2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2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3/2</a:t>
            </a:r>
            <a:r>
              <a:rPr lang="en-US" altLang="en-US" sz="2800" b="1" dirty="0"/>
              <a:t>|</a:t>
            </a:r>
            <a:r>
              <a:rPr lang="en-US" altLang="en-US" sz="2800" b="1" dirty="0">
                <a:solidFill>
                  <a:srgbClr val="800000"/>
                </a:solidFill>
              </a:rPr>
              <a:t>f</a:t>
            </a:r>
            <a:r>
              <a:rPr lang="en-US" altLang="en-US" sz="2800" b="1" baseline="-25000" dirty="0">
                <a:solidFill>
                  <a:srgbClr val="800000"/>
                </a:solidFill>
              </a:rPr>
              <a:t>3</a:t>
            </a:r>
            <a:r>
              <a:rPr lang="en-US" altLang="en-US" sz="2800" b="1" dirty="0"/>
              <a:t>|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3/2</a:t>
            </a:r>
            <a:r>
              <a:rPr lang="en-US" altLang="en-US" sz="2800" b="1" dirty="0">
                <a:solidFill>
                  <a:srgbClr val="FF0000"/>
                </a:solidFill>
              </a:rPr>
              <a:t>     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i</a:t>
            </a:r>
            <a:r>
              <a:rPr lang="en-US" altLang="en-US" sz="2800" b="1" dirty="0"/>
              <a:t>=</a:t>
            </a:r>
            <a:r>
              <a:rPr lang="en-US" altLang="en-US" sz="2400" b="1" dirty="0">
                <a:solidFill>
                  <a:srgbClr val="FF0000"/>
                </a:solidFill>
              </a:rPr>
              <a:t>3/2</a:t>
            </a:r>
          </a:p>
        </p:txBody>
      </p:sp>
      <p:grpSp>
        <p:nvGrpSpPr>
          <p:cNvPr id="30724" name="Group 19">
            <a:extLst>
              <a:ext uri="{FF2B5EF4-FFF2-40B4-BE49-F238E27FC236}">
                <a16:creationId xmlns:a16="http://schemas.microsoft.com/office/drawing/2014/main" id="{552D64DE-D752-CD4F-8006-87EBB8DC8C80}"/>
              </a:ext>
            </a:extLst>
          </p:cNvPr>
          <p:cNvGrpSpPr>
            <a:grpSpLocks/>
          </p:cNvGrpSpPr>
          <p:nvPr/>
        </p:nvGrpSpPr>
        <p:grpSpPr bwMode="auto">
          <a:xfrm>
            <a:off x="-57150" y="3424238"/>
            <a:ext cx="9061447" cy="3433762"/>
            <a:chOff x="-57250" y="2209800"/>
            <a:chExt cx="9061552" cy="3433465"/>
          </a:xfrm>
        </p:grpSpPr>
        <p:cxnSp>
          <p:nvCxnSpPr>
            <p:cNvPr id="32774" name="Straight Connector 20">
              <a:extLst>
                <a:ext uri="{FF2B5EF4-FFF2-40B4-BE49-F238E27FC236}">
                  <a16:creationId xmlns:a16="http://schemas.microsoft.com/office/drawing/2014/main" id="{11BD7FD4-435D-7145-A845-42CD4E896F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800" y="4191000"/>
              <a:ext cx="914400" cy="914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grpSp>
          <p:nvGrpSpPr>
            <p:cNvPr id="32775" name="Group 21">
              <a:extLst>
                <a:ext uri="{FF2B5EF4-FFF2-40B4-BE49-F238E27FC236}">
                  <a16:creationId xmlns:a16="http://schemas.microsoft.com/office/drawing/2014/main" id="{42030A86-3534-1E4D-B27F-8F00C7EFB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2209800"/>
              <a:ext cx="8242302" cy="3433465"/>
              <a:chOff x="3962400" y="1066800"/>
              <a:chExt cx="8242302" cy="3433465"/>
            </a:xfrm>
          </p:grpSpPr>
          <p:cxnSp>
            <p:nvCxnSpPr>
              <p:cNvPr id="32780" name="Straight Arrow Connector 26">
                <a:extLst>
                  <a:ext uri="{FF2B5EF4-FFF2-40B4-BE49-F238E27FC236}">
                    <a16:creationId xmlns:a16="http://schemas.microsoft.com/office/drawing/2014/main" id="{4E93783D-80A8-7744-8C18-A8232B436F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19600" y="4191000"/>
                <a:ext cx="3352800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1" name="Straight Arrow Connector 27">
                <a:extLst>
                  <a:ext uri="{FF2B5EF4-FFF2-40B4-BE49-F238E27FC236}">
                    <a16:creationId xmlns:a16="http://schemas.microsoft.com/office/drawing/2014/main" id="{A4290D6E-9238-CE40-A188-92E4ED942C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419600" y="1066800"/>
                <a:ext cx="0" cy="312420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Cloud 28">
                <a:extLst>
                  <a:ext uri="{FF2B5EF4-FFF2-40B4-BE49-F238E27FC236}">
                    <a16:creationId xmlns:a16="http://schemas.microsoft.com/office/drawing/2014/main" id="{C2AD1131-3900-904F-8B1D-716D42A0D2AB}"/>
                  </a:ext>
                </a:extLst>
              </p:cNvPr>
              <p:cNvSpPr/>
              <p:nvPr/>
            </p:nvSpPr>
            <p:spPr bwMode="auto">
              <a:xfrm>
                <a:off x="4571917" y="3124022"/>
                <a:ext cx="1447817" cy="838128"/>
              </a:xfrm>
              <a:prstGeom prst="cloud">
                <a:avLst/>
              </a:prstGeom>
              <a:solidFill>
                <a:srgbClr val="FF66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32783" name="Straight Connector 29">
                <a:extLst>
                  <a:ext uri="{FF2B5EF4-FFF2-40B4-BE49-F238E27FC236}">
                    <a16:creationId xmlns:a16="http://schemas.microsoft.com/office/drawing/2014/main" id="{7F91B20E-A26D-3147-B242-AFF5BDA502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572000" y="4191000"/>
                <a:ext cx="1447800" cy="0"/>
              </a:xfrm>
              <a:prstGeom prst="line">
                <a:avLst/>
              </a:pr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4" name="Straight Connector 30">
                <a:extLst>
                  <a:ext uri="{FF2B5EF4-FFF2-40B4-BE49-F238E27FC236}">
                    <a16:creationId xmlns:a16="http://schemas.microsoft.com/office/drawing/2014/main" id="{0919F8AE-7A23-8C4B-B0BE-E6C2C5D6D07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19600" y="3124200"/>
                <a:ext cx="0" cy="762000"/>
              </a:xfrm>
              <a:prstGeom prst="line">
                <a:avLst/>
              </a:pr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785" name="TextBox 31">
                <a:extLst>
                  <a:ext uri="{FF2B5EF4-FFF2-40B4-BE49-F238E27FC236}">
                    <a16:creationId xmlns:a16="http://schemas.microsoft.com/office/drawing/2014/main" id="{140304BD-2865-BB48-BE12-E3CCB83E7C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2800" y="3657600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400" b="1" baseline="-25000">
                    <a:solidFill>
                      <a:srgbClr val="0000FF"/>
                    </a:solidFill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32786" name="TextBox 32">
                <a:extLst>
                  <a:ext uri="{FF2B5EF4-FFF2-40B4-BE49-F238E27FC236}">
                    <a16:creationId xmlns:a16="http://schemas.microsoft.com/office/drawing/2014/main" id="{1B24D7BB-1B8A-A44C-A707-8400AB2EE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1066800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400" b="1" baseline="-25000">
                    <a:solidFill>
                      <a:srgbClr val="0000FF"/>
                    </a:solidFill>
                  </a:rPr>
                  <a:t>2</a:t>
                </a:r>
                <a:endParaRPr lang="en-US" altLang="en-US" sz="2400"/>
              </a:p>
            </p:txBody>
          </p:sp>
          <p:sp>
            <p:nvSpPr>
              <p:cNvPr id="32787" name="TextBox 33">
                <a:extLst>
                  <a:ext uri="{FF2B5EF4-FFF2-40B4-BE49-F238E27FC236}">
                    <a16:creationId xmlns:a16="http://schemas.microsoft.com/office/drawing/2014/main" id="{BD67F9A2-B460-7244-8FB5-3FEB86D73B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200" y="4038600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1</a:t>
                </a:r>
                <a:endParaRPr lang="en-US" altLang="en-US" sz="2400">
                  <a:solidFill>
                    <a:srgbClr val="FF6600"/>
                  </a:solidFill>
                </a:endParaRPr>
              </a:p>
            </p:txBody>
          </p:sp>
          <p:sp>
            <p:nvSpPr>
              <p:cNvPr id="32788" name="TextBox 34">
                <a:extLst>
                  <a:ext uri="{FF2B5EF4-FFF2-40B4-BE49-F238E27FC236}">
                    <a16:creationId xmlns:a16="http://schemas.microsoft.com/office/drawing/2014/main" id="{890F8541-EE5C-7445-AD9A-DDDB8C502B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3272135"/>
                <a:ext cx="49159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>
                    <a:solidFill>
                      <a:srgbClr val="FF6600"/>
                    </a:solidFill>
                  </a:rPr>
                  <a:t>2</a:t>
                </a:r>
                <a:endParaRPr lang="en-US" altLang="en-US" sz="2400">
                  <a:solidFill>
                    <a:srgbClr val="FF6600"/>
                  </a:solidFill>
                </a:endParaRPr>
              </a:p>
            </p:txBody>
          </p:sp>
          <p:sp>
            <p:nvSpPr>
              <p:cNvPr id="32789" name="TextBox 35">
                <a:extLst>
                  <a:ext uri="{FF2B5EF4-FFF2-40B4-BE49-F238E27FC236}">
                    <a16:creationId xmlns:a16="http://schemas.microsoft.com/office/drawing/2014/main" id="{EBF0C40A-790A-0749-9D79-54D3AC74AA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200" y="3276600"/>
                <a:ext cx="40978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 b="1">
                    <a:solidFill>
                      <a:srgbClr val="FF6600"/>
                    </a:solidFill>
                  </a:rPr>
                  <a:t>A</a:t>
                </a:r>
                <a:endParaRPr lang="en-US" altLang="en-US" sz="2400">
                  <a:solidFill>
                    <a:srgbClr val="FF6600"/>
                  </a:solidFill>
                </a:endParaRPr>
              </a:p>
            </p:txBody>
          </p:sp>
          <p:sp>
            <p:nvSpPr>
              <p:cNvPr id="32790" name="TextBox 36">
                <a:extLst>
                  <a:ext uri="{FF2B5EF4-FFF2-40B4-BE49-F238E27FC236}">
                    <a16:creationId xmlns:a16="http://schemas.microsoft.com/office/drawing/2014/main" id="{01DC9E10-788C-8248-98F6-BFF4966795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81800" y="2627543"/>
                <a:ext cx="5422902" cy="46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400" b="1" dirty="0"/>
                  <a:t>area(</a:t>
                </a:r>
                <a:r>
                  <a:rPr lang="en-US" altLang="en-US" sz="2400" b="1" dirty="0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dirty="0">
                    <a:solidFill>
                      <a:srgbClr val="000000"/>
                    </a:solidFill>
                  </a:rPr>
                  <a:t>)</a:t>
                </a:r>
                <a:r>
                  <a:rPr lang="en-US" altLang="en-US" sz="2400" b="1" dirty="0">
                    <a:solidFill>
                      <a:srgbClr val="FF6600"/>
                    </a:solidFill>
                  </a:rPr>
                  <a:t> </a:t>
                </a:r>
                <a:r>
                  <a:rPr lang="en-US" altLang="en-US" sz="2400" b="1" dirty="0"/>
                  <a:t>≤ (√</a:t>
                </a:r>
                <a:r>
                  <a:rPr lang="en-US" altLang="en-US" sz="2400" b="1" dirty="0">
                    <a:solidFill>
                      <a:srgbClr val="FF33CC"/>
                    </a:solidFill>
                  </a:rPr>
                  <a:t>3</a:t>
                </a:r>
                <a:r>
                  <a:rPr lang="en-US" altLang="en-US" sz="2400" b="1" dirty="0"/>
                  <a:t>)/</a:t>
                </a:r>
                <a:r>
                  <a:rPr lang="en-US" altLang="en-US" sz="2400" b="1" dirty="0">
                    <a:solidFill>
                      <a:srgbClr val="FF33CC"/>
                    </a:solidFill>
                  </a:rPr>
                  <a:t>2</a:t>
                </a:r>
                <a:r>
                  <a:rPr lang="en-US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sz="2400" b="1" dirty="0"/>
                  <a:t>[|</a:t>
                </a:r>
                <a:r>
                  <a:rPr lang="en-US" altLang="en-US" sz="2400" b="1" dirty="0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 dirty="0">
                    <a:solidFill>
                      <a:srgbClr val="FF6600"/>
                    </a:solidFill>
                  </a:rPr>
                  <a:t>1</a:t>
                </a:r>
                <a:r>
                  <a:rPr lang="en-US" altLang="en-US" sz="2400" b="1" dirty="0"/>
                  <a:t>|.|</a:t>
                </a:r>
                <a:r>
                  <a:rPr lang="en-US" altLang="en-US" sz="2400" b="1" dirty="0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 dirty="0">
                    <a:solidFill>
                      <a:srgbClr val="FF6600"/>
                    </a:solidFill>
                  </a:rPr>
                  <a:t>2</a:t>
                </a:r>
                <a:r>
                  <a:rPr lang="en-US" altLang="en-US" sz="2400" b="1" dirty="0"/>
                  <a:t>|.|</a:t>
                </a:r>
                <a:r>
                  <a:rPr lang="en-US" altLang="en-US" sz="2400" b="1" dirty="0">
                    <a:solidFill>
                      <a:srgbClr val="FF6600"/>
                    </a:solidFill>
                  </a:rPr>
                  <a:t>a</a:t>
                </a:r>
                <a:r>
                  <a:rPr lang="en-US" altLang="en-US" sz="2400" b="1" baseline="-25000" dirty="0">
                    <a:solidFill>
                      <a:srgbClr val="FF6600"/>
                    </a:solidFill>
                  </a:rPr>
                  <a:t>3</a:t>
                </a:r>
                <a:r>
                  <a:rPr lang="en-US" altLang="en-US" sz="2400" b="1" dirty="0"/>
                  <a:t>|]</a:t>
                </a:r>
                <a:r>
                  <a:rPr lang="en-US" altLang="en-US" sz="2400" b="1" baseline="30000" dirty="0">
                    <a:solidFill>
                      <a:srgbClr val="FF0000"/>
                    </a:solidFill>
                  </a:rPr>
                  <a:t>2/3</a:t>
                </a:r>
              </a:p>
            </p:txBody>
          </p:sp>
        </p:grpSp>
        <p:cxnSp>
          <p:nvCxnSpPr>
            <p:cNvPr id="32776" name="Straight Arrow Connector 22">
              <a:extLst>
                <a:ext uri="{FF2B5EF4-FFF2-40B4-BE49-F238E27FC236}">
                  <a16:creationId xmlns:a16="http://schemas.microsoft.com/office/drawing/2014/main" id="{91F9C528-2EF1-654C-A41B-7D4736FC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62000" y="2209800"/>
              <a:ext cx="3505200" cy="33528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77" name="TextBox 23">
              <a:extLst>
                <a:ext uri="{FF2B5EF4-FFF2-40B4-BE49-F238E27FC236}">
                  <a16:creationId xmlns:a16="http://schemas.microsoft.com/office/drawing/2014/main" id="{182C79EB-A5F2-7049-B6E2-76CC699CB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7250" y="2362200"/>
              <a:ext cx="12532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0000FF"/>
                  </a:solidFill>
                </a:rPr>
                <a:t>  x</a:t>
              </a:r>
              <a:r>
                <a:rPr lang="en-US" altLang="en-US" sz="2400" b="1" baseline="-25000">
                  <a:solidFill>
                    <a:srgbClr val="0000FF"/>
                  </a:solidFill>
                </a:rPr>
                <a:t>1</a:t>
              </a:r>
              <a:r>
                <a:rPr lang="en-US" altLang="en-US" sz="2400" b="1"/>
                <a:t>+</a:t>
              </a:r>
              <a:r>
                <a:rPr lang="en-US" altLang="en-US" sz="2400" b="1">
                  <a:solidFill>
                    <a:srgbClr val="0000FF"/>
                  </a:solidFill>
                </a:rPr>
                <a:t>x</a:t>
              </a:r>
              <a:r>
                <a:rPr lang="en-US" altLang="en-US" sz="2400" b="1" baseline="-25000">
                  <a:solidFill>
                    <a:srgbClr val="0000FF"/>
                  </a:solidFill>
                </a:rPr>
                <a:t>2</a:t>
              </a:r>
              <a:endParaRPr lang="en-US" altLang="en-US" sz="2400"/>
            </a:p>
          </p:txBody>
        </p:sp>
        <p:cxnSp>
          <p:nvCxnSpPr>
            <p:cNvPr id="32778" name="Straight Connector 24">
              <a:extLst>
                <a:ext uri="{FF2B5EF4-FFF2-40B4-BE49-F238E27FC236}">
                  <a16:creationId xmlns:a16="http://schemas.microsoft.com/office/drawing/2014/main" id="{FF061687-DE10-1045-8174-9425F80CC7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209800" y="3581400"/>
              <a:ext cx="914400" cy="914400"/>
            </a:xfrm>
            <a:prstGeom prst="line">
              <a:avLst/>
            </a:prstGeom>
            <a:noFill/>
            <a:ln w="476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79" name="TextBox 25">
              <a:extLst>
                <a:ext uri="{FF2B5EF4-FFF2-40B4-BE49-F238E27FC236}">
                  <a16:creationId xmlns:a16="http://schemas.microsoft.com/office/drawing/2014/main" id="{BAEE8A5C-4F76-844A-8A33-7160603FD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3581400"/>
              <a:ext cx="4915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1">
                  <a:solidFill>
                    <a:srgbClr val="FF6600"/>
                  </a:solidFill>
                </a:rPr>
                <a:t>a</a:t>
              </a:r>
              <a:r>
                <a:rPr lang="en-US" altLang="en-US" sz="2400" b="1" baseline="-25000">
                  <a:solidFill>
                    <a:srgbClr val="FF6600"/>
                  </a:solidFill>
                </a:rPr>
                <a:t>3</a:t>
              </a:r>
              <a:endParaRPr lang="en-US" altLang="en-US" sz="2400">
                <a:solidFill>
                  <a:srgbClr val="FF66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597D4F-4DC0-A246-8996-8960697C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10000"/>
            <a:ext cx="328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chemeClr val="tx2"/>
                </a:solidFill>
              </a:rPr>
              <a:t>Any other norms?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0CBA55-5091-354E-8EA4-D5AD2FD48467}"/>
              </a:ext>
            </a:extLst>
          </p:cNvPr>
          <p:cNvSpPr txBox="1"/>
          <p:nvPr/>
        </p:nvSpPr>
        <p:spPr>
          <a:xfrm>
            <a:off x="8005184" y="4391501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010"/>
                </a:solidFill>
                <a:latin typeface="Comic Sans MS" panose="030F0902030302020204" pitchFamily="66" charset="0"/>
              </a:rPr>
              <a:t>Yes!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E62F8-62B2-4C4B-8BD0-D3EFF6FB1AAD}"/>
              </a:ext>
            </a:extLst>
          </p:cNvPr>
          <p:cNvSpPr txBox="1"/>
          <p:nvPr/>
        </p:nvSpPr>
        <p:spPr>
          <a:xfrm>
            <a:off x="2082499" y="3338409"/>
            <a:ext cx="180776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010"/>
                </a:solidFill>
                <a:latin typeface="Comic Sans MS" panose="030F0902030302020204" pitchFamily="66" charset="0"/>
              </a:rPr>
              <a:t>Optimal</a:t>
            </a:r>
          </a:p>
          <a:p>
            <a:r>
              <a:rPr lang="en-US" sz="2800" b="1" dirty="0">
                <a:solidFill>
                  <a:srgbClr val="009010"/>
                </a:solidFill>
                <a:latin typeface="Comic Sans MS" panose="030F0902030302020204" pitchFamily="66" charset="0"/>
              </a:rPr>
              <a:t>constant!</a:t>
            </a:r>
          </a:p>
        </p:txBody>
      </p:sp>
    </p:spTree>
    <p:extLst>
      <p:ext uri="{BB962C8B-B14F-4D97-AF65-F5344CB8AC3E}">
        <p14:creationId xmlns:p14="http://schemas.microsoft.com/office/powerpoint/2010/main" val="38084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" grpId="0" build="p"/>
      <p:bldP spid="2" grpId="0"/>
      <p:bldP spid="24" grpId="0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99D4135-FC14-3247-8AFD-A42CCB1C6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3" y="-161928"/>
            <a:ext cx="8455025" cy="1476376"/>
          </a:xfrm>
        </p:spPr>
        <p:txBody>
          <a:bodyPr/>
          <a:lstStyle/>
          <a:p>
            <a:r>
              <a:rPr lang="en-US" altLang="en-US" sz="3200" b="1" dirty="0" err="1">
                <a:solidFill>
                  <a:srgbClr val="7030A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Brascamp-Lieb</a:t>
            </a:r>
            <a:r>
              <a:rPr lang="en-US" altLang="en-US" sz="3200" b="1" dirty="0">
                <a:solidFill>
                  <a:srgbClr val="7030A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Inequalities</a:t>
            </a:r>
            <a:r>
              <a:rPr lang="en-US" altLang="en-US" sz="3200" b="1" dirty="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8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[BL’76,Lieb’90]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5DAB28-E427-984C-8757-387DF040D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1071560"/>
                <a:ext cx="8921750" cy="580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altLang="en-US" sz="2800" b="1" dirty="0">
                    <a:solidFill>
                      <a:srgbClr val="000000"/>
                    </a:solidFill>
                  </a:rPr>
                  <a:t>Input 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         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= (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1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,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2</a:t>
                </a:r>
                <a:r>
                  <a:rPr lang="en-US" altLang="en-US" sz="2800" b="1" dirty="0"/>
                  <a:t>,…,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m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)   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b="1" dirty="0" err="1">
                    <a:solidFill>
                      <a:srgbClr val="000000"/>
                    </a:solidFill>
                  </a:rPr>
                  <a:t>:</a:t>
                </a:r>
                <a:r>
                  <a:rPr lang="en-US" altLang="en-US" sz="2800" b="1" dirty="0" err="1">
                    <a:solidFill>
                      <a:srgbClr val="0000FF"/>
                    </a:solidFill>
                  </a:rPr>
                  <a:t>R</a:t>
                </a:r>
                <a:r>
                  <a:rPr lang="en-US" altLang="en-US" sz="2800" b="1" baseline="30000" dirty="0" err="1">
                    <a:solidFill>
                      <a:srgbClr val="0000FF"/>
                    </a:solidFill>
                  </a:rPr>
                  <a:t>n</a:t>
                </a:r>
                <a:r>
                  <a:rPr lang="en-US" altLang="en-US" sz="2800" b="1" dirty="0" err="1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en-US" altLang="en-US" sz="2800" b="1" dirty="0" err="1">
                    <a:solidFill>
                      <a:srgbClr val="0000FF"/>
                    </a:solidFill>
                  </a:rPr>
                  <a:t>R</a:t>
                </a:r>
                <a:r>
                  <a:rPr lang="en-US" altLang="en-US" sz="2800" b="1" baseline="30000" dirty="0" err="1">
                    <a:solidFill>
                      <a:srgbClr val="0000FF"/>
                    </a:solidFill>
                  </a:rPr>
                  <a:t>nj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</a:rPr>
                  <a:t>  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linear</a:t>
                </a:r>
                <a:endParaRPr lang="en-US" altLang="en-US" sz="2800" b="1" baseline="30000" dirty="0">
                  <a:solidFill>
                    <a:srgbClr val="0000FF"/>
                  </a:solidFill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en-US" sz="2800" b="1" dirty="0">
                    <a:solidFill>
                      <a:srgbClr val="000000"/>
                    </a:solidFill>
                  </a:rPr>
                  <a:t>(</a:t>
                </a:r>
                <a:r>
                  <a:rPr lang="en-US" altLang="en-US" sz="2800" b="1" dirty="0">
                    <a:solidFill>
                      <a:srgbClr val="008000"/>
                    </a:solidFill>
                  </a:rPr>
                  <a:t>BL </a:t>
                </a:r>
                <a:r>
                  <a:rPr lang="en-US" altLang="en-US" sz="2800" b="1" dirty="0"/>
                  <a:t>data)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       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=  (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,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,…,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baseline="-25000" dirty="0">
                    <a:solidFill>
                      <a:srgbClr val="FF0000"/>
                    </a:solidFill>
                  </a:rPr>
                  <a:t>m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)   </a:t>
                </a:r>
                <a:r>
                  <a:rPr lang="en-US" altLang="en-US" sz="2800" b="1" dirty="0" err="1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≥0</a:t>
                </a:r>
                <a:r>
                  <a:rPr lang="en-US" altLang="en-US" sz="2800" b="1" dirty="0"/>
                  <a:t>         [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 </m:t>
                    </m:r>
                  </m:oMath>
                </a14:m>
                <a:r>
                  <a:rPr lang="en-US" altLang="en-US" sz="2800" b="1" dirty="0"/>
                  <a:t>1/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en-US" sz="2800" b="1" dirty="0"/>
                  <a:t>]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en-US" altLang="en-US" sz="2800" b="1" dirty="0"/>
                  <a:t>     ∫</a:t>
                </a:r>
                <a:r>
                  <a:rPr lang="en-US" altLang="en-US" sz="2800" b="1" baseline="-25000" dirty="0" err="1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800" baseline="-25000" dirty="0" err="1">
                    <a:sym typeface="Symbol" pitchFamily="2" charset="2"/>
                  </a:rPr>
                  <a:t></a:t>
                </a:r>
                <a:r>
                  <a:rPr lang="en-US" altLang="en-US" sz="2800" b="1" baseline="-25000" dirty="0" err="1">
                    <a:solidFill>
                      <a:srgbClr val="0000FF"/>
                    </a:solidFill>
                  </a:rPr>
                  <a:t>R</a:t>
                </a:r>
                <a:r>
                  <a:rPr lang="en-US" altLang="en-US" sz="2000" b="1" dirty="0" err="1">
                    <a:solidFill>
                      <a:srgbClr val="0000FF"/>
                    </a:solidFill>
                  </a:rPr>
                  <a:t>n</a:t>
                </a:r>
                <a:r>
                  <a:rPr lang="en-US" altLang="en-US" sz="2800" b="1" baseline="-25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800" b="1" dirty="0"/>
                  <a:t>∏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j 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dirty="0"/>
                  <a:t>(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B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dirty="0"/>
                  <a:t>(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x</a:t>
                </a:r>
                <a:r>
                  <a:rPr lang="en-US" altLang="en-US" sz="2800" dirty="0"/>
                  <a:t>))   </a:t>
                </a:r>
                <a:r>
                  <a:rPr lang="en-US" altLang="en-US" sz="2800" b="1" dirty="0"/>
                  <a:t>≤</a:t>
                </a:r>
                <a:r>
                  <a:rPr lang="en-US" altLang="en-US" sz="2800" dirty="0"/>
                  <a:t>  </a:t>
                </a:r>
                <a:r>
                  <a:rPr lang="en-US" altLang="en-US" sz="2800" b="1" dirty="0">
                    <a:solidFill>
                      <a:srgbClr val="FF33CC"/>
                    </a:solidFill>
                  </a:rPr>
                  <a:t>C</a:t>
                </a:r>
                <a:r>
                  <a:rPr lang="en-US" altLang="en-US" sz="2800" b="1" dirty="0"/>
                  <a:t> ∏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b="1" dirty="0"/>
                  <a:t> |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b="1" dirty="0" err="1"/>
                  <a:t>|</a:t>
                </a:r>
                <a:r>
                  <a:rPr lang="en-US" altLang="en-US" sz="2800" b="1" baseline="30000" dirty="0" err="1">
                    <a:solidFill>
                      <a:srgbClr val="FF0000"/>
                    </a:solidFill>
                  </a:rPr>
                  <a:t>pj</a:t>
                </a:r>
                <a:r>
                  <a:rPr lang="en-US" altLang="en-US" sz="2800" dirty="0"/>
                  <a:t> 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en-US" altLang="en-US" sz="2800" b="1" dirty="0">
                    <a:solidFill>
                      <a:srgbClr val="FF0000"/>
                    </a:solidFill>
                    <a:sym typeface="Symbol" pitchFamily="2" charset="2"/>
                  </a:rPr>
                  <a:t> </a:t>
                </a:r>
                <a:r>
                  <a:rPr lang="en-US" altLang="en-US" sz="2800" b="1" dirty="0">
                    <a:sym typeface="Symbol" pitchFamily="2" charset="2"/>
                  </a:rPr>
                  <a:t> holds </a:t>
                </a:r>
                <a:r>
                  <a:rPr lang="en-US" altLang="en-US" sz="2800" b="1" dirty="0">
                    <a:solidFill>
                      <a:srgbClr val="FF0000"/>
                    </a:solidFill>
                    <a:sym typeface="Symbol" pitchFamily="2" charset="2"/>
                  </a:rPr>
                  <a:t>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f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= (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1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,</a:t>
                </a:r>
                <a:r>
                  <a:rPr lang="en-US" altLang="en-US" sz="2800" b="1" dirty="0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>
                    <a:solidFill>
                      <a:srgbClr val="800000"/>
                    </a:solidFill>
                  </a:rPr>
                  <a:t>2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,…,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m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) ?     ( </a:t>
                </a:r>
                <a:r>
                  <a:rPr lang="en-US" altLang="en-US" sz="2800" b="1" dirty="0" err="1">
                    <a:solidFill>
                      <a:srgbClr val="800000"/>
                    </a:solidFill>
                  </a:rPr>
                  <a:t>f</a:t>
                </a:r>
                <a:r>
                  <a:rPr lang="en-US" altLang="en-US" sz="2800" b="1" baseline="-25000" dirty="0" err="1">
                    <a:solidFill>
                      <a:srgbClr val="800000"/>
                    </a:solidFill>
                  </a:rPr>
                  <a:t>j</a:t>
                </a:r>
                <a:r>
                  <a:rPr lang="en-US" altLang="en-US" sz="2800" b="1" dirty="0" err="1">
                    <a:solidFill>
                      <a:srgbClr val="000000"/>
                    </a:solidFill>
                  </a:rPr>
                  <a:t>:</a:t>
                </a:r>
                <a:r>
                  <a:rPr lang="en-US" altLang="en-US" sz="2800" b="1" dirty="0" err="1">
                    <a:solidFill>
                      <a:srgbClr val="0000FF"/>
                    </a:solidFill>
                  </a:rPr>
                  <a:t>R</a:t>
                </a:r>
                <a:r>
                  <a:rPr lang="en-US" altLang="en-US" sz="2800" b="1" baseline="30000" dirty="0" err="1">
                    <a:solidFill>
                      <a:srgbClr val="0000FF"/>
                    </a:solidFill>
                  </a:rPr>
                  <a:t>nj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800" b="1" dirty="0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R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integrable ) </a:t>
                </a:r>
              </a:p>
              <a:p>
                <a:pPr algn="l">
                  <a:lnSpc>
                    <a:spcPct val="140000"/>
                  </a:lnSpc>
                </a:pPr>
                <a:endParaRPr lang="en-US" altLang="en-US" sz="2800" b="1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altLang="en-US" sz="2800" b="1" dirty="0">
                    <a:solidFill>
                      <a:srgbClr val="008000"/>
                    </a:solidFill>
                  </a:rPr>
                  <a:t>[Bennett-Carbery-Christ-Tao’08] </a:t>
                </a:r>
                <a:r>
                  <a:rPr lang="en-US" altLang="en-US" sz="2800" b="1" dirty="0"/>
                  <a:t>Feasibility: LP</a:t>
                </a:r>
                <a:endParaRPr lang="en-US" altLang="en-US" sz="2800" b="1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altLang="en-US" sz="2800" b="1" dirty="0">
                    <a:solidFill>
                      <a:srgbClr val="008000"/>
                    </a:solidFill>
                  </a:rPr>
                  <a:t>[Lieb’90] </a:t>
                </a:r>
                <a:r>
                  <a:rPr lang="en-US" altLang="en-US" sz="2800" b="1" dirty="0"/>
                  <a:t>Characterization of optimal </a:t>
                </a:r>
                <a:r>
                  <a:rPr lang="en-US" altLang="en-US" sz="2800" b="1" dirty="0">
                    <a:solidFill>
                      <a:srgbClr val="FF33CC"/>
                    </a:solidFill>
                  </a:rPr>
                  <a:t>C</a:t>
                </a:r>
                <a:endParaRPr lang="en-US" altLang="en-US" sz="2800" b="1" dirty="0"/>
              </a:p>
              <a:p>
                <a:pPr algn="l">
                  <a:lnSpc>
                    <a:spcPct val="140000"/>
                  </a:lnSpc>
                </a:pPr>
                <a:r>
                  <a:rPr lang="en-US" altLang="en-US" sz="2800" b="1" dirty="0">
                    <a:solidFill>
                      <a:srgbClr val="009900"/>
                    </a:solidFill>
                  </a:rPr>
                  <a:t>[Garg-Gurvits-Oliveira-W’16] </a:t>
                </a:r>
                <a:r>
                  <a:rPr lang="en-US" altLang="en-US" sz="2800" b="1" dirty="0">
                    <a:solidFill>
                      <a:srgbClr val="7030A0"/>
                    </a:solidFill>
                  </a:rPr>
                  <a:t>Operator scaling</a:t>
                </a:r>
              </a:p>
              <a:p>
                <a:pPr algn="l">
                  <a:lnSpc>
                    <a:spcPct val="140000"/>
                  </a:lnSpc>
                </a:pPr>
                <a:r>
                  <a:rPr lang="en-US" altLang="en-US" sz="2800" b="1" dirty="0">
                    <a:solidFill>
                      <a:srgbClr val="000000"/>
                    </a:solidFill>
                  </a:rPr>
                  <a:t>Feasibility &amp; Optimal </a:t>
                </a:r>
                <a:r>
                  <a:rPr lang="en-US" altLang="en-US" sz="2800" b="1" dirty="0">
                    <a:solidFill>
                      <a:srgbClr val="FF33CC"/>
                    </a:solidFill>
                  </a:rPr>
                  <a:t>C</a:t>
                </a:r>
                <a:r>
                  <a:rPr lang="en-US" altLang="en-US" sz="2800" b="1" dirty="0">
                    <a:solidFill>
                      <a:srgbClr val="000000"/>
                    </a:solidFill>
                  </a:rPr>
                  <a:t>            </a:t>
                </a:r>
                <a:r>
                  <a:rPr lang="en-US" altLang="en-US" sz="2800" b="1" dirty="0">
                    <a:solidFill>
                      <a:srgbClr val="FF0000"/>
                    </a:solidFill>
                  </a:rPr>
                  <a:t>in P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5DAB28-E427-984C-8757-387DF040D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1071560"/>
                <a:ext cx="8921750" cy="5805500"/>
              </a:xfrm>
              <a:prstGeom prst="rect">
                <a:avLst/>
              </a:prstGeom>
              <a:blipFill>
                <a:blip r:embed="rId3"/>
                <a:stretch>
                  <a:fillRect l="-1565" t="-437" b="-19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1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82843"/>
            <a:ext cx="8445500" cy="2051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Operator Theory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42017-AF9C-9940-BC77-9D3D57D2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46" y="1598575"/>
            <a:ext cx="4572000" cy="372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77A867-CEFF-3741-A082-B522E103FB26}"/>
              </a:ext>
            </a:extLst>
          </p:cNvPr>
          <p:cNvSpPr txBox="1"/>
          <p:nvPr/>
        </p:nvSpPr>
        <p:spPr>
          <a:xfrm>
            <a:off x="2634713" y="5734373"/>
            <a:ext cx="412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Geometric inverse problem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1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483" y="327498"/>
                <a:ext cx="8989016" cy="612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Paulsen’s problem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: </a:t>
                </a:r>
                <a:r>
                  <a:rPr lang="en-US" sz="2800" b="1" dirty="0">
                    <a:latin typeface="Comic Sans MS"/>
                    <a:cs typeface="Comic Sans MS"/>
                  </a:rPr>
                  <a:t>V={</a:t>
                </a:r>
                <a:r>
                  <a:rPr lang="en-US" sz="28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v</a:t>
                </a:r>
                <a:r>
                  <a:rPr lang="en-US" sz="2800" b="1" baseline="-25000" dirty="0">
                    <a:latin typeface="Comic Sans MS"/>
                    <a:cs typeface="Comic Sans MS"/>
                  </a:rPr>
                  <a:t>1</a:t>
                </a:r>
                <a:r>
                  <a:rPr lang="en-US" sz="28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,v</a:t>
                </a:r>
                <a:r>
                  <a:rPr lang="en-US" sz="2800" b="1" baseline="-250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2</a:t>
                </a:r>
                <a:r>
                  <a:rPr lang="en-US" sz="2800" b="1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,…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Comic Sans MS"/>
                    <a:cs typeface="Comic Sans MS"/>
                  </a:rPr>
                  <a:t>v</a:t>
                </a:r>
                <a:r>
                  <a:rPr lang="en-US" sz="2800" b="1" baseline="-25000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>
                    <a:latin typeface="Comic Sans MS"/>
                    <a:cs typeface="Comic Sans MS"/>
                  </a:rPr>
                  <a:t>}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∈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ℝ</m:t>
                    </m:r>
                  </m:oMath>
                </a14:m>
                <a:r>
                  <a:rPr lang="en-US" sz="2800" b="1" baseline="30000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    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≫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endParaRPr lang="en-US" sz="2800" b="1" baseline="30000" dirty="0">
                  <a:solidFill>
                    <a:srgbClr val="009010"/>
                  </a:solidFill>
                  <a:latin typeface="Comic Sans MS"/>
                  <a:cs typeface="Comic Sans MS"/>
                </a:endParaRPr>
              </a:p>
              <a:p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800" b="1" dirty="0">
                    <a:latin typeface="Comic Sans MS"/>
                    <a:cs typeface="Comic Sans MS"/>
                  </a:rPr>
                  <a:t>V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Parseval Frame (PF): </a:t>
                </a:r>
                <a:r>
                  <a:rPr lang="en-US" sz="2800" dirty="0">
                    <a:sym typeface="Symbol"/>
                  </a:rPr>
                  <a:t></a:t>
                </a:r>
                <a:r>
                  <a:rPr lang="en-US" sz="2800" b="1" baseline="-25000" dirty="0" err="1">
                    <a:latin typeface="Comic Sans MS"/>
                    <a:cs typeface="Comic Sans MS"/>
                  </a:rPr>
                  <a:t>i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v</a:t>
                </a:r>
                <a:r>
                  <a:rPr lang="en-US" sz="28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v</a:t>
                </a:r>
                <a:r>
                  <a:rPr lang="en-US" sz="28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baseline="30000" dirty="0" err="1">
                    <a:latin typeface="Comic Sans MS"/>
                    <a:cs typeface="Comic Sans MS"/>
                  </a:rPr>
                  <a:t>t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</a:t>
                </a:r>
                <a:r>
                  <a:rPr lang="en-US" sz="2800" b="1" dirty="0">
                    <a:latin typeface="Comic Sans MS"/>
                    <a:cs typeface="Comic Sans MS"/>
                  </a:rPr>
                  <a:t>I,   |v</a:t>
                </a:r>
                <a:r>
                  <a:rPr lang="en-US" sz="28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|</a:t>
                </a:r>
                <a:r>
                  <a:rPr lang="en-US" sz="2800" b="1" baseline="30000" dirty="0">
                    <a:latin typeface="Comic Sans MS"/>
                    <a:cs typeface="Comic Sans MS"/>
                  </a:rPr>
                  <a:t>2</a:t>
                </a:r>
                <a:r>
                  <a:rPr lang="en-US" sz="2800" b="1" dirty="0">
                    <a:latin typeface="Comic Sans MS"/>
                    <a:cs typeface="Comic Sans MS"/>
                  </a:rPr>
                  <a:t>=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</a:t>
                </a:r>
              </a:p>
              <a:p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latin typeface="Comic Sans MS"/>
                        <a:cs typeface="Comic Sans MS"/>
                      </a:rPr>
                      <m:t>U</m:t>
                    </m:r>
                    <m:r>
                      <m:rPr>
                        <m:nor/>
                      </m:rPr>
                      <a:rPr lang="en-US" sz="2800" b="1" dirty="0">
                        <a:latin typeface="Comic Sans MS"/>
                        <a:cs typeface="Comic Sans MS"/>
                      </a:rPr>
                      <m:t>={</m:t>
                    </m:r>
                    <m:r>
                      <m:rPr>
                        <m:nor/>
                      </m:rPr>
                      <a:rPr lang="en-US" sz="2800" b="1" i="0" dirty="0" smtClean="0">
                        <a:latin typeface="Comic Sans MS"/>
                        <a:cs typeface="Comic Sans MS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baseline="-25000" dirty="0" smtClean="0">
                        <a:latin typeface="Comic Sans MS"/>
                        <a:cs typeface="Comic Sans MS"/>
                      </a:rPr>
                      <m:t>i</m:t>
                    </m:r>
                    <m:r>
                      <m:rPr>
                        <m:nor/>
                      </m:rPr>
                      <a:rPr lang="en-US" sz="2800" b="1" dirty="0">
                        <a:latin typeface="Comic Sans MS"/>
                        <a:cs typeface="Comic Sans MS"/>
                      </a:rPr>
                      <m:t>}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cs typeface="Comic Sans MS"/>
                      </a:rPr>
                      <m:t> 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-PF:       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(1-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>
                    <a:ea typeface="Cambria Math" panose="02040503050406030204" pitchFamily="18" charset="0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800" b="1" dirty="0">
                    <a:latin typeface="Comic Sans MS"/>
                    <a:cs typeface="Comic Sans MS"/>
                  </a:rPr>
                  <a:t>|u</a:t>
                </a:r>
                <a:r>
                  <a:rPr lang="en-US" sz="28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|</a:t>
                </a:r>
                <a:r>
                  <a:rPr lang="en-US" sz="2800" b="1" baseline="30000" dirty="0">
                    <a:latin typeface="Comic Sans MS"/>
                    <a:cs typeface="Comic Sans MS"/>
                  </a:rPr>
                  <a:t>2</a:t>
                </a:r>
                <a:r>
                  <a:rPr lang="en-US" sz="2800" b="1" dirty="0">
                    <a:ea typeface="Cambria Math" panose="02040503050406030204" pitchFamily="18" charset="0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(1+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:r>
                  <a:rPr lang="en-US" sz="2800" b="1" dirty="0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              </a:t>
                </a:r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(1-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ea typeface="Cambria Math" panose="02040503050406030204" pitchFamily="18" charset="0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≼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dirty="0">
                    <a:sym typeface="Symbol"/>
                  </a:rPr>
                  <a:t></a:t>
                </a:r>
                <a:r>
                  <a:rPr lang="en-US" sz="2800" b="1" baseline="-25000" dirty="0" err="1">
                    <a:latin typeface="Comic Sans MS"/>
                    <a:cs typeface="Comic Sans MS"/>
                  </a:rPr>
                  <a:t>i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u</a:t>
                </a:r>
                <a:r>
                  <a:rPr lang="en-US" sz="28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 err="1">
                    <a:latin typeface="Comic Sans MS"/>
                    <a:cs typeface="Comic Sans MS"/>
                  </a:rPr>
                  <a:t>u</a:t>
                </a:r>
                <a:r>
                  <a:rPr lang="en-US" sz="2800" b="1" baseline="-250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baseline="30000" dirty="0" err="1">
                    <a:latin typeface="Comic Sans MS"/>
                    <a:cs typeface="Comic Sans MS"/>
                  </a:rPr>
                  <a:t>t</a:t>
                </a:r>
                <a:r>
                  <a:rPr lang="en-US" sz="2800" b="1" dirty="0">
                    <a:ea typeface="Cambria Math" panose="02040503050406030204" pitchFamily="18" charset="0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≼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(1+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latin typeface="Comic Sans MS"/>
                    <a:cs typeface="Comic Sans MS"/>
                  </a:rPr>
                  <a:t>I</a:t>
                </a: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28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,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)= min </a:t>
                </a:r>
                <a:r>
                  <a:rPr lang="en-US" sz="2800" dirty="0">
                    <a:sym typeface="Symbol"/>
                  </a:rPr>
                  <a:t></a:t>
                </a:r>
                <a:r>
                  <a:rPr lang="en-US" sz="2800" b="1" baseline="-25000" dirty="0" err="1">
                    <a:latin typeface="Comic Sans MS"/>
                    <a:cs typeface="Comic Sans MS"/>
                  </a:rPr>
                  <a:t>i</a:t>
                </a:r>
                <a:r>
                  <a:rPr lang="en-US" sz="2800" b="1" baseline="-25000" dirty="0"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|u</a:t>
                </a:r>
                <a:r>
                  <a:rPr lang="en-US" sz="28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-v</a:t>
                </a:r>
                <a:r>
                  <a:rPr lang="en-US" sz="2800" b="1" baseline="-250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2800" b="1" dirty="0">
                    <a:latin typeface="Comic Sans MS"/>
                    <a:cs typeface="Comic Sans MS"/>
                  </a:rPr>
                  <a:t>|</a:t>
                </a:r>
                <a:r>
                  <a:rPr lang="en-US" sz="2800" b="1" baseline="30000" dirty="0">
                    <a:latin typeface="Comic Sans MS"/>
                    <a:cs typeface="Comic Sans MS"/>
                  </a:rPr>
                  <a:t>2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∀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-PF </a:t>
                </a:r>
                <a:r>
                  <a:rPr lang="en-US" sz="2800" b="1" dirty="0">
                    <a:latin typeface="Comic Sans MS"/>
                    <a:cs typeface="Comic Sans MS"/>
                  </a:rPr>
                  <a:t>U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∃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PF </a:t>
                </a:r>
                <a:r>
                  <a:rPr lang="en-US" sz="2800" b="1" dirty="0">
                    <a:latin typeface="Comic Sans MS"/>
                    <a:cs typeface="Comic Sans MS"/>
                  </a:rPr>
                  <a:t>V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      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 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28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,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poly(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8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[Kwok,Lau,Lee,Ram.‘18]  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en-US" sz="2800" b="1" dirty="0">
                    <a:latin typeface="Comic Sans MS"/>
                    <a:cs typeface="Comic Sans MS"/>
                  </a:rPr>
                  <a:t>(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2800" b="1" dirty="0" err="1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,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≤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2800" b="1" dirty="0">
                    <a:latin typeface="Comic Sans MS"/>
                    <a:cs typeface="Comic Sans MS"/>
                  </a:rPr>
                  <a:t>poly(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/>
                    <a:cs typeface="Comic Sans MS"/>
                  </a:rPr>
                  <a:t>d</a:t>
                </a:r>
                <a:r>
                  <a:rPr lang="en-US" sz="2800" b="1" dirty="0">
                    <a:latin typeface="Comic Sans MS"/>
                    <a:cs typeface="Comic Sans MS"/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𝜺</m:t>
                    </m:r>
                  </m:oMath>
                </a14:m>
                <a:r>
                  <a:rPr lang="en-US" sz="28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)</a:t>
                </a:r>
                <a:endPara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800" b="1" dirty="0">
                    <a:latin typeface="Comic Sans MS"/>
                    <a:cs typeface="Comic Sans MS"/>
                  </a:rPr>
                  <a:t>via</a:t>
                </a:r>
                <a:r>
                  <a:rPr lang="en-US" sz="2800" b="1" dirty="0">
                    <a:solidFill>
                      <a:srgbClr val="660066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omic Sans MS" panose="030F0902030302020204" pitchFamily="66" charset="0"/>
                  </a:rPr>
                  <a:t>Operator scaling </a:t>
                </a:r>
                <a:r>
                  <a:rPr lang="en-US" sz="2800" b="1" dirty="0">
                    <a:latin typeface="Comic Sans MS" panose="030F0902030302020204" pitchFamily="66" charset="0"/>
                  </a:rPr>
                  <a:t>+ smoothed analysis +…</a:t>
                </a:r>
                <a:endParaRPr lang="en-US" sz="2800" b="1" dirty="0">
                  <a:latin typeface="Comic Sans MS"/>
                  <a:cs typeface="Comic Sans MS"/>
                </a:endParaRPr>
              </a:p>
              <a:p>
                <a:endParaRPr lang="en-US" sz="2800" b="1" dirty="0">
                  <a:solidFill>
                    <a:srgbClr val="009010"/>
                  </a:solidFill>
                  <a:latin typeface="Comic Sans MS" panose="030F0902030302020204" pitchFamily="66" charset="0"/>
                </a:endParaRPr>
              </a:p>
              <a:p>
                <a:r>
                  <a:rPr lang="en-US" sz="28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[Hamilton-</a:t>
                </a:r>
                <a:r>
                  <a:rPr lang="en-US" sz="2800" b="1" dirty="0" err="1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Moitra</a:t>
                </a:r>
                <a:r>
                  <a:rPr lang="en-US" sz="2800" b="1" dirty="0">
                    <a:solidFill>
                      <a:srgbClr val="009010"/>
                    </a:solidFill>
                    <a:latin typeface="Comic Sans MS" panose="030F0902030302020204" pitchFamily="66" charset="0"/>
                  </a:rPr>
                  <a:t> ‘19] </a:t>
                </a:r>
                <a:r>
                  <a:rPr lang="en-US" sz="2800" b="1" dirty="0">
                    <a:latin typeface="Comic Sans MS" panose="030F0902030302020204" pitchFamily="66" charset="0"/>
                  </a:rPr>
                  <a:t>Much simpler proof</a:t>
                </a:r>
                <a:endParaRPr lang="en-US" sz="28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3" y="327498"/>
                <a:ext cx="8989016" cy="6124754"/>
              </a:xfrm>
              <a:prstGeom prst="rect">
                <a:avLst/>
              </a:prstGeom>
              <a:blipFill>
                <a:blip r:embed="rId2"/>
                <a:stretch>
                  <a:fillRect l="-1410" t="-1035" b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297A64C-F0A7-6846-AB26-F834621C9A46}"/>
              </a:ext>
            </a:extLst>
          </p:cNvPr>
          <p:cNvSpPr/>
          <p:nvPr/>
        </p:nvSpPr>
        <p:spPr>
          <a:xfrm>
            <a:off x="7003835" y="3875140"/>
            <a:ext cx="2000682" cy="580651"/>
          </a:xfrm>
          <a:prstGeom prst="wedgeRoundRectCallout">
            <a:avLst>
              <a:gd name="adj1" fmla="val -62334"/>
              <a:gd name="adj2" fmla="val 83391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Indepenent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of </a:t>
            </a:r>
            <a:r>
              <a:rPr lang="en-US" sz="2000" b="1" dirty="0">
                <a:solidFill>
                  <a:srgbClr val="7030A0"/>
                </a:solidFill>
                <a:latin typeface="Comic Sans MS"/>
                <a:cs typeface="Comic Sans MS"/>
              </a:rPr>
              <a:t>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701297"/>
            <a:ext cx="8445500" cy="2051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Statistics</a:t>
            </a:r>
            <a:br>
              <a:rPr lang="en-US" sz="3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15B2E-ED8F-7D4E-9B24-D2BC9FD6DE6B}"/>
              </a:ext>
            </a:extLst>
          </p:cNvPr>
          <p:cNvSpPr txBox="1"/>
          <p:nvPr/>
        </p:nvSpPr>
        <p:spPr>
          <a:xfrm>
            <a:off x="2495225" y="5532895"/>
            <a:ext cx="455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Modeling experimental data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C9D20-CB35-8043-BB2F-6C380E2C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2" y="2169763"/>
            <a:ext cx="4330484" cy="25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975" y="327498"/>
            <a:ext cx="8772041" cy="718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010"/>
                </a:solidFill>
                <a:latin typeface="Comic Sans MS" panose="030F0902030302020204" pitchFamily="66" charset="0"/>
              </a:rPr>
              <a:t>[Franks-</a:t>
            </a:r>
            <a:r>
              <a:rPr lang="en-US" sz="3200" b="1" dirty="0" err="1">
                <a:solidFill>
                  <a:srgbClr val="009010"/>
                </a:solidFill>
                <a:latin typeface="Comic Sans MS" panose="030F0902030302020204" pitchFamily="66" charset="0"/>
              </a:rPr>
              <a:t>Moitra</a:t>
            </a:r>
            <a:r>
              <a:rPr lang="en-US" sz="3200" b="1" dirty="0">
                <a:solidFill>
                  <a:srgbClr val="009010"/>
                </a:solidFill>
                <a:latin typeface="Comic Sans MS" panose="030F0902030302020204" pitchFamily="66" charset="0"/>
              </a:rPr>
              <a:t> ‘19]</a:t>
            </a:r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Tyler’s M-estimation (heuristic)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Compute shape of elliptical distributions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Optimal analysis </a:t>
            </a:r>
            <a:r>
              <a:rPr lang="en-US" sz="3200" b="1" dirty="0">
                <a:latin typeface="Comic Sans MS"/>
                <a:cs typeface="Comic Sans MS"/>
              </a:rPr>
              <a:t>via</a:t>
            </a:r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altLang="en-US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Operator scaling </a:t>
            </a:r>
            <a:r>
              <a:rPr lang="en-US" sz="3200" b="1" dirty="0">
                <a:latin typeface="Comic Sans MS" panose="030F0902030302020204" pitchFamily="66" charset="0"/>
              </a:rPr>
              <a:t>+quantum expanders+…</a:t>
            </a:r>
            <a:endParaRPr lang="en-US" sz="3200" b="1" dirty="0">
              <a:solidFill>
                <a:srgbClr val="009010"/>
              </a:solidFill>
              <a:latin typeface="Comic Sans MS" panose="030F0902030302020204" pitchFamily="66" charset="0"/>
            </a:endParaRPr>
          </a:p>
          <a:p>
            <a:endParaRPr lang="en-US" sz="3200" b="1" dirty="0">
              <a:solidFill>
                <a:srgbClr val="009010"/>
              </a:solidFill>
              <a:latin typeface="Comic Sans MS" panose="030F0902030302020204" pitchFamily="66" charset="0"/>
            </a:endParaRPr>
          </a:p>
          <a:p>
            <a:r>
              <a:rPr lang="en-US" sz="3200" b="1" dirty="0">
                <a:solidFill>
                  <a:srgbClr val="009010"/>
                </a:solidFill>
                <a:latin typeface="Comic Sans MS" panose="030F0902030302020204" pitchFamily="66" charset="0"/>
              </a:rPr>
              <a:t>[</a:t>
            </a:r>
            <a:r>
              <a:rPr lang="en-US" sz="3200" b="1" dirty="0" err="1">
                <a:solidFill>
                  <a:srgbClr val="009010"/>
                </a:solidFill>
                <a:latin typeface="Comic Sans MS" panose="030F0902030302020204" pitchFamily="66" charset="0"/>
              </a:rPr>
              <a:t>Am’endola</a:t>
            </a:r>
            <a:r>
              <a:rPr lang="en-US" sz="3200" b="1" dirty="0">
                <a:solidFill>
                  <a:srgbClr val="009010"/>
                </a:solidFill>
                <a:latin typeface="Comic Sans MS" panose="030F0902030302020204" pitchFamily="66" charset="0"/>
              </a:rPr>
              <a:t>-Kohn-Reichenbach-</a:t>
            </a:r>
            <a:r>
              <a:rPr lang="en-US" sz="3200" b="1" dirty="0" err="1">
                <a:solidFill>
                  <a:srgbClr val="009010"/>
                </a:solidFill>
                <a:latin typeface="Comic Sans MS" panose="030F0902030302020204" pitchFamily="66" charset="0"/>
              </a:rPr>
              <a:t>Seigal</a:t>
            </a:r>
            <a:r>
              <a:rPr lang="en-US" sz="3200" b="1" dirty="0">
                <a:solidFill>
                  <a:srgbClr val="009010"/>
                </a:solidFill>
                <a:latin typeface="Comic Sans MS" panose="030F0902030302020204" pitchFamily="66" charset="0"/>
              </a:rPr>
              <a:t> ’20]</a:t>
            </a:r>
            <a:endParaRPr lang="en-US" sz="3200" b="1" dirty="0">
              <a:solidFill>
                <a:srgbClr val="527CF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Comic Sans MS"/>
                <a:cs typeface="Comic Sans MS"/>
              </a:rPr>
              <a:t>Maximum Likelihood Estimation (MLE)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Matrix normal models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Gaussian graphical models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In P </a:t>
            </a:r>
            <a:r>
              <a:rPr lang="en-US" sz="3200" b="1" dirty="0">
                <a:latin typeface="Comic Sans MS"/>
                <a:cs typeface="Comic Sans MS"/>
              </a:rPr>
              <a:t>via</a:t>
            </a:r>
            <a:r>
              <a:rPr lang="en-US" sz="3200" b="1" dirty="0">
                <a:solidFill>
                  <a:srgbClr val="660066"/>
                </a:solidFill>
                <a:latin typeface="Comic Sans MS"/>
                <a:cs typeface="Comic Sans MS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Operator scaling</a:t>
            </a:r>
          </a:p>
          <a:p>
            <a:endParaRPr lang="en-US" sz="3200" b="1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3200" b="1" dirty="0">
              <a:solidFill>
                <a:srgbClr val="660066"/>
              </a:solidFill>
              <a:latin typeface="Comic Sans MS"/>
              <a:cs typeface="Comic Sans MS"/>
            </a:endParaRPr>
          </a:p>
          <a:p>
            <a:endParaRPr lang="en-US" sz="3200" b="1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913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692071" y="5232807"/>
            <a:ext cx="3801435" cy="6012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40" y="41214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Perfect </a:t>
            </a:r>
            <a:r>
              <a:rPr lang="en-US" sz="4000" b="1" dirty="0" err="1">
                <a:solidFill>
                  <a:srgbClr val="FF0000"/>
                </a:solidFill>
                <a:latin typeface="Comic Sans MS"/>
                <a:cs typeface="Comic Sans MS"/>
              </a:rPr>
              <a:t>Matchings</a:t>
            </a:r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 (PMs)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9" y="1451956"/>
            <a:ext cx="450388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Bipartite graphs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latin typeface="Comic Sans MS"/>
                <a:cs typeface="Comic Sans MS"/>
              </a:rPr>
              <a:t>(U,V;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omic Sans MS"/>
                <a:cs typeface="Comic Sans MS"/>
              </a:rPr>
              <a:t>|U|=|V|=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175706"/>
            <a:ext cx="8921075" cy="118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Fact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: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Per(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)&gt;0   </a:t>
            </a:r>
            <a:r>
              <a:rPr lang="en-US" sz="2400" b="1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Per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(A)=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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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[</a:t>
            </a:r>
            <a:r>
              <a:rPr lang="en-US" sz="2400" b="1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]</a:t>
            </a:r>
            <a:r>
              <a:rPr lang="en-US" sz="2400" b="1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A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i(</a:t>
            </a:r>
            <a:r>
              <a:rPr lang="en-US" sz="2400" b="1" baseline="-25000" dirty="0" err="1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2400" b="1" baseline="-25000" dirty="0"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[Jacobi‘1890]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     </a:t>
            </a:r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= polynomial time)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75476" y="1087999"/>
            <a:ext cx="3371888" cy="3944652"/>
            <a:chOff x="4975476" y="1087999"/>
            <a:chExt cx="3371888" cy="3944652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361" y="1087999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75476" y="2734888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30977" y="2327327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59720" y="4526937"/>
            <a:ext cx="5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omic Sans MS"/>
                <a:cs typeface="Comic Sans MS"/>
              </a:rPr>
              <a:t>G’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495092" y="2336573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05122" y="2336573"/>
            <a:ext cx="4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89263" y="2964680"/>
            <a:ext cx="930553" cy="1183374"/>
            <a:chOff x="705851" y="2955639"/>
            <a:chExt cx="930553" cy="1183374"/>
          </a:xfrm>
        </p:grpSpPr>
        <p:sp>
          <p:nvSpPr>
            <p:cNvPr id="66" name="Oval 65"/>
            <p:cNvSpPr/>
            <p:nvPr/>
          </p:nvSpPr>
          <p:spPr>
            <a:xfrm>
              <a:off x="705851" y="296486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19711" y="342898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33571" y="389655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00866" y="295563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14726" y="3419754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72" idx="1"/>
            </p:cNvCxnSpPr>
            <p:nvPr/>
          </p:nvCxnSpPr>
          <p:spPr>
            <a:xfrm>
              <a:off x="832850" y="3057204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428586" y="3887329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stCxn id="66" idx="6"/>
              <a:endCxn id="70" idx="2"/>
            </p:cNvCxnSpPr>
            <p:nvPr/>
          </p:nvCxnSpPr>
          <p:spPr>
            <a:xfrm>
              <a:off x="913669" y="3086096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6" idx="6"/>
              <a:endCxn id="69" idx="2"/>
            </p:cNvCxnSpPr>
            <p:nvPr/>
          </p:nvCxnSpPr>
          <p:spPr>
            <a:xfrm flipV="1">
              <a:off x="913669" y="3076866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7" idx="6"/>
            </p:cNvCxnSpPr>
            <p:nvPr/>
          </p:nvCxnSpPr>
          <p:spPr>
            <a:xfrm flipV="1">
              <a:off x="927529" y="3103387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8" idx="7"/>
              <a:endCxn id="69" idx="3"/>
            </p:cNvCxnSpPr>
            <p:nvPr/>
          </p:nvCxnSpPr>
          <p:spPr>
            <a:xfrm flipV="1">
              <a:off x="910955" y="3162586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1389" y="3548079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64785" y="3153340"/>
            <a:ext cx="577647" cy="845970"/>
            <a:chOff x="7976785" y="5654966"/>
            <a:chExt cx="577647" cy="84597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7976785" y="5654966"/>
              <a:ext cx="577647" cy="8459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8036801" y="5672258"/>
              <a:ext cx="487197" cy="7931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8004505" y="6066149"/>
              <a:ext cx="487197" cy="92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7852" y="2859793"/>
            <a:ext cx="1909842" cy="1448632"/>
            <a:chOff x="279450" y="2859793"/>
            <a:chExt cx="1909842" cy="144863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450" y="3384922"/>
              <a:ext cx="487268" cy="3302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01" y="2934458"/>
              <a:ext cx="317500" cy="33944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501" y="3848806"/>
              <a:ext cx="402167" cy="45961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325" y="2859793"/>
              <a:ext cx="452967" cy="48427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2092" y="3353324"/>
              <a:ext cx="399942" cy="34196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6470" y="3845297"/>
              <a:ext cx="418956" cy="395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9" grpId="0" uiExpand="1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143673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Conclusions &amp; Open Problems</a:t>
            </a:r>
            <a:endParaRPr lang="en-US" sz="36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332" y="1007179"/>
            <a:ext cx="8657167" cy="578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7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General themes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Algorithms &amp; complexity interacts with Math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Analytic solutions to algebraic problems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Algebraic analysis of continuous algorithms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Symmetry is prevalent, using it is powerful 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700" b="1" dirty="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Natural research directions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still exponential for some applications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Power of geodesic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algs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for comb. optimization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Nulcone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problems abound. </a:t>
            </a:r>
            <a:r>
              <a:rPr lang="en-US" sz="2600" b="1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dirty="0">
                <a:sym typeface="Symbol" charset="0"/>
              </a:rPr>
              <a:t> 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</a:t>
            </a:r>
            <a:endParaRPr lang="en-US" sz="2600" b="1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 C-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SING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>
                <a:sym typeface="Symbol" charset="0"/>
              </a:rPr>
              <a:t>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</a:t>
            </a:r>
            <a:r>
              <a:rPr lang="en-US" sz="2600" b="1" dirty="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vs. </a:t>
            </a:r>
            <a:r>
              <a:rPr lang="en-US" sz="2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NP</a:t>
            </a:r>
            <a:r>
              <a:rPr lang="en-US" sz="2600" b="1" dirty="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600" b="1" dirty="0">
                <a:solidFill>
                  <a:srgbClr val="527CF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  </a:t>
            </a:r>
            <a:r>
              <a:rPr lang="en-US" sz="2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Any lower bounds??</a:t>
            </a:r>
          </a:p>
          <a:p>
            <a:pPr lvl="0">
              <a:lnSpc>
                <a:spcPct val="11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190EC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600" b="1" dirty="0">
                <a:solidFill>
                  <a:srgbClr val="00901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[Makam-W’19] </a:t>
            </a:r>
            <a:r>
              <a:rPr lang="en-US" sz="2600" b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C-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SING 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is</a:t>
            </a:r>
            <a:r>
              <a:rPr lang="en-US" sz="2600" b="1" dirty="0">
                <a:solidFill>
                  <a:srgbClr val="7030A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i="1" dirty="0">
                <a:latin typeface="Comic Sans MS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600" b="1" dirty="0" err="1">
                <a:latin typeface="Comic Sans MS" charset="0"/>
                <a:ea typeface="ＭＳ Ｐゴシック" charset="0"/>
                <a:cs typeface="ＭＳ Ｐゴシック" charset="0"/>
              </a:rPr>
              <a:t>nullcone</a:t>
            </a:r>
            <a:r>
              <a:rPr lang="en-US" sz="2600" b="1" dirty="0">
                <a:latin typeface="Comic Sans MS" charset="0"/>
                <a:ea typeface="ＭＳ Ｐゴシック" charset="0"/>
                <a:cs typeface="ＭＳ Ｐゴシック" charset="0"/>
              </a:rPr>
              <a:t> problem!</a:t>
            </a:r>
          </a:p>
        </p:txBody>
      </p:sp>
    </p:spTree>
    <p:extLst>
      <p:ext uri="{BB962C8B-B14F-4D97-AF65-F5344CB8AC3E}">
        <p14:creationId xmlns:p14="http://schemas.microsoft.com/office/powerpoint/2010/main" val="13787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96885A-C95A-2F4B-9631-B9251A47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3" b="4989"/>
          <a:stretch/>
        </p:blipFill>
        <p:spPr>
          <a:xfrm>
            <a:off x="137786" y="1264581"/>
            <a:ext cx="3908444" cy="5295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CEA1D-7051-9A4E-8E79-B653581B4CEB}"/>
              </a:ext>
            </a:extLst>
          </p:cNvPr>
          <p:cNvSpPr txBox="1"/>
          <p:nvPr/>
        </p:nvSpPr>
        <p:spPr>
          <a:xfrm>
            <a:off x="4307311" y="1258561"/>
            <a:ext cx="4570940" cy="30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Published by Princeton University Press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Free (forever)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on my website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baseline="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- Comments welcome!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5FE2F05-1366-8149-A4A9-5021ACA0A7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-203969"/>
            <a:ext cx="8445500" cy="14625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Book ad</a:t>
            </a:r>
            <a:endParaRPr lang="en-US" sz="4000" b="1" dirty="0">
              <a:solidFill>
                <a:srgbClr val="660066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PMs &amp; 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[Edmonds‘67]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4299" y="5322000"/>
            <a:ext cx="8921075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 ‘67]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has a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PM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iff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)) </a:t>
            </a:r>
            <a:r>
              <a:rPr lang="en-US" sz="2400" b="1" dirty="0">
                <a:sym typeface="Symbol"/>
              </a:rPr>
              <a:t>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0  (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87877" y="1606519"/>
            <a:ext cx="2740897" cy="3360891"/>
            <a:chOff x="5606467" y="1671760"/>
            <a:chExt cx="2740897" cy="3360891"/>
          </a:xfrm>
        </p:grpSpPr>
        <p:sp>
          <p:nvSpPr>
            <p:cNvPr id="12" name="Rectangle 11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5690" y="4509431"/>
              <a:ext cx="610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baseline="-25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4260" y="1493755"/>
            <a:ext cx="1237000" cy="2713584"/>
            <a:chOff x="2444714" y="2327327"/>
            <a:chExt cx="1237000" cy="2713584"/>
          </a:xfrm>
        </p:grpSpPr>
        <p:sp>
          <p:nvSpPr>
            <p:cNvPr id="5" name="Oval 4"/>
            <p:cNvSpPr/>
            <p:nvPr/>
          </p:nvSpPr>
          <p:spPr>
            <a:xfrm>
              <a:off x="2655473" y="295562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69333" y="341973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83193" y="388731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50488" y="294639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364348" y="3410508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endCxn id="30" idx="1"/>
            </p:cNvCxnSpPr>
            <p:nvPr/>
          </p:nvCxnSpPr>
          <p:spPr>
            <a:xfrm>
              <a:off x="2782472" y="3047958"/>
              <a:ext cx="626170" cy="86563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378208" y="3878083"/>
              <a:ext cx="207818" cy="2424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5" idx="6"/>
              <a:endCxn id="29" idx="2"/>
            </p:cNvCxnSpPr>
            <p:nvPr/>
          </p:nvCxnSpPr>
          <p:spPr>
            <a:xfrm>
              <a:off x="2863291" y="3076850"/>
              <a:ext cx="501057" cy="45488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6"/>
              <a:endCxn id="28" idx="2"/>
            </p:cNvCxnSpPr>
            <p:nvPr/>
          </p:nvCxnSpPr>
          <p:spPr>
            <a:xfrm flipV="1">
              <a:off x="2863291" y="3067620"/>
              <a:ext cx="487197" cy="92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6"/>
            </p:cNvCxnSpPr>
            <p:nvPr/>
          </p:nvCxnSpPr>
          <p:spPr>
            <a:xfrm flipV="1">
              <a:off x="2877151" y="3094141"/>
              <a:ext cx="533353" cy="44682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7" idx="7"/>
              <a:endCxn id="28" idx="3"/>
            </p:cNvCxnSpPr>
            <p:nvPr/>
          </p:nvCxnSpPr>
          <p:spPr>
            <a:xfrm flipV="1">
              <a:off x="2860577" y="3153340"/>
              <a:ext cx="520345" cy="76948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09342" y="451769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endParaRPr lang="en-US" sz="2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44714" y="2327327"/>
              <a:ext cx="449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U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54744" y="2327327"/>
              <a:ext cx="426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57732" y="1606519"/>
            <a:ext cx="2740897" cy="3360891"/>
            <a:chOff x="5606467" y="1671760"/>
            <a:chExt cx="2740897" cy="3360891"/>
          </a:xfrm>
        </p:grpSpPr>
        <p:sp>
          <p:nvSpPr>
            <p:cNvPr id="36" name="Rectangle 35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x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71700" y="4509431"/>
              <a:ext cx="1140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sz="2800" b="1" baseline="-25000" dirty="0">
                  <a:solidFill>
                    <a:srgbClr val="0000FF"/>
                  </a:solidFill>
                  <a:latin typeface="Comic Sans MS"/>
                  <a:cs typeface="Comic Sans MS"/>
                </a:rPr>
                <a:t>G</a:t>
              </a:r>
              <a:r>
                <a:rPr lang="en-US" sz="2800" b="1" dirty="0">
                  <a:latin typeface="Comic Sans MS"/>
                  <a:cs typeface="Comic Sans MS"/>
                </a:rPr>
                <a:t>(</a:t>
              </a:r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X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5685996"/>
            <a:ext cx="8062451" cy="622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2702914"/>
            <a:ext cx="6062595" cy="5256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"/>
            <a:ext cx="9144000" cy="141074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/>
                <a:cs typeface="Comic Sans MS"/>
              </a:rPr>
              <a:t>Symbolic matrices </a:t>
            </a:r>
            <a:r>
              <a:rPr lang="en-US" sz="3200" b="1" dirty="0">
                <a:solidFill>
                  <a:srgbClr val="008000"/>
                </a:solidFill>
                <a:latin typeface="Comic Sans MS"/>
                <a:cs typeface="Comic Sans MS"/>
              </a:rPr>
              <a:t>[Edmonds‘67]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292162" y="1166207"/>
            <a:ext cx="2740897" cy="3360891"/>
            <a:chOff x="5606467" y="1671760"/>
            <a:chExt cx="2740897" cy="3360891"/>
          </a:xfrm>
        </p:grpSpPr>
        <p:sp>
          <p:nvSpPr>
            <p:cNvPr id="36" name="Rectangle 35"/>
            <p:cNvSpPr/>
            <p:nvPr/>
          </p:nvSpPr>
          <p:spPr>
            <a:xfrm>
              <a:off x="5611091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185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32964" y="35005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33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6467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139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28340" y="25861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23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06467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39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28340" y="1671760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L</a:t>
              </a:r>
              <a:r>
                <a:rPr lang="en-US" sz="2800" b="1" baseline="-250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71700" y="4509431"/>
              <a:ext cx="905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L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(</a:t>
              </a:r>
              <a:r>
                <a:rPr lang="en-US" sz="28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X</a:t>
              </a:r>
              <a:r>
                <a:rPr lang="en-US" sz="28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" y="1256832"/>
            <a:ext cx="9144000" cy="5463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{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,… }   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field   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ij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   :linear forms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latin typeface="Comic Sans MS"/>
                <a:cs typeface="Comic Sans MS"/>
              </a:rPr>
              <a:t>) 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= 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latin typeface="Comic Sans MS"/>
                <a:cs typeface="Comic Sans MS"/>
              </a:rPr>
              <a:t>+…+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  <a:r>
              <a:rPr lang="en-US" sz="2400" b="1" dirty="0" err="1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 err="1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400" dirty="0" err="1">
                <a:sym typeface="Symbol"/>
              </a:rPr>
              <a:t></a:t>
            </a:r>
            <a:r>
              <a:rPr lang="en-US" sz="2400" b="1" dirty="0" err="1">
                <a:latin typeface="Comic Sans MS"/>
                <a:cs typeface="Comic Sans MS"/>
              </a:rPr>
              <a:t>Mat</a:t>
            </a:r>
            <a:r>
              <a:rPr lang="en-US" sz="2400" b="1" baseline="-25000" dirty="0" err="1">
                <a:latin typeface="Comic Sans MS"/>
                <a:cs typeface="Comic Sans MS"/>
              </a:rPr>
              <a:t>n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latin typeface="Comic Sans MS"/>
                <a:cs typeface="Comic Sans MS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SING: </a:t>
            </a:r>
            <a:r>
              <a:rPr lang="en-US" sz="2400" b="1" dirty="0">
                <a:latin typeface="Comic Sans MS"/>
                <a:cs typeface="Comic Sans MS"/>
              </a:rPr>
              <a:t>Given (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2400" b="1" dirty="0">
                <a:latin typeface="Comic Sans MS"/>
                <a:cs typeface="Comic Sans MS"/>
              </a:rPr>
              <a:t>,…</a:t>
            </a:r>
            <a:r>
              <a:rPr lang="en-US" sz="2400" b="1" dirty="0">
                <a:solidFill>
                  <a:srgbClr val="800000"/>
                </a:solidFill>
                <a:latin typeface="Comic Sans MS"/>
                <a:cs typeface="Comic Sans MS"/>
              </a:rPr>
              <a:t> A</a:t>
            </a:r>
            <a:r>
              <a:rPr lang="en-US" sz="2400" b="1" baseline="-250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) is </a:t>
            </a:r>
            <a:r>
              <a:rPr lang="en-US" sz="2400" b="1" dirty="0" err="1">
                <a:latin typeface="Comic Sans MS"/>
                <a:cs typeface="Comic Sans MS"/>
              </a:rPr>
              <a:t>Det</a:t>
            </a:r>
            <a:r>
              <a:rPr lang="en-US" sz="2400" b="1" dirty="0"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))</a:t>
            </a:r>
            <a:r>
              <a:rPr lang="en-US" sz="2400" dirty="0">
                <a:sym typeface="Symbol"/>
              </a:rPr>
              <a:t>=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0?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[Edmonds ‘67]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>
                <a:solidFill>
                  <a:srgbClr val="000000"/>
                </a:solidFill>
                <a:latin typeface="Comic Sans MS"/>
                <a:cs typeface="Comic Sans MS"/>
              </a:rPr>
              <a:t> ??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</a:t>
            </a:r>
            <a:r>
              <a:rPr lang="en-US" sz="2400" b="1" dirty="0" err="1">
                <a:solidFill>
                  <a:srgbClr val="008000"/>
                </a:solidFill>
                <a:latin typeface="Comic Sans MS"/>
                <a:cs typeface="Comic Sans MS"/>
              </a:rPr>
              <a:t>Lovasz</a:t>
            </a: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 ‘79] 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RP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[Valiant ‘79] 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 </a:t>
            </a:r>
            <a:r>
              <a:rPr lang="en-US" sz="2400" b="1" dirty="0">
                <a:latin typeface="Comic Sans MS"/>
                <a:cs typeface="Comic Sans MS"/>
                <a:sym typeface="Symbol"/>
              </a:rPr>
              <a:t>captures algebraic identities  (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PIT)</a:t>
            </a:r>
            <a:endParaRPr lang="en-US" sz="2400" b="1" dirty="0">
              <a:latin typeface="Comic Sans MS"/>
              <a:cs typeface="Comic Sans MS"/>
              <a:sym typeface="Symbol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Math special cases</a:t>
            </a:r>
            <a:r>
              <a:rPr lang="en-US" sz="2400" b="1" dirty="0">
                <a:latin typeface="Comic Sans MS"/>
                <a:cs typeface="Comic Sans MS"/>
              </a:rPr>
              <a:t>: Module isomorphism, graph rigidity,… 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[Kabanets-Impagliazzo‘01] </a:t>
            </a:r>
            <a:r>
              <a:rPr lang="en-US" sz="2400" b="1" dirty="0">
                <a:solidFill>
                  <a:srgbClr val="660066"/>
                </a:solidFill>
                <a:latin typeface="Comic Sans MS"/>
                <a:cs typeface="Comic Sans MS"/>
              </a:rPr>
              <a:t>SING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dirty="0">
                <a:sym typeface="Symbol"/>
              </a:rPr>
              <a:t></a:t>
            </a:r>
            <a:r>
              <a:rPr lang="en-US" sz="24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800" b="1" dirty="0">
                <a:latin typeface="Comic Sans MS"/>
                <a:cs typeface="Comic Sans MS"/>
              </a:rPr>
              <a:t> </a:t>
            </a:r>
            <a:r>
              <a:rPr lang="en-US" sz="2800" b="1" dirty="0">
                <a:latin typeface="Comic Sans MS"/>
                <a:cs typeface="Comic Sans MS"/>
                <a:sym typeface="Wingdings"/>
              </a:rPr>
              <a:t>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“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</a:t>
            </a:r>
            <a:r>
              <a:rPr lang="en-US" sz="2400" b="1" dirty="0">
                <a:latin typeface="Comic Sans MS"/>
                <a:cs typeface="Comic Sans MS"/>
                <a:sym typeface="Wingdings"/>
              </a:rPr>
              <a:t> ≠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NP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                        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Derandomization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, Lower bounds</a:t>
            </a:r>
            <a:endParaRPr lang="en-US" sz="2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4312975" y="4060670"/>
            <a:ext cx="2000682" cy="580651"/>
          </a:xfrm>
          <a:prstGeom prst="wedgeRoundRectCallout">
            <a:avLst>
              <a:gd name="adj1" fmla="val -61009"/>
              <a:gd name="adj2" fmla="val 2176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Randomized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Poly Time</a:t>
            </a:r>
          </a:p>
        </p:txBody>
      </p:sp>
    </p:spTree>
    <p:extLst>
      <p:ext uri="{BB962C8B-B14F-4D97-AF65-F5344CB8AC3E}">
        <p14:creationId xmlns:p14="http://schemas.microsoft.com/office/powerpoint/2010/main" val="30315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animBg="1"/>
      <p:bldP spid="17" grpId="0" uiExpand="1" animBg="1"/>
      <p:bldP spid="50" grpId="0" uiExpand="1" build="p"/>
      <p:bldP spid="18" grpId="0" uiExpan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5950</Words>
  <Application>Microsoft Office PowerPoint</Application>
  <PresentationFormat>On-screen Show (4:3)</PresentationFormat>
  <Paragraphs>1096</Paragraphs>
  <Slides>71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 Unicode MS</vt:lpstr>
      <vt:lpstr>Lucida Grande</vt:lpstr>
      <vt:lpstr>ＭＳ Ｐゴシック</vt:lpstr>
      <vt:lpstr>PT Mono</vt:lpstr>
      <vt:lpstr>Arial</vt:lpstr>
      <vt:lpstr>Calibri</vt:lpstr>
      <vt:lpstr>Calisto MT</vt:lpstr>
      <vt:lpstr>Cambria Math</vt:lpstr>
      <vt:lpstr>Comic Sans MS</vt:lpstr>
      <vt:lpstr>Microsoft Sans Serif</vt:lpstr>
      <vt:lpstr>Symbol</vt:lpstr>
      <vt:lpstr>Wingdings</vt:lpstr>
      <vt:lpstr>Office Theme</vt:lpstr>
      <vt:lpstr>Equation</vt:lpstr>
      <vt:lpstr>PowerPoint Presentation</vt:lpstr>
      <vt:lpstr>Book ad</vt:lpstr>
      <vt:lpstr>PowerPoint Presentation</vt:lpstr>
      <vt:lpstr>Applications &amp; Connections</vt:lpstr>
      <vt:lpstr>PowerPoint Presentation</vt:lpstr>
      <vt:lpstr>The problem(s)</vt:lpstr>
      <vt:lpstr>Perfect Matchings (PMs)</vt:lpstr>
      <vt:lpstr>PMs &amp; symbolic matrices [Edmonds‘67]</vt:lpstr>
      <vt:lpstr>Symbolic matrices [Edmonds‘67]</vt:lpstr>
      <vt:lpstr>Symbolic matrices dual life</vt:lpstr>
      <vt:lpstr> The algorithm Alternate minimization</vt:lpstr>
      <vt:lpstr>Perfect Matchings (PMs)</vt:lpstr>
      <vt:lpstr>Matrix Scaling  […Sinkhorn’64,…]</vt:lpstr>
      <vt:lpstr>Scaling algorithm [Sinkhorn’64,…]</vt:lpstr>
      <vt:lpstr>Scaling algorithm [Sinkhorn’64]</vt:lpstr>
      <vt:lpstr>Scaling algorithm</vt:lpstr>
      <vt:lpstr>Scaling algorithm</vt:lpstr>
      <vt:lpstr>Scaling algorithm </vt:lpstr>
      <vt:lpstr>Scaling algorithm </vt:lpstr>
      <vt:lpstr>Scaling algorithm </vt:lpstr>
      <vt:lpstr>Scaling algorithm </vt:lpstr>
      <vt:lpstr>Scaling algorithm</vt:lpstr>
      <vt:lpstr>Scaling algorithm</vt:lpstr>
      <vt:lpstr>Scaling algorithm</vt:lpstr>
      <vt:lpstr>Scaling algorithm</vt:lpstr>
      <vt:lpstr>Scaling algorithm</vt:lpstr>
      <vt:lpstr>Analysis of the algorithm [Linial-Samorodnitsky-W’01]</vt:lpstr>
      <vt:lpstr>Analysis [Linial-Samorodnitsky-W’01]</vt:lpstr>
      <vt:lpstr> Non-uniform scaling</vt:lpstr>
      <vt:lpstr>    Done (baby case):  Bip matching &amp; Matrix Scaling  Now (real thing):  NC-SING &amp; Operator Scaling  [Gurvits’04]  [Garg,Gurvits,Oliveira,W’15]</vt:lpstr>
      <vt:lpstr>[Gurvits ’04] Quantum leap</vt:lpstr>
      <vt:lpstr>Operator Scaling [Gurvits ’04] a quantum leap</vt:lpstr>
      <vt:lpstr>Operator scaling algorithm  [Gurvits ’04, Garg-Gurvits-Olivera-W’15]</vt:lpstr>
      <vt:lpstr>6 areas, 6 problems [GGOW’15+16]   L=(A1,A2,…,Am), Ai  Matn(F)     (e.g. F=Q)</vt:lpstr>
      <vt:lpstr>Invariant Theory symmetries, group actions, orbits, invariants</vt:lpstr>
      <vt:lpstr>Invariant theory</vt:lpstr>
      <vt:lpstr> Unification and generalization I [BGOWW’17,F’17,BFGOWW’18]   </vt:lpstr>
      <vt:lpstr> Alternate Minimization numerous examples (statistics, optimization, machine learning,…)</vt:lpstr>
      <vt:lpstr>Distance between convex sets [von Neumann ’50]</vt:lpstr>
      <vt:lpstr>Nash equilibrium</vt:lpstr>
      <vt:lpstr>Gibbs sampling / Metropolis alg.</vt:lpstr>
      <vt:lpstr>PowerPoint Presentation</vt:lpstr>
      <vt:lpstr>  Alternate minimization on groups </vt:lpstr>
      <vt:lpstr> Alternate Minimization over groups Applications and analysis</vt:lpstr>
      <vt:lpstr> Alternate Minimization over groups Analysis from invariants polynomials</vt:lpstr>
      <vt:lpstr>Unification &amp; generalization II   Non-commutative duality, Geodesic convexity, Moment map    </vt:lpstr>
      <vt:lpstr>PowerPoint Presentation</vt:lpstr>
      <vt:lpstr>Non-commutative duality </vt:lpstr>
      <vt:lpstr>Moment map </vt:lpstr>
      <vt:lpstr>Moment map and scaling </vt:lpstr>
      <vt:lpstr>Geodesic convexity    and algorithms  </vt:lpstr>
      <vt:lpstr> Convexity: Euclidean vs. Geodesic  </vt:lpstr>
      <vt:lpstr>Geodesic optimization [AGLOW’17, BFGOWW’19] General groups, beyond alt min &amp; convex opt</vt:lpstr>
      <vt:lpstr>Non-uniform scaling,  Moment maps and  Moment polytopes    </vt:lpstr>
      <vt:lpstr>Moment maps and polytopes </vt:lpstr>
      <vt:lpstr>PowerPoint Presentation</vt:lpstr>
      <vt:lpstr>Some applications of  Operator Scaling </vt:lpstr>
      <vt:lpstr>Non-commutative algebra </vt:lpstr>
      <vt:lpstr>Rational identity testing Word problem for free skew fields</vt:lpstr>
      <vt:lpstr>Analysis </vt:lpstr>
      <vt:lpstr>Brascamp-Lieb Inequalities [BL’76,Lieb’90]</vt:lpstr>
      <vt:lpstr>Cauchy-Schwarz, Holder inequalities</vt:lpstr>
      <vt:lpstr>Loomis-Whitney inequality</vt:lpstr>
      <vt:lpstr>Young’s inequality </vt:lpstr>
      <vt:lpstr>Brascamp-Lieb Inequalities [BL’76,Lieb’90]</vt:lpstr>
      <vt:lpstr>Operator Theory </vt:lpstr>
      <vt:lpstr>PowerPoint Presentation</vt:lpstr>
      <vt:lpstr>Statistics </vt:lpstr>
      <vt:lpstr>PowerPoint Presentation</vt:lpstr>
      <vt:lpstr>Conclusions &amp; Open Problems</vt:lpstr>
      <vt:lpstr>Book ad</vt:lpstr>
    </vt:vector>
  </TitlesOfParts>
  <Company>Institute for Advanced Study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Univalent Foundations, 2012-13 Vladimir Voevodsky</dc:title>
  <dc:creator>Avi Wigderson</dc:creator>
  <cp:lastModifiedBy>Andrea Lass</cp:lastModifiedBy>
  <cp:revision>869</cp:revision>
  <dcterms:created xsi:type="dcterms:W3CDTF">2012-05-04T10:25:56Z</dcterms:created>
  <dcterms:modified xsi:type="dcterms:W3CDTF">2021-11-16T19:43:22Z</dcterms:modified>
</cp:coreProperties>
</file>