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591" r:id="rId2"/>
    <p:sldId id="500" r:id="rId3"/>
    <p:sldId id="553" r:id="rId4"/>
    <p:sldId id="584" r:id="rId5"/>
    <p:sldId id="554" r:id="rId6"/>
    <p:sldId id="567" r:id="rId7"/>
    <p:sldId id="566" r:id="rId8"/>
    <p:sldId id="562" r:id="rId9"/>
    <p:sldId id="538" r:id="rId10"/>
    <p:sldId id="547" r:id="rId11"/>
    <p:sldId id="550" r:id="rId12"/>
    <p:sldId id="583" r:id="rId13"/>
    <p:sldId id="571" r:id="rId14"/>
    <p:sldId id="558" r:id="rId15"/>
    <p:sldId id="293" r:id="rId16"/>
    <p:sldId id="568" r:id="rId17"/>
    <p:sldId id="556" r:id="rId18"/>
    <p:sldId id="573" r:id="rId19"/>
    <p:sldId id="546" r:id="rId20"/>
    <p:sldId id="574" r:id="rId21"/>
    <p:sldId id="539" r:id="rId22"/>
    <p:sldId id="296" r:id="rId23"/>
    <p:sldId id="300" r:id="rId24"/>
    <p:sldId id="569" r:id="rId25"/>
    <p:sldId id="575" r:id="rId26"/>
    <p:sldId id="578" r:id="rId27"/>
    <p:sldId id="557" r:id="rId28"/>
    <p:sldId id="542" r:id="rId29"/>
    <p:sldId id="581" r:id="rId30"/>
    <p:sldId id="590" r:id="rId31"/>
    <p:sldId id="579" r:id="rId32"/>
    <p:sldId id="587" r:id="rId33"/>
    <p:sldId id="457" r:id="rId3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33"/>
    <a:srgbClr val="009900"/>
    <a:srgbClr val="33CC33"/>
    <a:srgbClr val="FFCC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86"/>
  </p:normalViewPr>
  <p:slideViewPr>
    <p:cSldViewPr>
      <p:cViewPr varScale="1">
        <p:scale>
          <a:sx n="109" d="100"/>
          <a:sy n="109" d="100"/>
        </p:scale>
        <p:origin x="616" y="192"/>
      </p:cViewPr>
      <p:guideLst>
        <p:guide orient="horz" pos="1200"/>
        <p:guide pos="28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6.xml"/><Relationship Id="rId2" Type="http://schemas.openxmlformats.org/officeDocument/2006/relationships/slide" Target="slides/slide23.xml"/><Relationship Id="rId1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 Unicode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 Unicode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charset="0"/>
              </a:defRPr>
            </a:lvl1pPr>
          </a:lstStyle>
          <a:p>
            <a:pPr>
              <a:defRPr/>
            </a:pPr>
            <a:fld id="{7C6E2125-244C-D445-9A01-8D2BF3C28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21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75D96CD-B9AC-9D4B-B249-5462A8A3835E}" type="slidenum">
              <a:rPr lang="en-US" sz="1200">
                <a:latin typeface="Arial Unicode MS" charset="0"/>
              </a:rPr>
              <a:pPr/>
              <a:t>1</a:t>
            </a:fld>
            <a:endParaRPr lang="en-US" sz="1200">
              <a:latin typeface="Arial Unicode MS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1825B20-F61D-A640-8885-2B94CD053E26}" type="slidenum">
              <a:rPr lang="en-US" sz="1200">
                <a:latin typeface="Arial Unicode MS" charset="0"/>
              </a:rPr>
              <a:pPr/>
              <a:t>10</a:t>
            </a:fld>
            <a:endParaRPr lang="en-US" sz="1200">
              <a:latin typeface="Arial Unicode MS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 Unicode MS" charset="0"/>
                <a:ea typeface="ＭＳ Ｐゴシック" charset="0"/>
                <a:cs typeface="ＭＳ Ｐゴシック" charset="0"/>
              </a:rPr>
              <a:t>Pragmatic view. Annals – Tom Hayes “Kepler’s conjecture”, </a:t>
            </a:r>
          </a:p>
        </p:txBody>
      </p:sp>
    </p:spTree>
    <p:extLst>
      <p:ext uri="{BB962C8B-B14F-4D97-AF65-F5344CB8AC3E}">
        <p14:creationId xmlns:p14="http://schemas.microsoft.com/office/powerpoint/2010/main" val="2169304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0158D59B-AD29-1C45-86F6-A786EE01B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D9D0878-AE11-E34A-B05C-7B879E3FF885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F73E6A2-8FCB-894E-9216-1C4E1FE9AF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3725F64-2D8C-244B-A18F-78E7EC0EE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787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75D96CD-B9AC-9D4B-B249-5462A8A3835E}" type="slidenum">
              <a:rPr lang="en-US" sz="1200">
                <a:latin typeface="Arial Unicode MS" charset="0"/>
              </a:rPr>
              <a:pPr/>
              <a:t>12</a:t>
            </a:fld>
            <a:endParaRPr lang="en-US" sz="1200">
              <a:latin typeface="Arial Unicode MS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81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1825B20-F61D-A640-8885-2B94CD053E26}" type="slidenum">
              <a:rPr lang="en-US" sz="1200">
                <a:latin typeface="Arial Unicode MS" charset="0"/>
              </a:rPr>
              <a:pPr/>
              <a:t>13</a:t>
            </a:fld>
            <a:endParaRPr lang="en-US" sz="1200">
              <a:latin typeface="Arial Unicode MS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32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0158D59B-AD29-1C45-86F6-A786EE01B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D9D0878-AE11-E34A-B05C-7B879E3FF885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F73E6A2-8FCB-894E-9216-1C4E1FE9AF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3725F64-2D8C-244B-A18F-78E7EC0EE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2394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A6AAFB6-C5B1-EF4C-84CD-AFC09A18E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D53CAC-FDFE-8645-8A5C-D257D43AA324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59750CD-9BB6-924A-8D8E-C5578B8116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47F5177-84B6-D34D-98D8-F9CCB4D46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Babai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had a group theory motivation – extending the computational  power of NP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GMR had a crypto motivation. In particular allow proofs to posses new properties like ZK</a:t>
            </a:r>
          </a:p>
        </p:txBody>
      </p:sp>
    </p:spTree>
    <p:extLst>
      <p:ext uri="{BB962C8B-B14F-4D97-AF65-F5344CB8AC3E}">
        <p14:creationId xmlns:p14="http://schemas.microsoft.com/office/powerpoint/2010/main" val="608939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A060817-C4BB-2249-B292-459A1D7CE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DEC2E0-21F7-B241-9F02-5B737D3F195F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D2ABD61-BB1C-F64B-BE80-44D93FA14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AEF831D7-F0B2-CB4F-83FF-752B4F9FC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Problem is NP complete, but this is no lower bound</a:t>
            </a:r>
          </a:p>
        </p:txBody>
      </p:sp>
    </p:spTree>
    <p:extLst>
      <p:ext uri="{BB962C8B-B14F-4D97-AF65-F5344CB8AC3E}">
        <p14:creationId xmlns:p14="http://schemas.microsoft.com/office/powerpoint/2010/main" val="2112969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C29471E-A9E2-E24C-AB52-90A287CF94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111295-6106-854A-AF39-236708617184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1EFBB80-85B7-8348-BC2F-3B4E32EDD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B1655FC-2A47-AE41-BD61-E28D81BD5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2920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C29471E-A9E2-E24C-AB52-90A287CF94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111295-6106-854A-AF39-236708617184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1EFBB80-85B7-8348-BC2F-3B4E32EDD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B1655FC-2A47-AE41-BD61-E28D81BD5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203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1825B20-F61D-A640-8885-2B94CD053E26}" type="slidenum">
              <a:rPr lang="en-US" sz="1200">
                <a:latin typeface="Arial Unicode MS" charset="0"/>
              </a:rPr>
              <a:pPr/>
              <a:t>19</a:t>
            </a:fld>
            <a:endParaRPr lang="en-US" sz="1200">
              <a:latin typeface="Arial Unicode MS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2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AAB60D-35F6-EB46-929C-C5F87419A4E4}" type="slidenum">
              <a:rPr lang="en-US" sz="1200">
                <a:latin typeface="Times New Roman" charset="0"/>
              </a:rPr>
              <a:pPr eaLnBrk="1" hangingPunct="1"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C29471E-A9E2-E24C-AB52-90A287CF94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111295-6106-854A-AF39-236708617184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1EFBB80-85B7-8348-BC2F-3B4E32EDD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B1655FC-2A47-AE41-BD61-E28D81BD5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3296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5DDBD09-3ACB-504A-B2B2-2A708F9A1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FE89E8-7853-4F4C-9690-FB87DB0379F8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5BA44F2-B2CA-574D-A1B2-25CB84A6F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E3013BC-794C-1F43-AF81-90CCBFE31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Motivation for defining 2IM was Zero-Knowledge !</a:t>
            </a:r>
          </a:p>
        </p:txBody>
      </p:sp>
    </p:spTree>
    <p:extLst>
      <p:ext uri="{BB962C8B-B14F-4D97-AF65-F5344CB8AC3E}">
        <p14:creationId xmlns:p14="http://schemas.microsoft.com/office/powerpoint/2010/main" val="2238161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1F6E8DD-74FC-8E42-AE49-58C2CA403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024671-3404-9541-AA33-9B517FD99CBE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9FD9445-29E5-A14B-BDBC-DCA92F49D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4702615-CF44-FE40-8C69-337927394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 though the zero-knowledge issue was resolved, the basic question of the power of these classes, IP and 2IP remained.</a:t>
            </a:r>
          </a:p>
        </p:txBody>
      </p:sp>
    </p:spTree>
    <p:extLst>
      <p:ext uri="{BB962C8B-B14F-4D97-AF65-F5344CB8AC3E}">
        <p14:creationId xmlns:p14="http://schemas.microsoft.com/office/powerpoint/2010/main" val="2409724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A060817-C4BB-2249-B292-459A1D7CE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DEC2E0-21F7-B241-9F02-5B737D3F195F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D2ABD61-BB1C-F64B-BE80-44D93FA14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AEF831D7-F0B2-CB4F-83FF-752B4F9FC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Problem is NP complete, but this is no lower bound</a:t>
            </a:r>
          </a:p>
        </p:txBody>
      </p:sp>
    </p:spTree>
    <p:extLst>
      <p:ext uri="{BB962C8B-B14F-4D97-AF65-F5344CB8AC3E}">
        <p14:creationId xmlns:p14="http://schemas.microsoft.com/office/powerpoint/2010/main" val="2872645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A6AAFB6-C5B1-EF4C-84CD-AFC09A18E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D53CAC-FDFE-8645-8A5C-D257D43AA324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59750CD-9BB6-924A-8D8E-C5578B8116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47F5177-84B6-D34D-98D8-F9CCB4D46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0676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A6AAFB6-C5B1-EF4C-84CD-AFC09A18E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D53CAC-FDFE-8645-8A5C-D257D43AA324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59750CD-9BB6-924A-8D8E-C5578B8116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47F5177-84B6-D34D-98D8-F9CCB4D46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833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A060817-C4BB-2249-B292-459A1D7CE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DEC2E0-21F7-B241-9F02-5B737D3F195F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D2ABD61-BB1C-F64B-BE80-44D93FA14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AEF831D7-F0B2-CB4F-83FF-752B4F9FC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Problem is NP complete, but this is no lower bound</a:t>
            </a:r>
          </a:p>
        </p:txBody>
      </p:sp>
    </p:spTree>
    <p:extLst>
      <p:ext uri="{BB962C8B-B14F-4D97-AF65-F5344CB8AC3E}">
        <p14:creationId xmlns:p14="http://schemas.microsoft.com/office/powerpoint/2010/main" val="4246693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1825B20-F61D-A640-8885-2B94CD053E26}" type="slidenum">
              <a:rPr lang="en-US" sz="1200">
                <a:latin typeface="Arial Unicode MS" charset="0"/>
              </a:rPr>
              <a:pPr/>
              <a:t>27</a:t>
            </a:fld>
            <a:endParaRPr lang="en-US" sz="1200">
              <a:latin typeface="Arial Unicode MS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70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1825B20-F61D-A640-8885-2B94CD053E26}" type="slidenum">
              <a:rPr lang="en-US" sz="1200">
                <a:latin typeface="Arial Unicode MS" charset="0"/>
              </a:rPr>
              <a:pPr/>
              <a:t>28</a:t>
            </a:fld>
            <a:endParaRPr lang="en-US" sz="1200">
              <a:latin typeface="Arial Unicode MS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85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5DDBD09-3ACB-504A-B2B2-2A708F9A1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FE89E8-7853-4F4C-9690-FB87DB0379F8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5BA44F2-B2CA-574D-A1B2-25CB84A6F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E3013BC-794C-1F43-AF81-90CCBFE31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Motivation for defining 2IM was Zero-Knowledge !</a:t>
            </a:r>
          </a:p>
        </p:txBody>
      </p:sp>
    </p:spTree>
    <p:extLst>
      <p:ext uri="{BB962C8B-B14F-4D97-AF65-F5344CB8AC3E}">
        <p14:creationId xmlns:p14="http://schemas.microsoft.com/office/powerpoint/2010/main" val="421836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75D96CD-B9AC-9D4B-B249-5462A8A3835E}" type="slidenum">
              <a:rPr lang="en-US" sz="1200">
                <a:latin typeface="Arial Unicode MS" charset="0"/>
              </a:rPr>
              <a:pPr/>
              <a:t>3</a:t>
            </a:fld>
            <a:endParaRPr lang="en-US" sz="1200">
              <a:latin typeface="Arial Unicode MS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50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5DDBD09-3ACB-504A-B2B2-2A708F9A1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FE89E8-7853-4F4C-9690-FB87DB0379F8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5BA44F2-B2CA-574D-A1B2-25CB84A6F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E3013BC-794C-1F43-AF81-90CCBFE31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Motivation for defining 2IM was Zero-Knowledge !</a:t>
            </a:r>
          </a:p>
        </p:txBody>
      </p:sp>
    </p:spTree>
    <p:extLst>
      <p:ext uri="{BB962C8B-B14F-4D97-AF65-F5344CB8AC3E}">
        <p14:creationId xmlns:p14="http://schemas.microsoft.com/office/powerpoint/2010/main" val="2264869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5DDBD09-3ACB-504A-B2B2-2A708F9A1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FE89E8-7853-4F4C-9690-FB87DB0379F8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5BA44F2-B2CA-574D-A1B2-25CB84A6F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E3013BC-794C-1F43-AF81-90CCBFE31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Motivation for defining 2IM was Zero-Knowledge !</a:t>
            </a:r>
          </a:p>
        </p:txBody>
      </p:sp>
    </p:spTree>
    <p:extLst>
      <p:ext uri="{BB962C8B-B14F-4D97-AF65-F5344CB8AC3E}">
        <p14:creationId xmlns:p14="http://schemas.microsoft.com/office/powerpoint/2010/main" val="897627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1825B20-F61D-A640-8885-2B94CD053E26}" type="slidenum">
              <a:rPr lang="en-US" sz="1200">
                <a:latin typeface="Arial Unicode MS" charset="0"/>
              </a:rPr>
              <a:pPr/>
              <a:t>32</a:t>
            </a:fld>
            <a:endParaRPr lang="en-US" sz="1200">
              <a:latin typeface="Arial Unicode MS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306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62C7B-1C9F-8544-B22E-803DE079B3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6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75D96CD-B9AC-9D4B-B249-5462A8A3835E}" type="slidenum">
              <a:rPr lang="en-US" sz="1200">
                <a:latin typeface="Arial Unicode MS" charset="0"/>
              </a:rPr>
              <a:pPr/>
              <a:t>4</a:t>
            </a:fld>
            <a:endParaRPr lang="en-US" sz="1200">
              <a:latin typeface="Arial Unicode MS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6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75D96CD-B9AC-9D4B-B249-5462A8A3835E}" type="slidenum">
              <a:rPr lang="en-US" sz="1200">
                <a:latin typeface="Arial Unicode MS" charset="0"/>
              </a:rPr>
              <a:pPr/>
              <a:t>5</a:t>
            </a:fld>
            <a:endParaRPr lang="en-US" sz="1200">
              <a:latin typeface="Arial Unicode MS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0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AAB60D-35F6-EB46-929C-C5F87419A4E4}" type="slidenum">
              <a:rPr lang="en-US" sz="1200">
                <a:latin typeface="Times New Roman" charset="0"/>
              </a:rPr>
              <a:pPr eaLnBrk="1" hangingPunct="1"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28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AAB60D-35F6-EB46-929C-C5F87419A4E4}" type="slidenum">
              <a:rPr lang="en-US" sz="1200">
                <a:latin typeface="Times New Roman" charset="0"/>
              </a:rPr>
              <a:pPr eaLnBrk="1" hangingPunct="1"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F60CA873-88A5-B24D-AB29-D54AC7FC7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8F42DDB-3D30-1748-BC93-6F9EF3C09869}" type="slidenum">
              <a:rPr lang="en-US" altLang="en-US" sz="1200">
                <a:solidFill>
                  <a:schemeClr val="tx1"/>
                </a:solidFill>
              </a:rPr>
              <a:pPr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1281B75-2181-C340-92BA-52102C790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74CC52F-A073-A247-B7CF-E4715F1D3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Complexity of solutions increases with data size</a:t>
            </a:r>
          </a:p>
        </p:txBody>
      </p:sp>
    </p:spTree>
    <p:extLst>
      <p:ext uri="{BB962C8B-B14F-4D97-AF65-F5344CB8AC3E}">
        <p14:creationId xmlns:p14="http://schemas.microsoft.com/office/powerpoint/2010/main" val="203556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1825B20-F61D-A640-8885-2B94CD053E26}" type="slidenum">
              <a:rPr lang="en-US" sz="1200">
                <a:latin typeface="Arial Unicode MS" charset="0"/>
              </a:rPr>
              <a:pPr/>
              <a:t>9</a:t>
            </a:fld>
            <a:endParaRPr lang="en-US" sz="1200">
              <a:latin typeface="Arial Unicode MS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200" b="1" dirty="0">
                <a:solidFill>
                  <a:srgbClr val="0000FF"/>
                </a:solidFill>
              </a:rPr>
              <a:t>You’ve got to believe/trust something!</a:t>
            </a:r>
          </a:p>
          <a:p>
            <a:pPr algn="l"/>
            <a:endParaRPr lang="en-US" sz="1200" b="1" dirty="0">
              <a:solidFill>
                <a:srgbClr val="0000FF"/>
              </a:solidFill>
            </a:endParaRPr>
          </a:p>
          <a:p>
            <a:pPr algn="l"/>
            <a:r>
              <a:rPr lang="en-US" sz="1200" b="1" dirty="0">
                <a:solidFill>
                  <a:srgbClr val="0000FF"/>
                </a:solidFill>
              </a:rPr>
              <a:t>Proofs are reductions of complex statements </a:t>
            </a:r>
          </a:p>
          <a:p>
            <a:pPr algn="l"/>
            <a:r>
              <a:rPr lang="en-US" sz="1200" b="1" dirty="0">
                <a:solidFill>
                  <a:srgbClr val="0000FF"/>
                </a:solidFill>
              </a:rPr>
              <a:t>to simple truths via simple local sound steps</a:t>
            </a:r>
          </a:p>
          <a:p>
            <a:endParaRPr lang="en-US" dirty="0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1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4782-70DC-6A4C-AF3B-6A155564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7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01D35-6033-2C4A-8C01-CE0043DB9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DBCCB-7D69-1A48-A8B3-C9D409837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6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BF63D-40C5-E843-98CB-A6FD62C68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1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77B6E-448B-AA42-BC04-C6DC24058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C37EC-BB14-3A4C-A91E-832A319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0B26-78AD-AD40-8995-6BF0FFA88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4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1E825-5991-F64F-A9EA-A0E4301A1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3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A168F-A45C-B34C-B28A-24696E1C7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4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C7799-57A9-4B4A-8BA2-D1018250A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8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29BAC-80B8-EC40-AAE8-CB630A89A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2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 Unicode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 Unicode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Unicode MS" charset="0"/>
              </a:defRPr>
            </a:lvl1pPr>
          </a:lstStyle>
          <a:p>
            <a:pPr>
              <a:defRPr/>
            </a:pPr>
            <a:fld id="{329459A6-48A7-2742-A475-82A68D8A1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3.jpeg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7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152400" y="304800"/>
                <a:ext cx="8610600" cy="1676400"/>
              </a:xfrm>
              <a:noFill/>
            </p:spPr>
            <p:txBody>
              <a:bodyPr/>
              <a:lstStyle/>
              <a:p>
                <a:pPr>
                  <a:lnSpc>
                    <a:spcPts val="4380"/>
                  </a:lnSpc>
                </a:pPr>
                <a:r>
                  <a:rPr lang="en-US" sz="4000" b="1" dirty="0">
                    <a:solidFill>
                      <a:schemeClr val="hlink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US" sz="4800" b="1" dirty="0">
                    <a:solidFill>
                      <a:schemeClr val="hlink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The value of errors in proofs</a:t>
                </a:r>
                <a:br>
                  <a:rPr lang="en-US" b="1" dirty="0">
                    <a:solidFill>
                      <a:schemeClr val="hlink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</a:br>
                <a:r>
                  <a:rPr lang="en-US" sz="3200" b="1" dirty="0">
                    <a:latin typeface="Comic Sans MS" charset="0"/>
                    <a:ea typeface="ＭＳ Ｐゴシック" charset="0"/>
                    <a:cs typeface="ＭＳ Ｐゴシック" charset="0"/>
                  </a:rPr>
                  <a:t>the fascinating journey from Turing’s 1936 R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rPr>
                      <m:t>≠</m:t>
                    </m:r>
                  </m:oMath>
                </a14:m>
                <a:r>
                  <a:rPr lang="en-US" sz="3200" b="1" dirty="0">
                    <a:latin typeface="Comic Sans MS" charset="0"/>
                    <a:ea typeface="ＭＳ Ｐゴシック" charset="0"/>
                    <a:cs typeface="ＭＳ Ｐゴシック" charset="0"/>
                  </a:rPr>
                  <a:t>RE to the 2020 breakthrough MIP*=RE </a:t>
                </a:r>
              </a:p>
            </p:txBody>
          </p:sp>
        </mc:Choice>
        <mc:Fallback xmlns="">
          <p:sp>
            <p:nvSpPr>
              <p:cNvPr id="1433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" y="304800"/>
                <a:ext cx="8610600" cy="1676400"/>
              </a:xfrm>
              <a:blipFill>
                <a:blip r:embed="rId3"/>
                <a:stretch>
                  <a:fillRect l="-1473" t="-20455" r="-309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057400"/>
            <a:ext cx="6629400" cy="1676400"/>
          </a:xfrm>
        </p:spPr>
        <p:txBody>
          <a:bodyPr/>
          <a:lstStyle/>
          <a:p>
            <a:pPr algn="l"/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            </a:t>
            </a:r>
            <a:r>
              <a:rPr lang="en-US" b="1" dirty="0" err="1">
                <a:latin typeface="Comic Sans MS" charset="0"/>
                <a:ea typeface="ＭＳ Ｐゴシック" charset="0"/>
                <a:cs typeface="ＭＳ Ｐゴシック" charset="0"/>
              </a:rPr>
              <a:t>Avi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 Wigderson</a:t>
            </a:r>
          </a:p>
          <a:p>
            <a:pPr algn="l"/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Institute for Advanced Study</a:t>
            </a:r>
          </a:p>
        </p:txBody>
      </p:sp>
      <p:pic>
        <p:nvPicPr>
          <p:cNvPr id="4" name="Picture 3" descr="Comic books in 'Comic Strip Reprints'">
            <a:extLst>
              <a:ext uri="{FF2B5EF4-FFF2-40B4-BE49-F238E27FC236}">
                <a16:creationId xmlns:a16="http://schemas.microsoft.com/office/drawing/2014/main" id="{D9F38F1E-0354-274B-927D-E4046E556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t="2222" b="24444"/>
          <a:stretch/>
        </p:blipFill>
        <p:spPr bwMode="auto">
          <a:xfrm>
            <a:off x="381001" y="3431216"/>
            <a:ext cx="3200400" cy="30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BA13F4-1FF6-3645-99B8-035488569489}"/>
              </a:ext>
            </a:extLst>
          </p:cNvPr>
          <p:cNvSpPr txBox="1"/>
          <p:nvPr/>
        </p:nvSpPr>
        <p:spPr>
          <a:xfrm>
            <a:off x="2928139" y="3676328"/>
            <a:ext cx="16438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endParaRPr lang="en-US" sz="2400" b="1" dirty="0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534400" cy="1047214"/>
          </a:xfrm>
          <a:noFill/>
        </p:spPr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Essentials of proof systems</a:t>
            </a:r>
            <a:endParaRPr lang="en-US" sz="3200" b="1" dirty="0">
              <a:solidFill>
                <a:schemeClr val="hlink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7E6AD-8693-1E43-8C87-90E55EB63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13344"/>
            <a:ext cx="9067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2800" b="1" dirty="0">
                <a:solidFill>
                  <a:srgbClr val="C00000"/>
                </a:solidFill>
              </a:rPr>
              <a:t>Completeness</a:t>
            </a:r>
            <a:r>
              <a:rPr lang="en-US" sz="2800" b="1" dirty="0">
                <a:solidFill>
                  <a:schemeClr val="tx2"/>
                </a:solidFill>
              </a:rPr>
              <a:t>:</a:t>
            </a:r>
            <a:r>
              <a:rPr lang="en-US" sz="2800" b="1" dirty="0"/>
              <a:t> True </a:t>
            </a:r>
            <a:r>
              <a:rPr lang="en-US" sz="2800" b="1" dirty="0">
                <a:solidFill>
                  <a:srgbClr val="7030A0"/>
                </a:solidFill>
              </a:rPr>
              <a:t>claims</a:t>
            </a:r>
            <a:r>
              <a:rPr lang="en-US" sz="2800" b="1" dirty="0"/>
              <a:t> have proofs</a:t>
            </a:r>
          </a:p>
          <a:p>
            <a:pPr algn="l"/>
            <a:endParaRPr lang="en-US" sz="2800" b="1" dirty="0"/>
          </a:p>
          <a:p>
            <a:pPr algn="l"/>
            <a:r>
              <a:rPr lang="en-US" sz="2800" b="1" dirty="0">
                <a:solidFill>
                  <a:srgbClr val="C00000"/>
                </a:solidFill>
              </a:rPr>
              <a:t>Soundness</a:t>
            </a:r>
            <a:r>
              <a:rPr lang="en-US" sz="2800" b="1" dirty="0">
                <a:solidFill>
                  <a:schemeClr val="tx2"/>
                </a:solidFill>
              </a:rPr>
              <a:t>:</a:t>
            </a:r>
            <a:r>
              <a:rPr lang="en-US" sz="2800" b="1" dirty="0"/>
              <a:t> False </a:t>
            </a:r>
            <a:r>
              <a:rPr lang="en-US" sz="2800" b="1" dirty="0">
                <a:solidFill>
                  <a:srgbClr val="7030A0"/>
                </a:solidFill>
              </a:rPr>
              <a:t>claims</a:t>
            </a:r>
            <a:r>
              <a:rPr lang="en-US" sz="2800" b="1" dirty="0"/>
              <a:t> don’t</a:t>
            </a:r>
          </a:p>
          <a:p>
            <a:pPr algn="l"/>
            <a:endParaRPr lang="en-US" sz="2800" b="1" dirty="0"/>
          </a:p>
          <a:p>
            <a:pPr algn="l"/>
            <a:r>
              <a:rPr lang="en-US" sz="2800" b="1" dirty="0">
                <a:solidFill>
                  <a:srgbClr val="C00000"/>
                </a:solidFill>
              </a:rPr>
              <a:t>Easy to check</a:t>
            </a:r>
            <a:r>
              <a:rPr lang="en-US" sz="2800" b="1" dirty="0">
                <a:solidFill>
                  <a:schemeClr val="tx2"/>
                </a:solidFill>
              </a:rPr>
              <a:t>: </a:t>
            </a:r>
            <a:r>
              <a:rPr lang="en-US" sz="2800" b="1" dirty="0"/>
              <a:t>Distinguishing convincing and faulty </a:t>
            </a:r>
            <a:r>
              <a:rPr lang="en-US" sz="2800" b="1" dirty="0">
                <a:solidFill>
                  <a:schemeClr val="tx2"/>
                </a:solidFill>
              </a:rPr>
              <a:t>arguments</a:t>
            </a:r>
            <a:r>
              <a:rPr lang="en-US" sz="2800" b="1" dirty="0"/>
              <a:t> by an efficient 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Verifier</a:t>
            </a:r>
            <a:r>
              <a:rPr lang="en-US" altLang="en-US" sz="2800" b="1" dirty="0">
                <a:solidFill>
                  <a:srgbClr val="C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sz="2800" b="1" dirty="0"/>
              <a:t>algorithm</a:t>
            </a:r>
          </a:p>
          <a:p>
            <a:pPr algn="l"/>
            <a:endParaRPr lang="en-US" sz="2800" b="1" dirty="0"/>
          </a:p>
          <a:p>
            <a:pPr algn="l"/>
            <a:endParaRPr lang="en-US" sz="2800" b="1" dirty="0"/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A complexity theoretic view</a:t>
            </a:r>
          </a:p>
          <a:p>
            <a:pPr algn="l"/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379B52-F7A3-0D4C-B74E-2038A9CA2498}"/>
              </a:ext>
            </a:extLst>
          </p:cNvPr>
          <p:cNvSpPr txBox="1"/>
          <p:nvPr/>
        </p:nvSpPr>
        <p:spPr>
          <a:xfrm>
            <a:off x="2514600" y="4267200"/>
            <a:ext cx="2828018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lvl="0" algn="l"/>
            <a:r>
              <a:rPr lang="en-US" sz="2400" b="1" dirty="0">
                <a:solidFill>
                  <a:srgbClr val="000000"/>
                </a:solidFill>
              </a:rPr>
              <a:t>Time=poly(|</a:t>
            </a:r>
            <a:r>
              <a:rPr lang="en-US" sz="2400" b="1" dirty="0">
                <a:solidFill>
                  <a:srgbClr val="7030A0"/>
                </a:solidFill>
              </a:rPr>
              <a:t>claim</a:t>
            </a:r>
            <a:r>
              <a:rPr lang="en-US" sz="2400" b="1" dirty="0">
                <a:solidFill>
                  <a:srgbClr val="000000"/>
                </a:solidFill>
              </a:rPr>
              <a:t>|)</a:t>
            </a:r>
          </a:p>
        </p:txBody>
      </p:sp>
    </p:spTree>
    <p:extLst>
      <p:ext uri="{BB962C8B-B14F-4D97-AF65-F5344CB8AC3E}">
        <p14:creationId xmlns:p14="http://schemas.microsoft.com/office/powerpoint/2010/main" val="267461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34D69E6-F7F9-A84F-886F-4BC8EA9FC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0772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Proof System </a:t>
            </a:r>
            <a:r>
              <a:rPr lang="en-US" altLang="en-US" sz="28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[Cook-</a:t>
            </a:r>
            <a:r>
              <a:rPr lang="en-US" altLang="en-US" sz="2800" b="1" dirty="0" err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Reckhow</a:t>
            </a:r>
            <a:r>
              <a:rPr lang="en-US" altLang="en-US" sz="28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’79]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Rectangle 3">
                <a:extLst>
                  <a:ext uri="{FF2B5EF4-FFF2-40B4-BE49-F238E27FC236}">
                    <a16:creationId xmlns:a16="http://schemas.microsoft.com/office/drawing/2014/main" id="{E4BE2D7C-62B0-5041-997B-C322003E8EB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691880" cy="5217160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An efficient Verifier V(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claim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argument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satisfies: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altLang="en-US" sz="2400" b="1" dirty="0">
                  <a:solidFill>
                    <a:srgbClr val="FF6699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Completeness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</a:t>
                </a:r>
                <a:r>
                  <a:rPr lang="en-US" altLang="en-US" sz="2400" b="1" dirty="0">
                    <a:solidFill>
                      <a:srgbClr val="FF6699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If 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claim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is true then, for</a:t>
                </a:r>
                <a:r>
                  <a:rPr lang="en-US" altLang="en-US" sz="2400" b="1" dirty="0">
                    <a:solidFill>
                      <a:srgbClr val="0066CC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i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some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argument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V(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claim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argument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= </a:t>
                </a:r>
                <a:r>
                  <a:rPr lang="en-US" altLang="en-US" sz="2400" b="1" dirty="0">
                    <a:solidFill>
                      <a:srgbClr val="0099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ACCEPT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(in which case 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claim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theorem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argument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proof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altLang="en-US" sz="2400" b="1" dirty="0">
                  <a:solidFill>
                    <a:schemeClr val="tx2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Soundness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 If 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claim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is false then, for</a:t>
                </a:r>
                <a:r>
                  <a:rPr lang="en-US" altLang="en-US" sz="2400" b="1" dirty="0">
                    <a:solidFill>
                      <a:srgbClr val="0066CC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i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every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argument </a:t>
                </a:r>
                <a:endParaRPr lang="en-US" altLang="en-US" sz="24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V(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claim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argument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= </a:t>
                </a:r>
                <a:r>
                  <a:rPr lang="en-US" altLang="en-US" sz="2400" b="1" dirty="0">
                    <a:solidFill>
                      <a:srgbClr val="0099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REJECT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altLang="en-US" sz="2400" b="1" dirty="0">
                  <a:solidFill>
                    <a:schemeClr val="tx2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sz="24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V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: the 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set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of theorems in this system.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altLang="en-US" sz="2400" b="1" dirty="0">
                  <a:solidFill>
                    <a:srgbClr val="FF00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0099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[CR’79] 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NP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=</a:t>
                </a:r>
                <a:r>
                  <a:rPr lang="en-US" altLang="en-US" sz="2400" b="1" dirty="0">
                    <a:solidFill>
                      <a:srgbClr val="0099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{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sz="24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V</a:t>
                </a:r>
                <a:r>
                  <a:rPr lang="en-US" altLang="en-US" sz="2400" b="1" baseline="-250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 V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deterministic}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= { {Solvable Sudoku puzzles}, {Composite numbers},…}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=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{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sz="24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V</a:t>
                </a:r>
                <a:r>
                  <a:rPr lang="en-US" altLang="en-US" sz="2400" b="1" baseline="-250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 V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deterministic, ignores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argument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}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4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4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3011" name="Rectangle 3">
                <a:extLst>
                  <a:ext uri="{FF2B5EF4-FFF2-40B4-BE49-F238E27FC236}">
                    <a16:creationId xmlns:a16="http://schemas.microsoft.com/office/drawing/2014/main" id="{E4BE2D7C-62B0-5041-997B-C322003E8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691880" cy="5217160"/>
              </a:xfrm>
              <a:blipFill>
                <a:blip r:embed="rId3"/>
                <a:stretch>
                  <a:fillRect l="-1168" t="-1703" b="-14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7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0"/>
            <a:ext cx="8458200" cy="1524000"/>
          </a:xfrm>
          <a:noFill/>
        </p:spPr>
        <p:txBody>
          <a:bodyPr/>
          <a:lstStyle/>
          <a:p>
            <a:br>
              <a:rPr lang="en-US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br>
              <a:rPr lang="en-US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Errors in</a:t>
            </a:r>
            <a:br>
              <a:rPr lang="en-US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Probabilistic</a:t>
            </a:r>
            <a:r>
              <a:rPr lang="en-US" sz="4000" b="1" dirty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Proofs </a:t>
            </a:r>
            <a:b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(and Computations)</a:t>
            </a:r>
            <a:b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sz="3200" b="1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623BEC-4581-0849-86D9-F093307E08BD}"/>
              </a:ext>
            </a:extLst>
          </p:cNvPr>
          <p:cNvSpPr txBox="1"/>
          <p:nvPr/>
        </p:nvSpPr>
        <p:spPr>
          <a:xfrm>
            <a:off x="3657600" y="5105401"/>
            <a:ext cx="914400" cy="457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endParaRPr lang="en-US" sz="2400" b="1" dirty="0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304800"/>
            <a:ext cx="8534400" cy="1295400"/>
          </a:xfrm>
          <a:noFill/>
        </p:spPr>
        <p:txBody>
          <a:bodyPr/>
          <a:lstStyle/>
          <a:p>
            <a:r>
              <a:rPr lang="en-US" sz="3600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" pitchFamily="2" charset="2"/>
              </a:rPr>
              <a:t>Probabilistic computation &amp; error</a:t>
            </a:r>
            <a:endParaRPr lang="en-US" sz="3600" b="1" dirty="0">
              <a:solidFill>
                <a:schemeClr val="hlink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76200" y="685800"/>
                <a:ext cx="8763000" cy="5888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>
                  <a:lnSpc>
                    <a:spcPts val="318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“Axiom”: Nature provides free access to randomness </a:t>
                </a:r>
              </a:p>
              <a:p>
                <a:pPr algn="l">
                  <a:lnSpc>
                    <a:spcPts val="3180"/>
                  </a:lnSpc>
                </a:pPr>
                <a:r>
                  <a:rPr lang="en-US" sz="2400" b="1" dirty="0"/>
                  <a:t>(so, let algorithms make random choices!)</a:t>
                </a:r>
              </a:p>
              <a:p>
                <a:pPr algn="l">
                  <a:lnSpc>
                    <a:spcPts val="3180"/>
                  </a:lnSpc>
                </a:pP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algn="l">
                  <a:lnSpc>
                    <a:spcPts val="3180"/>
                  </a:lnSpc>
                </a:pPr>
                <a:r>
                  <a:rPr lang="en-US" sz="2400" b="1" dirty="0">
                    <a:solidFill>
                      <a:srgbClr val="009900"/>
                    </a:solidFill>
                  </a:rPr>
                  <a:t>Def: </a:t>
                </a:r>
                <a:r>
                  <a:rPr lang="en-US" sz="2400" b="1" dirty="0"/>
                  <a:t>A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deterministic</a:t>
                </a:r>
                <a:r>
                  <a:rPr lang="en-US" sz="2400" b="1" dirty="0"/>
                  <a:t> algorithm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A</a:t>
                </a:r>
                <a:r>
                  <a:rPr lang="en-US" sz="2400" b="1" dirty="0"/>
                  <a:t> computes a function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f</a:t>
                </a:r>
                <a:r>
                  <a:rPr lang="en-US" sz="2400" b="1" dirty="0"/>
                  <a:t> if</a:t>
                </a:r>
              </a:p>
              <a:p>
                <a:pPr algn="l">
                  <a:lnSpc>
                    <a:spcPts val="3180"/>
                  </a:lnSpc>
                </a:pPr>
                <a:r>
                  <a:rPr lang="en-US" sz="2400" b="1" dirty="0"/>
                  <a:t>       for all x, 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A</a:t>
                </a:r>
                <a:r>
                  <a:rPr lang="en-US" sz="2400" b="1" dirty="0"/>
                  <a:t>(x) =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f</a:t>
                </a:r>
                <a:r>
                  <a:rPr lang="en-US" sz="2400" b="1" dirty="0"/>
                  <a:t>(x)  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always</a:t>
                </a:r>
                <a:endParaRPr lang="en-US" sz="2400" b="1" dirty="0"/>
              </a:p>
              <a:p>
                <a:pPr algn="l">
                  <a:lnSpc>
                    <a:spcPts val="3180"/>
                  </a:lnSpc>
                </a:pPr>
                <a:r>
                  <a:rPr lang="en-US" sz="2400" b="1" dirty="0">
                    <a:solidFill>
                      <a:srgbClr val="009900"/>
                    </a:solidFill>
                  </a:rPr>
                  <a:t>Def: </a:t>
                </a:r>
                <a:r>
                  <a:rPr lang="en-US" sz="2400" b="1" dirty="0"/>
                  <a:t>A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probabilistic</a:t>
                </a:r>
                <a:r>
                  <a:rPr lang="en-US" sz="2400" b="1" dirty="0"/>
                  <a:t> algorithm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B</a:t>
                </a:r>
                <a:r>
                  <a:rPr lang="en-US" sz="2400" b="1" dirty="0"/>
                  <a:t> computes a function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f</a:t>
                </a:r>
                <a:r>
                  <a:rPr lang="en-US" sz="2400" b="1" dirty="0"/>
                  <a:t> if</a:t>
                </a:r>
              </a:p>
              <a:p>
                <a:pPr algn="l">
                  <a:lnSpc>
                    <a:spcPts val="3180"/>
                  </a:lnSpc>
                </a:pPr>
                <a:r>
                  <a:rPr lang="en-US" sz="2400" b="1" dirty="0"/>
                  <a:t>        for all x, 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B</a:t>
                </a:r>
                <a:r>
                  <a:rPr lang="en-US" sz="2400" b="1" dirty="0"/>
                  <a:t>(x) =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f</a:t>
                </a:r>
                <a:r>
                  <a:rPr lang="en-US" sz="2400" b="1" dirty="0"/>
                  <a:t>(x) 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WHP</a:t>
                </a:r>
                <a:r>
                  <a:rPr lang="en-US" sz="2400" b="1" dirty="0"/>
                  <a:t>  (</a:t>
                </a:r>
                <a:r>
                  <a:rPr lang="en-US" sz="2400" b="1" dirty="0" err="1"/>
                  <a:t>eg</a:t>
                </a:r>
                <a:r>
                  <a:rPr lang="en-US" sz="2400" b="1" dirty="0"/>
                  <a:t> &gt; 2/3)</a:t>
                </a:r>
              </a:p>
              <a:p>
                <a:pPr algn="l">
                  <a:lnSpc>
                    <a:spcPts val="3180"/>
                  </a:lnSpc>
                </a:pPr>
                <a:endParaRPr lang="en-US" sz="2400" b="1" dirty="0"/>
              </a:p>
              <a:p>
                <a:pPr algn="l">
                  <a:lnSpc>
                    <a:spcPts val="3180"/>
                  </a:lnSpc>
                </a:pPr>
                <a:r>
                  <a:rPr lang="en-US" sz="2400" b="1" dirty="0">
                    <a:solidFill>
                      <a:schemeClr val="tx2"/>
                    </a:solidFill>
                  </a:rPr>
                  <a:t>Error can be efficiently reduced arbitrarily!</a:t>
                </a:r>
              </a:p>
              <a:p>
                <a:pPr algn="l">
                  <a:lnSpc>
                    <a:spcPts val="3180"/>
                  </a:lnSpc>
                </a:pPr>
                <a:r>
                  <a:rPr lang="en-US" sz="2400" b="1" dirty="0" err="1"/>
                  <a:t>Pr</a:t>
                </a:r>
                <a:r>
                  <a:rPr lang="en-US" sz="2400" b="1" dirty="0"/>
                  <a:t>[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B</a:t>
                </a:r>
                <a:r>
                  <a:rPr lang="en-US" sz="2400" b="1" dirty="0"/>
                  <a:t>(x)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 f</a:t>
                </a:r>
                <a:r>
                  <a:rPr lang="en-US" sz="2400" b="1" dirty="0"/>
                  <a:t>(x)] &lt;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1/3  </a:t>
                </a:r>
                <a:r>
                  <a:rPr lang="en-US" sz="2400" b="1" dirty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∀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k</a:t>
                </a:r>
                <a:r>
                  <a:rPr lang="en-US" sz="2400" b="1" dirty="0"/>
                  <a:t>,</a:t>
                </a:r>
                <a:r>
                  <a:rPr lang="en-US" sz="2400" b="1" dirty="0">
                    <a:sym typeface="Wingdings" pitchFamily="2" charset="2"/>
                  </a:rPr>
                  <a:t> </a:t>
                </a:r>
                <a:r>
                  <a:rPr lang="en-US" sz="2400" b="1" dirty="0" err="1"/>
                  <a:t>Pr</a:t>
                </a:r>
                <a:r>
                  <a:rPr lang="en-US" sz="2400" b="1" dirty="0"/>
                  <a:t>[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B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k</a:t>
                </a:r>
                <a:r>
                  <a:rPr lang="en-US" sz="2400" b="1" dirty="0"/>
                  <a:t>(x)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 f</a:t>
                </a:r>
                <a:r>
                  <a:rPr lang="en-US" sz="2400" b="1" dirty="0"/>
                  <a:t>(x)] &lt; exp(-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k</a:t>
                </a:r>
                <a:r>
                  <a:rPr lang="en-US" sz="2400" b="1" dirty="0"/>
                  <a:t>) </a:t>
                </a:r>
              </a:p>
              <a:p>
                <a:pPr algn="l">
                  <a:lnSpc>
                    <a:spcPts val="3180"/>
                  </a:lnSpc>
                </a:pPr>
                <a:endParaRPr lang="en-US" sz="2400" b="1" dirty="0"/>
              </a:p>
              <a:p>
                <a:pPr algn="l">
                  <a:lnSpc>
                    <a:spcPts val="2480"/>
                  </a:lnSpc>
                </a:pPr>
                <a:r>
                  <a:rPr lang="en-US" sz="2400" b="1" dirty="0">
                    <a:solidFill>
                      <a:srgbClr val="0000FF"/>
                    </a:solidFill>
                    <a:sym typeface="Wingdings" pitchFamily="2" charset="2"/>
                  </a:rPr>
                  <a:t>Value of allowing errors: </a:t>
                </a:r>
                <a:r>
                  <a:rPr lang="en-US" sz="2400" b="1" dirty="0">
                    <a:solidFill>
                      <a:srgbClr val="000000"/>
                    </a:solidFill>
                    <a:sym typeface="Wingdings" pitchFamily="2" charset="2"/>
                  </a:rPr>
                  <a:t>Seem to solve more problems, ++</a:t>
                </a:r>
              </a:p>
              <a:p>
                <a:pPr algn="l">
                  <a:lnSpc>
                    <a:spcPts val="2480"/>
                  </a:lnSpc>
                </a:pPr>
                <a:endParaRPr lang="en-US" sz="2400" b="1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algn="l">
                  <a:lnSpc>
                    <a:spcPts val="2480"/>
                  </a:lnSpc>
                </a:pPr>
                <a:r>
                  <a:rPr lang="en-US" sz="2400" b="1" dirty="0">
                    <a:solidFill>
                      <a:srgbClr val="0000FF"/>
                    </a:solidFill>
                    <a:sym typeface="Wingdings" pitchFamily="2" charset="2"/>
                  </a:rPr>
                  <a:t>Rationale for allowing errors:</a:t>
                </a:r>
                <a:endParaRPr lang="en-US" sz="2400" b="1" dirty="0">
                  <a:sym typeface="Wingdings" pitchFamily="2" charset="2"/>
                </a:endParaRPr>
              </a:p>
              <a:p>
                <a:pPr lvl="0" algn="l">
                  <a:lnSpc>
                    <a:spcPts val="2480"/>
                  </a:lnSpc>
                </a:pPr>
                <a:r>
                  <a:rPr lang="en-US" sz="2400" b="1" dirty="0">
                    <a:solidFill>
                      <a:srgbClr val="000000"/>
                    </a:solidFill>
                    <a:sym typeface="Wingdings" pitchFamily="2" charset="2"/>
                  </a:rPr>
                  <a:t>We tolerate uncertainty in life, why not in algorithms?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685800"/>
                <a:ext cx="8763000" cy="5888792"/>
              </a:xfrm>
              <a:prstGeom prst="rect">
                <a:avLst/>
              </a:prstGeom>
              <a:blipFill>
                <a:blip r:embed="rId3"/>
                <a:stretch>
                  <a:fillRect l="-1159" t="-862" b="-150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8295F5-EB4A-4C47-9591-167AE2AE699E}"/>
              </a:ext>
            </a:extLst>
          </p:cNvPr>
          <p:cNvSpPr txBox="1"/>
          <p:nvPr/>
        </p:nvSpPr>
        <p:spPr>
          <a:xfrm>
            <a:off x="6348700" y="3429000"/>
            <a:ext cx="251016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errors in </a:t>
            </a:r>
            <a:r>
              <a:rPr lang="en-US" sz="2400" b="1" dirty="0" err="1"/>
              <a:t>algs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821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20" grpId="0" uiExpand="1" build="p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34D69E6-F7F9-A84F-886F-4BC8EA9FC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Probabilistic Proof System </a:t>
            </a:r>
            <a:br>
              <a:rPr lang="en-US" altLang="en-US" sz="36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</a:t>
            </a:r>
            <a:r>
              <a:rPr lang="en-US" altLang="en-US" sz="2800" b="1" dirty="0" err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Babai</a:t>
            </a:r>
            <a:r>
              <a:rPr lang="en-US" altLang="en-US" sz="28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‘85, Goldwasser-</a:t>
            </a:r>
            <a:r>
              <a:rPr lang="en-US" altLang="en-US" sz="2800" b="1" dirty="0" err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Micali</a:t>
            </a:r>
            <a:r>
              <a:rPr lang="en-US" altLang="en-US" sz="28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-</a:t>
            </a:r>
            <a:r>
              <a:rPr lang="en-US" altLang="en-US" sz="2800" b="1" dirty="0" err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Rackoff</a:t>
            </a:r>
            <a:r>
              <a:rPr lang="en-US" altLang="en-US" sz="28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‘85]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Rectangle 3">
                <a:extLst>
                  <a:ext uri="{FF2B5EF4-FFF2-40B4-BE49-F238E27FC236}">
                    <a16:creationId xmlns:a16="http://schemas.microsoft.com/office/drawing/2014/main" id="{E4BE2D7C-62B0-5041-997B-C322003E8EB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59840"/>
                <a:ext cx="8691880" cy="5217160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altLang="en-US" sz="24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An efficient Verifier V(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claim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argument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satisfies: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altLang="en-US" sz="2400" b="1" dirty="0">
                  <a:solidFill>
                    <a:srgbClr val="FF6699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Completeness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 If 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claim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is true then, for</a:t>
                </a:r>
                <a:r>
                  <a:rPr lang="en-US" altLang="en-US" sz="2400" b="1" dirty="0">
                    <a:solidFill>
                      <a:srgbClr val="0066CC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i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some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argument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V(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claim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argument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= ACCEPT 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(in which case 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claim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theorem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argument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proof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altLang="en-US" sz="2400" b="1" dirty="0">
                  <a:solidFill>
                    <a:schemeClr val="tx2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Soundness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  If 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claim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is false then, for</a:t>
                </a:r>
                <a:r>
                  <a:rPr lang="en-US" altLang="en-US" sz="2400" b="1" dirty="0">
                    <a:solidFill>
                      <a:srgbClr val="0066CC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i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every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argument </a:t>
                </a:r>
                <a:endParaRPr lang="en-US" altLang="en-US" sz="24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V(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claim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argument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= REJECT</a:t>
                </a:r>
                <a:endParaRPr lang="en-US" altLang="en-US" sz="2400" b="1" dirty="0">
                  <a:solidFill>
                    <a:srgbClr val="FF00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altLang="en-US" sz="2400" b="1" dirty="0">
                  <a:solidFill>
                    <a:schemeClr val="tx2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sz="24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V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: the 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set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of theorems in this system.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altLang="en-US" sz="2400" b="1" dirty="0">
                  <a:solidFill>
                    <a:srgbClr val="FF00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IP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altLang="en-US" sz="2400" b="1" dirty="0">
                    <a:solidFill>
                      <a:srgbClr val="0099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{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sz="24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V</a:t>
                </a:r>
                <a:r>
                  <a:rPr lang="en-US" altLang="en-US" sz="2400" b="1" baseline="-250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 V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probabilistic + </a:t>
                </a:r>
                <a:r>
                  <a:rPr lang="en-US" altLang="en-US" sz="2400" b="1" i="1" u="sng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interactive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}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4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3011" name="Rectangle 3">
                <a:extLst>
                  <a:ext uri="{FF2B5EF4-FFF2-40B4-BE49-F238E27FC236}">
                    <a16:creationId xmlns:a16="http://schemas.microsoft.com/office/drawing/2014/main" id="{E4BE2D7C-62B0-5041-997B-C322003E8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59840"/>
                <a:ext cx="8691880" cy="5217160"/>
              </a:xfrm>
              <a:blipFill>
                <a:blip r:embed="rId3"/>
                <a:stretch>
                  <a:fillRect l="-1460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5">
            <a:extLst>
              <a:ext uri="{FF2B5EF4-FFF2-40B4-BE49-F238E27FC236}">
                <a16:creationId xmlns:a16="http://schemas.microsoft.com/office/drawing/2014/main" id="{1367BD78-101C-3041-8208-B7437BC7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55375"/>
            <a:ext cx="20574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probabilistic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3D11B57-111B-3B41-8019-F0748C01F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19600"/>
            <a:ext cx="90281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WHP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D03DBF1-7C8A-BD43-8CBA-E67EEF69C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850" y="2819400"/>
            <a:ext cx="90281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ts val="588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WHP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089DC-BE2D-744B-8E16-047A23E5C250}"/>
              </a:ext>
            </a:extLst>
          </p:cNvPr>
          <p:cNvSpPr txBox="1"/>
          <p:nvPr/>
        </p:nvSpPr>
        <p:spPr>
          <a:xfrm>
            <a:off x="6405235" y="4495800"/>
            <a:ext cx="251016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errors in proofs</a:t>
            </a:r>
          </a:p>
        </p:txBody>
      </p:sp>
    </p:spTree>
    <p:extLst>
      <p:ext uri="{BB962C8B-B14F-4D97-AF65-F5344CB8AC3E}">
        <p14:creationId xmlns:p14="http://schemas.microsoft.com/office/powerpoint/2010/main" val="35847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autoUpdateAnimBg="0"/>
      <p:bldP spid="4" grpId="0" animBg="1" autoUpdateAnimBg="0"/>
      <p:bldP spid="5" grpId="0" animBg="1" autoUpdateAnimBg="0"/>
      <p:bldP spid="6" grpId="0" animBg="1" autoUpdateAnimBg="0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4BA99068-0141-E547-AB4E-4E6EC33BBF7B}"/>
              </a:ext>
            </a:extLst>
          </p:cNvPr>
          <p:cNvSpPr txBox="1"/>
          <p:nvPr/>
        </p:nvSpPr>
        <p:spPr>
          <a:xfrm>
            <a:off x="6096000" y="4077967"/>
            <a:ext cx="2133600" cy="41783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endParaRPr lang="en-US" sz="24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DCEB7F-C378-1447-A2F2-38D92BD07B3D}"/>
              </a:ext>
            </a:extLst>
          </p:cNvPr>
          <p:cNvSpPr txBox="1"/>
          <p:nvPr/>
        </p:nvSpPr>
        <p:spPr>
          <a:xfrm>
            <a:off x="6183863" y="5300480"/>
            <a:ext cx="978938" cy="4288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endParaRPr lang="en-US" sz="24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D407DD-10DF-F743-8129-5D95EECA5879}"/>
              </a:ext>
            </a:extLst>
          </p:cNvPr>
          <p:cNvSpPr txBox="1"/>
          <p:nvPr/>
        </p:nvSpPr>
        <p:spPr>
          <a:xfrm>
            <a:off x="6110047" y="3319098"/>
            <a:ext cx="1433753" cy="3385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endParaRPr lang="en-US" sz="2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53C856-680D-6343-9522-CE13FCB7D982}"/>
              </a:ext>
            </a:extLst>
          </p:cNvPr>
          <p:cNvSpPr txBox="1"/>
          <p:nvPr/>
        </p:nvSpPr>
        <p:spPr>
          <a:xfrm>
            <a:off x="6002880" y="1941461"/>
            <a:ext cx="2220721" cy="4835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endParaRPr lang="en-US" sz="2400" b="1" dirty="0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D1248004-293D-9C40-BB93-8303B7C50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8321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hlink"/>
                </a:solidFill>
              </a:rPr>
              <a:t>IP </a:t>
            </a:r>
            <a:r>
              <a:rPr lang="en-US" altLang="en-US" b="1" dirty="0">
                <a:solidFill>
                  <a:schemeClr val="tx1"/>
                </a:solidFill>
              </a:rPr>
              <a:t>=</a:t>
            </a:r>
            <a:r>
              <a:rPr lang="en-US" altLang="en-US" b="1" dirty="0">
                <a:solidFill>
                  <a:schemeClr val="hlink"/>
                </a:solidFill>
              </a:rPr>
              <a:t> (Probabilistic) Interactive Proofs</a:t>
            </a:r>
          </a:p>
          <a:p>
            <a:pPr eaLnBrk="1" hangingPunct="1"/>
            <a:r>
              <a:rPr lang="en-US" altLang="en-US" sz="2800" b="1" dirty="0">
                <a:solidFill>
                  <a:srgbClr val="009900"/>
                </a:solidFill>
              </a:rPr>
              <a:t>[Babai’85, Goldwasser-Micali-Rackoff’85]</a:t>
            </a:r>
          </a:p>
        </p:txBody>
      </p:sp>
      <p:sp>
        <p:nvSpPr>
          <p:cNvPr id="66568" name="Line 8">
            <a:extLst>
              <a:ext uri="{FF2B5EF4-FFF2-40B4-BE49-F238E27FC236}">
                <a16:creationId xmlns:a16="http://schemas.microsoft.com/office/drawing/2014/main" id="{09044203-C929-274F-B480-EC5F896E9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0238" y="2971800"/>
            <a:ext cx="1736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5" name="Text Box 35">
            <a:extLst>
              <a:ext uri="{FF2B5EF4-FFF2-40B4-BE49-F238E27FC236}">
                <a16:creationId xmlns:a16="http://schemas.microsoft.com/office/drawing/2014/main" id="{B7C7831F-AA82-CC4E-87F6-56588193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491" y="4108154"/>
            <a:ext cx="111630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Prover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EE430C-9F0C-8243-93E4-AA97769A3C5F}"/>
              </a:ext>
            </a:extLst>
          </p:cNvPr>
          <p:cNvGrpSpPr/>
          <p:nvPr/>
        </p:nvGrpSpPr>
        <p:grpSpPr>
          <a:xfrm>
            <a:off x="3149600" y="4052888"/>
            <a:ext cx="1692275" cy="2195512"/>
            <a:chOff x="3149600" y="4052888"/>
            <a:chExt cx="1692275" cy="2195512"/>
          </a:xfrm>
        </p:grpSpPr>
        <p:sp>
          <p:nvSpPr>
            <p:cNvPr id="66585" name="Line 25">
              <a:extLst>
                <a:ext uri="{FF2B5EF4-FFF2-40B4-BE49-F238E27FC236}">
                  <a16:creationId xmlns:a16="http://schemas.microsoft.com/office/drawing/2014/main" id="{4DC12025-2699-AC47-9861-D837D50F7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800" y="5072063"/>
              <a:ext cx="16160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6" name="Line 26">
              <a:extLst>
                <a:ext uri="{FF2B5EF4-FFF2-40B4-BE49-F238E27FC236}">
                  <a16:creationId xmlns:a16="http://schemas.microsoft.com/office/drawing/2014/main" id="{6630E9E0-C00C-8342-9F94-2156109B19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9600" y="4614863"/>
              <a:ext cx="16160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1" name="Text Box 41">
              <a:extLst>
                <a:ext uri="{FF2B5EF4-FFF2-40B4-BE49-F238E27FC236}">
                  <a16:creationId xmlns:a16="http://schemas.microsoft.com/office/drawing/2014/main" id="{FD423BB4-02BE-5742-834E-F4B238060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760" y="4052888"/>
              <a:ext cx="47961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7030A0"/>
                  </a:solidFill>
                </a:rPr>
                <a:t>q</a:t>
              </a:r>
              <a:r>
                <a:rPr lang="en-US" altLang="en-US" sz="2800" b="1" baseline="-25000" dirty="0">
                  <a:solidFill>
                    <a:srgbClr val="7030A0"/>
                  </a:solidFill>
                </a:rPr>
                <a:t>1</a:t>
              </a:r>
              <a:endParaRPr lang="en-US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66602" name="Text Box 42">
              <a:extLst>
                <a:ext uri="{FF2B5EF4-FFF2-40B4-BE49-F238E27FC236}">
                  <a16:creationId xmlns:a16="http://schemas.microsoft.com/office/drawing/2014/main" id="{8283886F-B2F5-6145-8154-23955340E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275" y="4552951"/>
              <a:ext cx="4764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7030A0"/>
                  </a:solidFill>
                </a:rPr>
                <a:t>a</a:t>
              </a:r>
              <a:r>
                <a:rPr lang="en-US" altLang="en-US" sz="2800" b="1" baseline="-25000" dirty="0">
                  <a:solidFill>
                    <a:srgbClr val="7030A0"/>
                  </a:solidFill>
                </a:rPr>
                <a:t>1</a:t>
              </a:r>
              <a:endParaRPr lang="en-US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66603" name="Line 43">
              <a:extLst>
                <a:ext uri="{FF2B5EF4-FFF2-40B4-BE49-F238E27FC236}">
                  <a16:creationId xmlns:a16="http://schemas.microsoft.com/office/drawing/2014/main" id="{BBDF05DE-5251-2B48-97FA-A1EEFA0B20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800" y="6248400"/>
              <a:ext cx="16160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4" name="Line 44">
              <a:extLst>
                <a:ext uri="{FF2B5EF4-FFF2-40B4-BE49-F238E27FC236}">
                  <a16:creationId xmlns:a16="http://schemas.microsoft.com/office/drawing/2014/main" id="{253DCC59-79B1-5D4E-A6DA-73FE7F33C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9600" y="5805488"/>
              <a:ext cx="16160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5" name="Text Box 45">
              <a:extLst>
                <a:ext uri="{FF2B5EF4-FFF2-40B4-BE49-F238E27FC236}">
                  <a16:creationId xmlns:a16="http://schemas.microsoft.com/office/drawing/2014/main" id="{D4958EA8-B71C-BA41-B74D-A10C6FF27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001" y="4851381"/>
              <a:ext cx="66877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chemeClr val="tx1"/>
                  </a:solidFill>
                </a:rPr>
                <a:t>……</a:t>
              </a:r>
            </a:p>
            <a:p>
              <a:pPr eaLnBrk="1" hangingPunct="1"/>
              <a:r>
                <a:rPr lang="en-US" altLang="en-US" sz="2800" b="1" dirty="0" err="1">
                  <a:solidFill>
                    <a:srgbClr val="7030A0"/>
                  </a:solidFill>
                </a:rPr>
                <a:t>q</a:t>
              </a:r>
              <a:r>
                <a:rPr lang="en-US" altLang="en-US" sz="2800" b="1" baseline="-25000" dirty="0" err="1">
                  <a:solidFill>
                    <a:srgbClr val="7030A0"/>
                  </a:solidFill>
                </a:rPr>
                <a:t>r</a:t>
              </a:r>
              <a:endParaRPr lang="en-US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66606" name="Text Box 46">
              <a:extLst>
                <a:ext uri="{FF2B5EF4-FFF2-40B4-BE49-F238E27FC236}">
                  <a16:creationId xmlns:a16="http://schemas.microsoft.com/office/drawing/2014/main" id="{9C04E503-4028-2E42-A1AC-E684D7646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163" y="5729288"/>
              <a:ext cx="49688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 dirty="0" err="1">
                  <a:solidFill>
                    <a:srgbClr val="7030A0"/>
                  </a:solidFill>
                </a:rPr>
                <a:t>a</a:t>
              </a:r>
              <a:r>
                <a:rPr lang="en-US" altLang="en-US" sz="2800" b="1" baseline="-25000" dirty="0" err="1">
                  <a:solidFill>
                    <a:srgbClr val="7030A0"/>
                  </a:solidFill>
                </a:rPr>
                <a:t>r</a:t>
              </a:r>
              <a:endParaRPr lang="en-US" altLang="en-US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66610" name="Text Box 50">
            <a:extLst>
              <a:ext uri="{FF2B5EF4-FFF2-40B4-BE49-F238E27FC236}">
                <a16:creationId xmlns:a16="http://schemas.microsoft.com/office/drawing/2014/main" id="{666C0300-102D-564A-A543-024E98C78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910" y="4038600"/>
            <a:ext cx="345669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Verifier (probabilistic)</a:t>
            </a:r>
          </a:p>
        </p:txBody>
      </p:sp>
      <p:sp>
        <p:nvSpPr>
          <p:cNvPr id="66612" name="Text Box 52">
            <a:extLst>
              <a:ext uri="{FF2B5EF4-FFF2-40B4-BE49-F238E27FC236}">
                <a16:creationId xmlns:a16="http://schemas.microsoft.com/office/drawing/2014/main" id="{B34A3B1A-EE93-E643-ADF4-668478002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73" y="2768600"/>
            <a:ext cx="724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sym typeface="Symbol" pitchFamily="2" charset="2"/>
              </a:rPr>
              <a:t>NP</a:t>
            </a:r>
          </a:p>
        </p:txBody>
      </p:sp>
      <p:sp>
        <p:nvSpPr>
          <p:cNvPr id="66613" name="Text Box 53">
            <a:extLst>
              <a:ext uri="{FF2B5EF4-FFF2-40B4-BE49-F238E27FC236}">
                <a16:creationId xmlns:a16="http://schemas.microsoft.com/office/drawing/2014/main" id="{99C727F2-F5D1-9E4B-AAC1-7C0BC27B5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94" y="4543425"/>
            <a:ext cx="6222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sym typeface="Symbol" pitchFamily="2" charset="2"/>
              </a:rPr>
              <a:t>IP</a:t>
            </a:r>
          </a:p>
        </p:txBody>
      </p:sp>
      <p:sp>
        <p:nvSpPr>
          <p:cNvPr id="66614" name="Text Box 54">
            <a:extLst>
              <a:ext uri="{FF2B5EF4-FFF2-40B4-BE49-F238E27FC236}">
                <a16:creationId xmlns:a16="http://schemas.microsoft.com/office/drawing/2014/main" id="{A3F649EA-365F-774C-9144-CEC158FAA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143000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7030A0"/>
                </a:solidFill>
              </a:rPr>
              <a:t>claim</a:t>
            </a:r>
          </a:p>
        </p:txBody>
      </p:sp>
      <p:sp>
        <p:nvSpPr>
          <p:cNvPr id="66616" name="Line 56">
            <a:extLst>
              <a:ext uri="{FF2B5EF4-FFF2-40B4-BE49-F238E27FC236}">
                <a16:creationId xmlns:a16="http://schemas.microsoft.com/office/drawing/2014/main" id="{68C8812F-0D92-4D4D-99E3-A42CE3CF9C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1676400"/>
            <a:ext cx="1066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7" name="Line 57">
            <a:extLst>
              <a:ext uri="{FF2B5EF4-FFF2-40B4-BE49-F238E27FC236}">
                <a16:creationId xmlns:a16="http://schemas.microsoft.com/office/drawing/2014/main" id="{DB055285-3B68-984A-91CE-166E72B89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676400"/>
            <a:ext cx="1143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618" name="Picture 58">
            <a:extLst>
              <a:ext uri="{FF2B5EF4-FFF2-40B4-BE49-F238E27FC236}">
                <a16:creationId xmlns:a16="http://schemas.microsoft.com/office/drawing/2014/main" id="{F739D97A-2AE6-C349-A287-03E6A858D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89" y="402193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19" name="Line 59">
            <a:extLst>
              <a:ext uri="{FF2B5EF4-FFF2-40B4-BE49-F238E27FC236}">
                <a16:creationId xmlns:a16="http://schemas.microsoft.com/office/drawing/2014/main" id="{DFF1436C-D4A5-BC47-8F17-574395DD5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-228600" y="3962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5878BB11-5A47-D546-BB12-C1627EA82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81200"/>
            <a:ext cx="111630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Prover</a:t>
            </a:r>
          </a:p>
        </p:txBody>
      </p:sp>
      <p:sp>
        <p:nvSpPr>
          <p:cNvPr id="35" name="Text Box 25">
            <a:extLst>
              <a:ext uri="{FF2B5EF4-FFF2-40B4-BE49-F238E27FC236}">
                <a16:creationId xmlns:a16="http://schemas.microsoft.com/office/drawing/2014/main" id="{4D13A25D-EE7A-2D41-B06E-79600E2F2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81200"/>
            <a:ext cx="367790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Verifier (deterministic)</a:t>
            </a:r>
            <a:r>
              <a:rPr lang="en-US" altLang="en-US" sz="24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D5FE01-7F63-DE40-A16A-4E8B4543AEDC}"/>
              </a:ext>
            </a:extLst>
          </p:cNvPr>
          <p:cNvSpPr txBox="1"/>
          <p:nvPr/>
        </p:nvSpPr>
        <p:spPr>
          <a:xfrm>
            <a:off x="1407477" y="6324599"/>
            <a:ext cx="5755323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A revolutionary scientific notion!</a:t>
            </a:r>
          </a:p>
        </p:txBody>
      </p:sp>
      <p:pic>
        <p:nvPicPr>
          <p:cNvPr id="37" name="Picture 2" descr="King Arthur | Monty Python Wiki | Fandom">
            <a:extLst>
              <a:ext uri="{FF2B5EF4-FFF2-40B4-BE49-F238E27FC236}">
                <a16:creationId xmlns:a16="http://schemas.microsoft.com/office/drawing/2014/main" id="{2A6E0086-0FF8-8443-BA41-EAE3E272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8" y="2438400"/>
            <a:ext cx="1028454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he Test Blog for Blogger and Gadgets: Merlin the Wizard">
            <a:extLst>
              <a:ext uri="{FF2B5EF4-FFF2-40B4-BE49-F238E27FC236}">
                <a16:creationId xmlns:a16="http://schemas.microsoft.com/office/drawing/2014/main" id="{8D3374A9-5350-C145-A545-BE4596DB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55862"/>
            <a:ext cx="948899" cy="12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3">
            <a:extLst>
              <a:ext uri="{FF2B5EF4-FFF2-40B4-BE49-F238E27FC236}">
                <a16:creationId xmlns:a16="http://schemas.microsoft.com/office/drawing/2014/main" id="{45CDDF27-69F2-B34E-8AED-062F908D7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862" y="2501254"/>
            <a:ext cx="1588361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</a:rPr>
              <a:t>ACC/REJ</a:t>
            </a:r>
          </a:p>
          <a:p>
            <a:pPr algn="l" eaLnBrk="1" hangingPunct="1"/>
            <a:r>
              <a:rPr lang="en-US" altLang="en-US" sz="2400" b="1" dirty="0">
                <a:solidFill>
                  <a:schemeClr val="tx1"/>
                </a:solidFill>
              </a:rPr>
              <a:t>correctly</a:t>
            </a:r>
          </a:p>
          <a:p>
            <a:pPr algn="l" eaLnBrk="1" hangingPunct="1"/>
            <a:r>
              <a:rPr lang="en-US" altLang="en-US" sz="2400" b="1" dirty="0">
                <a:solidFill>
                  <a:srgbClr val="C00000"/>
                </a:solidFill>
              </a:rPr>
              <a:t>always 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D0A1D416-CEC6-5B43-BEA4-6DBD9FA6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862" y="4561928"/>
            <a:ext cx="1588361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</a:rPr>
              <a:t>ACC/REJ</a:t>
            </a:r>
          </a:p>
          <a:p>
            <a:pPr algn="l" eaLnBrk="1" hangingPunct="1"/>
            <a:r>
              <a:rPr lang="en-US" altLang="en-US" sz="2400" b="1" dirty="0">
                <a:solidFill>
                  <a:schemeClr val="tx1"/>
                </a:solidFill>
              </a:rPr>
              <a:t>correctly</a:t>
            </a:r>
          </a:p>
          <a:p>
            <a:pPr algn="l" eaLnBrk="1" hangingPunct="1"/>
            <a:r>
              <a:rPr lang="en-US" altLang="en-US" sz="2400" b="1" dirty="0">
                <a:solidFill>
                  <a:srgbClr val="C00000"/>
                </a:solidFill>
              </a:rPr>
              <a:t>WHP </a:t>
            </a:r>
          </a:p>
        </p:txBody>
      </p:sp>
      <p:pic>
        <p:nvPicPr>
          <p:cNvPr id="41" name="Picture 2" descr="King Arthur | Monty Python Wiki | Fandom">
            <a:extLst>
              <a:ext uri="{FF2B5EF4-FFF2-40B4-BE49-F238E27FC236}">
                <a16:creationId xmlns:a16="http://schemas.microsoft.com/office/drawing/2014/main" id="{A164F2A4-F271-6144-A0BE-1CE894780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18" y="4530723"/>
            <a:ext cx="1028454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The Test Blog for Blogger and Gadgets: Merlin the Wizard">
            <a:extLst>
              <a:ext uri="{FF2B5EF4-FFF2-40B4-BE49-F238E27FC236}">
                <a16:creationId xmlns:a16="http://schemas.microsoft.com/office/drawing/2014/main" id="{396F6F7B-B03E-BC44-AEDF-14E82BF1F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40" y="4548185"/>
            <a:ext cx="948899" cy="12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4B03529-B6C7-E244-80F1-CC5359292508}"/>
              </a:ext>
            </a:extLst>
          </p:cNvPr>
          <p:cNvSpPr txBox="1"/>
          <p:nvPr/>
        </p:nvSpPr>
        <p:spPr>
          <a:xfrm>
            <a:off x="52438" y="5562600"/>
            <a:ext cx="1769342" cy="461664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Reasonable</a:t>
            </a:r>
          </a:p>
        </p:txBody>
      </p:sp>
      <p:sp>
        <p:nvSpPr>
          <p:cNvPr id="47" name="Text Box 37">
            <a:extLst>
              <a:ext uri="{FF2B5EF4-FFF2-40B4-BE49-F238E27FC236}">
                <a16:creationId xmlns:a16="http://schemas.microsoft.com/office/drawing/2014/main" id="{AEB854A3-C72A-B44F-A28C-C8243A543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555" y="2357735"/>
            <a:ext cx="152638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</a:rPr>
              <a:t>argument</a:t>
            </a:r>
          </a:p>
        </p:txBody>
      </p:sp>
      <p:sp>
        <p:nvSpPr>
          <p:cNvPr id="49" name="Text Box 37">
            <a:extLst>
              <a:ext uri="{FF2B5EF4-FFF2-40B4-BE49-F238E27FC236}">
                <a16:creationId xmlns:a16="http://schemas.microsoft.com/office/drawing/2014/main" id="{BB17EAF0-D690-9245-BBEC-7A5153A91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362200"/>
            <a:ext cx="152638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</a:rPr>
              <a:t>argument</a:t>
            </a:r>
          </a:p>
        </p:txBody>
      </p:sp>
    </p:spTree>
    <p:extLst>
      <p:ext uri="{BB962C8B-B14F-4D97-AF65-F5344CB8AC3E}">
        <p14:creationId xmlns:p14="http://schemas.microsoft.com/office/powerpoint/2010/main" val="10473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build="allAtOnce" animBg="1"/>
      <p:bldP spid="45" grpId="0" build="p" animBg="1"/>
      <p:bldP spid="43" grpId="0" build="p" animBg="1"/>
      <p:bldP spid="33" grpId="0" build="p" animBg="1"/>
      <p:bldP spid="66595" grpId="0"/>
      <p:bldP spid="66610" grpId="0"/>
      <p:bldP spid="66612" grpId="0"/>
      <p:bldP spid="66613" grpId="0"/>
      <p:bldP spid="66614" grpId="0"/>
      <p:bldP spid="34" grpId="0"/>
      <p:bldP spid="35" grpId="0"/>
      <p:bldP spid="36" grpId="0" build="p" animBg="1"/>
      <p:bldP spid="39" grpId="0"/>
      <p:bldP spid="40" grpId="0"/>
      <p:bldP spid="44" grpId="0" build="p" animBg="1"/>
      <p:bldP spid="47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DA9225-5E68-0746-8695-C29B50F36717}"/>
              </a:ext>
            </a:extLst>
          </p:cNvPr>
          <p:cNvSpPr txBox="1"/>
          <p:nvPr/>
        </p:nvSpPr>
        <p:spPr>
          <a:xfrm>
            <a:off x="1024275" y="3962400"/>
            <a:ext cx="7814925" cy="4470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1DA10-A5D1-6A47-A378-E40FBB59091C}"/>
              </a:ext>
            </a:extLst>
          </p:cNvPr>
          <p:cNvSpPr txBox="1"/>
          <p:nvPr/>
        </p:nvSpPr>
        <p:spPr>
          <a:xfrm>
            <a:off x="1057951" y="4582180"/>
            <a:ext cx="7247849" cy="4470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endParaRPr lang="en-US" sz="2800" b="1" dirty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E42F90C-6E2B-1643-8091-CF310A483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686800" cy="51816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Conceptual,  Mathematical,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Scientific,  Technological,…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Proofs with paradoxical properties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ZK</a:t>
            </a:r>
            <a:r>
              <a:rPr lang="en-US" altLang="en-US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:</a:t>
            </a:r>
            <a:r>
              <a:rPr lang="en-US" altLang="en-US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Convincing proofs need not convey information</a:t>
            </a:r>
          </a:p>
          <a:p>
            <a:pPr eaLnBrk="1" hangingPunct="1">
              <a:buNone/>
            </a:pPr>
            <a:r>
              <a:rPr lang="en-US" altLang="en-US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PCP</a:t>
            </a:r>
            <a:r>
              <a:rPr lang="en-US" altLang="en-US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:</a:t>
            </a:r>
            <a:r>
              <a:rPr lang="en-US" altLang="en-US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Convincing proofs need only be glanced at</a:t>
            </a:r>
          </a:p>
          <a:p>
            <a:pPr eaLnBrk="1" hangingPunct="1">
              <a:buNone/>
            </a:pPr>
            <a:r>
              <a:rPr lang="en-US" altLang="en-US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The meandering journey from </a:t>
            </a:r>
            <a:r>
              <a:rPr lang="en-US" altLang="en-US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ZK</a:t>
            </a:r>
            <a:r>
              <a:rPr lang="en-US" altLang="en-US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to</a:t>
            </a:r>
            <a:r>
              <a:rPr lang="en-US" altLang="en-US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PCP</a:t>
            </a:r>
          </a:p>
          <a:p>
            <a:pPr eaLnBrk="1" hangingPunct="1">
              <a:buNone/>
            </a:pPr>
            <a:r>
              <a:rPr lang="en-US" altLang="en-US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and from </a:t>
            </a:r>
            <a:r>
              <a:rPr lang="en-US" altLang="en-US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IP</a:t>
            </a:r>
            <a:r>
              <a:rPr lang="en-US" altLang="en-US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to</a:t>
            </a:r>
            <a:r>
              <a:rPr lang="en-US" altLang="en-US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MIP </a:t>
            </a:r>
            <a:r>
              <a:rPr lang="en-US" altLang="en-US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to</a:t>
            </a:r>
            <a:r>
              <a:rPr lang="en-US" altLang="en-US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MIP*</a:t>
            </a: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44EADFE-7835-0845-BD8C-FD5F3462A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12192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Value of errors in proofs:</a:t>
            </a:r>
            <a:br>
              <a:rPr lang="en-US" altLang="en-US" sz="4000" b="1" dirty="0">
                <a:solidFill>
                  <a:srgbClr val="FF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US" altLang="en-US" sz="4000" b="1" dirty="0">
                <a:solidFill>
                  <a:srgbClr val="FF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Impact of interactive proofs</a:t>
            </a:r>
          </a:p>
        </p:txBody>
      </p:sp>
    </p:spTree>
    <p:extLst>
      <p:ext uri="{BB962C8B-B14F-4D97-AF65-F5344CB8AC3E}">
        <p14:creationId xmlns:p14="http://schemas.microsoft.com/office/powerpoint/2010/main" val="42859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37367B4B-CC03-DE40-9062-087E70B59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hlink"/>
                </a:solidFill>
              </a:rPr>
              <a:t>ZKIP: Zero-Knowledge Interactive Proofs</a:t>
            </a:r>
          </a:p>
          <a:p>
            <a:pPr eaLnBrk="1" hangingPunct="1"/>
            <a:r>
              <a:rPr lang="en-US" altLang="en-US" sz="2800" b="1" dirty="0">
                <a:solidFill>
                  <a:srgbClr val="009900"/>
                </a:solidFill>
              </a:rPr>
              <a:t>[Goldwasser-</a:t>
            </a:r>
            <a:r>
              <a:rPr lang="en-US" altLang="en-US" sz="2800" b="1" dirty="0" err="1">
                <a:solidFill>
                  <a:srgbClr val="009900"/>
                </a:solidFill>
              </a:rPr>
              <a:t>Micali</a:t>
            </a:r>
            <a:r>
              <a:rPr lang="en-US" altLang="en-US" sz="2800" b="1" dirty="0">
                <a:solidFill>
                  <a:srgbClr val="009900"/>
                </a:solidFill>
              </a:rPr>
              <a:t>-</a:t>
            </a:r>
            <a:r>
              <a:rPr lang="en-US" altLang="en-US" sz="2800" b="1" dirty="0" err="1">
                <a:solidFill>
                  <a:srgbClr val="009900"/>
                </a:solidFill>
              </a:rPr>
              <a:t>Rackoff</a:t>
            </a:r>
            <a:r>
              <a:rPr lang="en-US" altLang="en-US" sz="2800" b="1" dirty="0">
                <a:solidFill>
                  <a:srgbClr val="009900"/>
                </a:solidFill>
              </a:rPr>
              <a:t> ’85]</a:t>
            </a:r>
          </a:p>
        </p:txBody>
      </p:sp>
      <p:sp>
        <p:nvSpPr>
          <p:cNvPr id="33795" name="Line 5">
            <a:extLst>
              <a:ext uri="{FF2B5EF4-FFF2-40B4-BE49-F238E27FC236}">
                <a16:creationId xmlns:a16="http://schemas.microsoft.com/office/drawing/2014/main" id="{EB87EB2C-2C64-C248-BA7F-60716AEAD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400" y="2847975"/>
            <a:ext cx="1616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6">
            <a:extLst>
              <a:ext uri="{FF2B5EF4-FFF2-40B4-BE49-F238E27FC236}">
                <a16:creationId xmlns:a16="http://schemas.microsoft.com/office/drawing/2014/main" id="{84547AB6-58F5-FE49-B074-CC0ED474E4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8200" y="2390775"/>
            <a:ext cx="1616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Text Box 13">
            <a:extLst>
              <a:ext uri="{FF2B5EF4-FFF2-40B4-BE49-F238E27FC236}">
                <a16:creationId xmlns:a16="http://schemas.microsoft.com/office/drawing/2014/main" id="{9CE0D29B-1136-A047-82B8-86961C38C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465" y="1981200"/>
            <a:ext cx="111630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Prover</a:t>
            </a:r>
          </a:p>
        </p:txBody>
      </p:sp>
      <p:sp>
        <p:nvSpPr>
          <p:cNvPr id="33801" name="Text Box 16">
            <a:extLst>
              <a:ext uri="{FF2B5EF4-FFF2-40B4-BE49-F238E27FC236}">
                <a16:creationId xmlns:a16="http://schemas.microsoft.com/office/drawing/2014/main" id="{9CD42FD4-05BD-5A44-B49F-C1385D489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360" y="1828800"/>
            <a:ext cx="479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q</a:t>
            </a:r>
            <a:r>
              <a:rPr lang="en-US" altLang="en-US" sz="2800" b="1" baseline="-25000" dirty="0">
                <a:solidFill>
                  <a:srgbClr val="7030A0"/>
                </a:solidFill>
              </a:rPr>
              <a:t>1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33802" name="Text Box 17">
            <a:extLst>
              <a:ext uri="{FF2B5EF4-FFF2-40B4-BE49-F238E27FC236}">
                <a16:creationId xmlns:a16="http://schemas.microsoft.com/office/drawing/2014/main" id="{912C8F1A-75B2-6049-81B8-FC80D41E5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875" y="2328863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a</a:t>
            </a:r>
            <a:r>
              <a:rPr lang="en-US" altLang="en-US" sz="2800" b="1" baseline="-25000" dirty="0">
                <a:solidFill>
                  <a:srgbClr val="7030A0"/>
                </a:solidFill>
              </a:rPr>
              <a:t>1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33803" name="Line 18">
            <a:extLst>
              <a:ext uri="{FF2B5EF4-FFF2-40B4-BE49-F238E27FC236}">
                <a16:creationId xmlns:a16="http://schemas.microsoft.com/office/drawing/2014/main" id="{A8673E9D-18F3-C341-A23C-28491DF4A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400" y="3962400"/>
            <a:ext cx="1616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9">
            <a:extLst>
              <a:ext uri="{FF2B5EF4-FFF2-40B4-BE49-F238E27FC236}">
                <a16:creationId xmlns:a16="http://schemas.microsoft.com/office/drawing/2014/main" id="{A216C71E-D71F-864C-96BB-BCAC638F11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8200" y="3505200"/>
            <a:ext cx="1616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Text Box 20">
            <a:extLst>
              <a:ext uri="{FF2B5EF4-FFF2-40B4-BE49-F238E27FC236}">
                <a16:creationId xmlns:a16="http://schemas.microsoft.com/office/drawing/2014/main" id="{CEA78093-1DB4-4446-8E05-A98822130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2559050"/>
            <a:ext cx="663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</a:rPr>
              <a:t>……</a:t>
            </a:r>
          </a:p>
          <a:p>
            <a:pPr eaLnBrk="1" hangingPunct="1"/>
            <a:r>
              <a:rPr lang="en-US" altLang="en-US" sz="2800" b="1" dirty="0" err="1">
                <a:solidFill>
                  <a:srgbClr val="7030A0"/>
                </a:solidFill>
              </a:rPr>
              <a:t>q</a:t>
            </a:r>
            <a:r>
              <a:rPr lang="en-US" altLang="en-US" sz="2800" b="1" baseline="-25000" dirty="0" err="1">
                <a:solidFill>
                  <a:srgbClr val="7030A0"/>
                </a:solidFill>
              </a:rPr>
              <a:t>r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33806" name="Text Box 21">
            <a:extLst>
              <a:ext uri="{FF2B5EF4-FFF2-40B4-BE49-F238E27FC236}">
                <a16:creationId xmlns:a16="http://schemas.microsoft.com/office/drawing/2014/main" id="{8D98AE9E-17E7-734B-9FDA-797A33E4D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3519488"/>
            <a:ext cx="496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7030A0"/>
                </a:solidFill>
              </a:rPr>
              <a:t>a</a:t>
            </a:r>
            <a:r>
              <a:rPr lang="en-US" altLang="en-US" sz="2800" b="1" baseline="-25000" dirty="0" err="1">
                <a:solidFill>
                  <a:srgbClr val="7030A0"/>
                </a:solidFill>
              </a:rPr>
              <a:t>r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33808" name="Text Box 25">
            <a:extLst>
              <a:ext uri="{FF2B5EF4-FFF2-40B4-BE49-F238E27FC236}">
                <a16:creationId xmlns:a16="http://schemas.microsoft.com/office/drawing/2014/main" id="{D920965C-13C5-8F45-B1D6-50A16901B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728" y="1981200"/>
            <a:ext cx="143530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Verifier</a:t>
            </a:r>
            <a:r>
              <a:rPr lang="en-US" altLang="en-US" sz="24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3810" name="Text Box 28">
            <a:extLst>
              <a:ext uri="{FF2B5EF4-FFF2-40B4-BE49-F238E27FC236}">
                <a16:creationId xmlns:a16="http://schemas.microsoft.com/office/drawing/2014/main" id="{3511654D-CA00-2345-98D4-6E2AF98CA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10" y="2165282"/>
            <a:ext cx="1159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sym typeface="Symbol" pitchFamily="2" charset="2"/>
              </a:rPr>
              <a:t>ZKIP</a:t>
            </a:r>
          </a:p>
        </p:txBody>
      </p:sp>
      <p:sp>
        <p:nvSpPr>
          <p:cNvPr id="33812" name="Line 30">
            <a:extLst>
              <a:ext uri="{FF2B5EF4-FFF2-40B4-BE49-F238E27FC236}">
                <a16:creationId xmlns:a16="http://schemas.microsoft.com/office/drawing/2014/main" id="{871CD98D-D1D7-F84B-937E-CBF2440866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676400"/>
            <a:ext cx="1066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31">
            <a:extLst>
              <a:ext uri="{FF2B5EF4-FFF2-40B4-BE49-F238E27FC236}">
                <a16:creationId xmlns:a16="http://schemas.microsoft.com/office/drawing/2014/main" id="{83E7C8C8-2033-584F-976A-EAB3D5B96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676400"/>
            <a:ext cx="1143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1" name="Text Box 35">
            <a:extLst>
              <a:ext uri="{FF2B5EF4-FFF2-40B4-BE49-F238E27FC236}">
                <a16:creationId xmlns:a16="http://schemas.microsoft.com/office/drawing/2014/main" id="{1D538BD0-5286-E546-BFBE-506B243D9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438400"/>
            <a:ext cx="2193229" cy="1384995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chemeClr val="tx2"/>
                </a:solidFill>
              </a:rPr>
              <a:t>V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</a:rPr>
              <a:t>ACC. </a:t>
            </a:r>
            <a:r>
              <a:rPr lang="en-US" altLang="en-US" sz="28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algn="l" eaLnBrk="1" hangingPunct="1"/>
            <a:r>
              <a:rPr lang="en-US" altLang="en-US" sz="2800" b="1" dirty="0">
                <a:solidFill>
                  <a:schemeClr val="tx2"/>
                </a:solidFill>
                <a:sym typeface="Symbol" pitchFamily="2" charset="2"/>
              </a:rPr>
              <a:t>V</a:t>
            </a:r>
            <a:r>
              <a:rPr lang="en-US" altLang="en-US" sz="2800" b="1" dirty="0">
                <a:solidFill>
                  <a:schemeClr val="tx1"/>
                </a:solidFill>
                <a:sym typeface="Symbol" pitchFamily="2" charset="2"/>
              </a:rPr>
              <a:t> learns </a:t>
            </a:r>
          </a:p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  <a:sym typeface="Symbol" pitchFamily="2" charset="2"/>
              </a:rPr>
              <a:t>nothing else</a:t>
            </a:r>
            <a:endParaRPr lang="en-US" altLang="en-US" dirty="0"/>
          </a:p>
        </p:txBody>
      </p:sp>
      <p:sp>
        <p:nvSpPr>
          <p:cNvPr id="26" name="Text Box 54">
            <a:extLst>
              <a:ext uri="{FF2B5EF4-FFF2-40B4-BE49-F238E27FC236}">
                <a16:creationId xmlns:a16="http://schemas.microsoft.com/office/drawing/2014/main" id="{032D7707-B3AA-FE49-918F-E6982F7D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7" y="1132384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7030A0"/>
                </a:solidFill>
              </a:rPr>
              <a:t>claim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id="{8E7F493E-B966-5D42-981D-47926A38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1898073"/>
            <a:ext cx="1939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 b="1" dirty="0">
                <a:solidFill>
                  <a:srgbClr val="FF0000"/>
                </a:solidFill>
                <a:sym typeface="Symbol" pitchFamily="2" charset="2"/>
              </a:rPr>
              <a:t>ZKIP </a:t>
            </a:r>
            <a:r>
              <a:rPr lang="en-US" altLang="en-US" sz="2400" b="1" dirty="0">
                <a:solidFill>
                  <a:schemeClr val="tx1"/>
                </a:solidFill>
                <a:sym typeface="Symbol" pitchFamily="2" charset="2"/>
              </a:rPr>
              <a:t>=</a:t>
            </a:r>
            <a:r>
              <a:rPr lang="en-US" altLang="en-US" sz="2400" b="1" dirty="0">
                <a:solidFill>
                  <a:srgbClr val="FF0000"/>
                </a:solidFill>
                <a:sym typeface="Symbol" pitchFamily="2" charset="2"/>
              </a:rPr>
              <a:t> IP </a:t>
            </a:r>
            <a:r>
              <a:rPr lang="en-US" altLang="en-US" sz="2400" b="1" dirty="0">
                <a:solidFill>
                  <a:schemeClr val="tx1"/>
                </a:solidFill>
                <a:sym typeface="Symbol" pitchFamily="2" charset="2"/>
              </a:rPr>
              <a:t>+ </a:t>
            </a:r>
            <a:endParaRPr lang="en-US" altLang="en-US" sz="2400" b="1" dirty="0">
              <a:solidFill>
                <a:srgbClr val="FF0000"/>
              </a:solidFill>
              <a:sym typeface="Symbol" pitchFamily="2" charset="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35829A-A7F8-3244-B9C7-14F5D2E666D4}"/>
              </a:ext>
            </a:extLst>
          </p:cNvPr>
          <p:cNvSpPr txBox="1"/>
          <p:nvPr/>
        </p:nvSpPr>
        <p:spPr>
          <a:xfrm>
            <a:off x="335280" y="4038600"/>
            <a:ext cx="865632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Possible? Can a convincing proof be uninformative?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8274A4-FCC5-E644-9A69-B2F0E710D8CA}"/>
              </a:ext>
            </a:extLst>
          </p:cNvPr>
          <p:cNvSpPr txBox="1"/>
          <p:nvPr/>
        </p:nvSpPr>
        <p:spPr>
          <a:xfrm>
            <a:off x="128735" y="2861370"/>
            <a:ext cx="208106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Formal def </a:t>
            </a:r>
          </a:p>
          <a:p>
            <a:pPr algn="l"/>
            <a:r>
              <a:rPr lang="en-US" sz="2800" b="1" dirty="0"/>
              <a:t>non-trivial!</a:t>
            </a:r>
          </a:p>
        </p:txBody>
      </p:sp>
      <p:pic>
        <p:nvPicPr>
          <p:cNvPr id="24" name="Picture 2" descr="King Arthur | Monty Python Wiki | Fandom">
            <a:extLst>
              <a:ext uri="{FF2B5EF4-FFF2-40B4-BE49-F238E27FC236}">
                <a16:creationId xmlns:a16="http://schemas.microsoft.com/office/drawing/2014/main" id="{8067C762-4645-914A-A716-F6245BFF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1028454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he Test Blog for Blogger and Gadgets: Merlin the Wizard">
            <a:extLst>
              <a:ext uri="{FF2B5EF4-FFF2-40B4-BE49-F238E27FC236}">
                <a16:creationId xmlns:a16="http://schemas.microsoft.com/office/drawing/2014/main" id="{74708D5D-E871-DA4D-A8FD-D46F2E6FB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68" y="2532062"/>
            <a:ext cx="948899" cy="12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">
            <a:extLst>
              <a:ext uri="{FF2B5EF4-FFF2-40B4-BE49-F238E27FC236}">
                <a16:creationId xmlns:a16="http://schemas.microsoft.com/office/drawing/2014/main" id="{3C6C97CF-A61D-344C-A0BD-1C5916348EA1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4645735"/>
            <a:ext cx="8444804" cy="13740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 b="1" kern="0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Fermat’s </a:t>
            </a:r>
            <a:r>
              <a:rPr lang="en-US" altLang="en-US" sz="2800" b="1" kern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last theorem?</a:t>
            </a:r>
            <a:endParaRPr lang="en-US" altLang="en-US" sz="2800" b="1" kern="0" dirty="0">
              <a:solidFill>
                <a:schemeClr val="tx2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-"/>
            </a:pPr>
            <a:r>
              <a:rPr lang="en-US" altLang="en-US" sz="2800" b="1" kern="0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Riemann Hypothesis?</a:t>
            </a:r>
          </a:p>
          <a:p>
            <a:pPr eaLnBrk="1" hangingPunct="1">
              <a:buFontTx/>
              <a:buChar char="-"/>
            </a:pPr>
            <a:r>
              <a:rPr lang="en-US" altLang="en-US" sz="2800" b="1" kern="0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Anything?</a:t>
            </a:r>
          </a:p>
        </p:txBody>
      </p:sp>
    </p:spTree>
    <p:extLst>
      <p:ext uri="{BB962C8B-B14F-4D97-AF65-F5344CB8AC3E}">
        <p14:creationId xmlns:p14="http://schemas.microsoft.com/office/powerpoint/2010/main" val="118380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1" grpId="0" animBg="1"/>
      <p:bldP spid="21" grpId="0"/>
      <p:bldP spid="22" grpId="0" build="p" animBg="1"/>
      <p:bldP spid="23" grpId="0" build="p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30200BC-E2CA-3F40-9528-4985B67F0806}"/>
              </a:ext>
            </a:extLst>
          </p:cNvPr>
          <p:cNvSpPr txBox="1"/>
          <p:nvPr/>
        </p:nvSpPr>
        <p:spPr>
          <a:xfrm>
            <a:off x="237490" y="4071107"/>
            <a:ext cx="865632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endParaRPr lang="en-US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7198D8-60E6-2C43-A8AC-65E70888E57B}"/>
              </a:ext>
            </a:extLst>
          </p:cNvPr>
          <p:cNvSpPr txBox="1"/>
          <p:nvPr/>
        </p:nvSpPr>
        <p:spPr>
          <a:xfrm>
            <a:off x="219751" y="5572780"/>
            <a:ext cx="7247849" cy="4470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endParaRPr lang="en-US" sz="2800" b="1" dirty="0"/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37367B4B-CC03-DE40-9062-087E70B59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hlink"/>
                </a:solidFill>
              </a:rPr>
              <a:t>ZKIP: Zero-Knowledge Interactive Proofs</a:t>
            </a:r>
          </a:p>
          <a:p>
            <a:pPr eaLnBrk="1" hangingPunct="1"/>
            <a:r>
              <a:rPr lang="en-US" altLang="en-US" sz="2800" b="1" dirty="0">
                <a:solidFill>
                  <a:srgbClr val="009900"/>
                </a:solidFill>
              </a:rPr>
              <a:t>[Goldwasser-</a:t>
            </a:r>
            <a:r>
              <a:rPr lang="en-US" altLang="en-US" sz="2800" b="1" dirty="0" err="1">
                <a:solidFill>
                  <a:srgbClr val="009900"/>
                </a:solidFill>
              </a:rPr>
              <a:t>Micali</a:t>
            </a:r>
            <a:r>
              <a:rPr lang="en-US" altLang="en-US" sz="2800" b="1" dirty="0">
                <a:solidFill>
                  <a:srgbClr val="009900"/>
                </a:solidFill>
              </a:rPr>
              <a:t>-</a:t>
            </a:r>
            <a:r>
              <a:rPr lang="en-US" altLang="en-US" sz="2800" b="1" dirty="0" err="1">
                <a:solidFill>
                  <a:srgbClr val="009900"/>
                </a:solidFill>
              </a:rPr>
              <a:t>Rackoff</a:t>
            </a:r>
            <a:r>
              <a:rPr lang="en-US" altLang="en-US" sz="2800" b="1" dirty="0">
                <a:solidFill>
                  <a:srgbClr val="009900"/>
                </a:solidFill>
              </a:rPr>
              <a:t> ’85]</a:t>
            </a:r>
          </a:p>
        </p:txBody>
      </p:sp>
      <p:sp>
        <p:nvSpPr>
          <p:cNvPr id="33795" name="Line 5">
            <a:extLst>
              <a:ext uri="{FF2B5EF4-FFF2-40B4-BE49-F238E27FC236}">
                <a16:creationId xmlns:a16="http://schemas.microsoft.com/office/drawing/2014/main" id="{EB87EB2C-2C64-C248-BA7F-60716AEAD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400" y="2847975"/>
            <a:ext cx="1616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6">
            <a:extLst>
              <a:ext uri="{FF2B5EF4-FFF2-40B4-BE49-F238E27FC236}">
                <a16:creationId xmlns:a16="http://schemas.microsoft.com/office/drawing/2014/main" id="{84547AB6-58F5-FE49-B074-CC0ED474E4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8200" y="2390775"/>
            <a:ext cx="1616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Text Box 13">
            <a:extLst>
              <a:ext uri="{FF2B5EF4-FFF2-40B4-BE49-F238E27FC236}">
                <a16:creationId xmlns:a16="http://schemas.microsoft.com/office/drawing/2014/main" id="{9CE0D29B-1136-A047-82B8-86961C38C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465" y="1981200"/>
            <a:ext cx="111630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Prover</a:t>
            </a:r>
          </a:p>
        </p:txBody>
      </p:sp>
      <p:sp>
        <p:nvSpPr>
          <p:cNvPr id="33801" name="Text Box 16">
            <a:extLst>
              <a:ext uri="{FF2B5EF4-FFF2-40B4-BE49-F238E27FC236}">
                <a16:creationId xmlns:a16="http://schemas.microsoft.com/office/drawing/2014/main" id="{9CD42FD4-05BD-5A44-B49F-C1385D489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360" y="1828800"/>
            <a:ext cx="479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q</a:t>
            </a:r>
            <a:r>
              <a:rPr lang="en-US" altLang="en-US" sz="2800" b="1" baseline="-25000" dirty="0">
                <a:solidFill>
                  <a:srgbClr val="7030A0"/>
                </a:solidFill>
              </a:rPr>
              <a:t>1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33802" name="Text Box 17">
            <a:extLst>
              <a:ext uri="{FF2B5EF4-FFF2-40B4-BE49-F238E27FC236}">
                <a16:creationId xmlns:a16="http://schemas.microsoft.com/office/drawing/2014/main" id="{912C8F1A-75B2-6049-81B8-FC80D41E5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875" y="2328863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a</a:t>
            </a:r>
            <a:r>
              <a:rPr lang="en-US" altLang="en-US" sz="2800" b="1" baseline="-25000" dirty="0">
                <a:solidFill>
                  <a:srgbClr val="7030A0"/>
                </a:solidFill>
              </a:rPr>
              <a:t>1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33803" name="Line 18">
            <a:extLst>
              <a:ext uri="{FF2B5EF4-FFF2-40B4-BE49-F238E27FC236}">
                <a16:creationId xmlns:a16="http://schemas.microsoft.com/office/drawing/2014/main" id="{A8673E9D-18F3-C341-A23C-28491DF4A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400" y="3962400"/>
            <a:ext cx="1616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9">
            <a:extLst>
              <a:ext uri="{FF2B5EF4-FFF2-40B4-BE49-F238E27FC236}">
                <a16:creationId xmlns:a16="http://schemas.microsoft.com/office/drawing/2014/main" id="{A216C71E-D71F-864C-96BB-BCAC638F11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8200" y="3505200"/>
            <a:ext cx="1616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Text Box 20">
            <a:extLst>
              <a:ext uri="{FF2B5EF4-FFF2-40B4-BE49-F238E27FC236}">
                <a16:creationId xmlns:a16="http://schemas.microsoft.com/office/drawing/2014/main" id="{CEA78093-1DB4-4446-8E05-A98822130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2559050"/>
            <a:ext cx="663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</a:rPr>
              <a:t>……</a:t>
            </a:r>
          </a:p>
          <a:p>
            <a:pPr eaLnBrk="1" hangingPunct="1"/>
            <a:r>
              <a:rPr lang="en-US" altLang="en-US" sz="2800" b="1" dirty="0" err="1">
                <a:solidFill>
                  <a:srgbClr val="7030A0"/>
                </a:solidFill>
              </a:rPr>
              <a:t>q</a:t>
            </a:r>
            <a:r>
              <a:rPr lang="en-US" altLang="en-US" sz="2800" b="1" baseline="-25000" dirty="0" err="1">
                <a:solidFill>
                  <a:srgbClr val="7030A0"/>
                </a:solidFill>
              </a:rPr>
              <a:t>r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33806" name="Text Box 21">
            <a:extLst>
              <a:ext uri="{FF2B5EF4-FFF2-40B4-BE49-F238E27FC236}">
                <a16:creationId xmlns:a16="http://schemas.microsoft.com/office/drawing/2014/main" id="{8D98AE9E-17E7-734B-9FDA-797A33E4D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3519488"/>
            <a:ext cx="496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7030A0"/>
                </a:solidFill>
              </a:rPr>
              <a:t>a</a:t>
            </a:r>
            <a:r>
              <a:rPr lang="en-US" altLang="en-US" sz="2800" b="1" baseline="-25000" dirty="0" err="1">
                <a:solidFill>
                  <a:srgbClr val="7030A0"/>
                </a:solidFill>
              </a:rPr>
              <a:t>r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33808" name="Text Box 25">
            <a:extLst>
              <a:ext uri="{FF2B5EF4-FFF2-40B4-BE49-F238E27FC236}">
                <a16:creationId xmlns:a16="http://schemas.microsoft.com/office/drawing/2014/main" id="{D920965C-13C5-8F45-B1D6-50A16901B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728" y="1981200"/>
            <a:ext cx="143530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Verifier</a:t>
            </a:r>
            <a:r>
              <a:rPr lang="en-US" altLang="en-US" sz="24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3810" name="Text Box 28">
            <a:extLst>
              <a:ext uri="{FF2B5EF4-FFF2-40B4-BE49-F238E27FC236}">
                <a16:creationId xmlns:a16="http://schemas.microsoft.com/office/drawing/2014/main" id="{3511654D-CA00-2345-98D4-6E2AF98CA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10" y="2165282"/>
            <a:ext cx="1159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sym typeface="Symbol" pitchFamily="2" charset="2"/>
              </a:rPr>
              <a:t>ZKIP</a:t>
            </a:r>
          </a:p>
        </p:txBody>
      </p:sp>
      <p:sp>
        <p:nvSpPr>
          <p:cNvPr id="33812" name="Line 30">
            <a:extLst>
              <a:ext uri="{FF2B5EF4-FFF2-40B4-BE49-F238E27FC236}">
                <a16:creationId xmlns:a16="http://schemas.microsoft.com/office/drawing/2014/main" id="{871CD98D-D1D7-F84B-937E-CBF2440866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676400"/>
            <a:ext cx="1066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31">
            <a:extLst>
              <a:ext uri="{FF2B5EF4-FFF2-40B4-BE49-F238E27FC236}">
                <a16:creationId xmlns:a16="http://schemas.microsoft.com/office/drawing/2014/main" id="{83E7C8C8-2033-584F-976A-EAB3D5B96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676400"/>
            <a:ext cx="1143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1" name="Text Box 35">
            <a:extLst>
              <a:ext uri="{FF2B5EF4-FFF2-40B4-BE49-F238E27FC236}">
                <a16:creationId xmlns:a16="http://schemas.microsoft.com/office/drawing/2014/main" id="{1D538BD0-5286-E546-BFBE-506B243D9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438400"/>
            <a:ext cx="2193229" cy="1384995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chemeClr val="tx2"/>
                </a:solidFill>
              </a:rPr>
              <a:t>V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</a:rPr>
              <a:t>ACC. </a:t>
            </a:r>
            <a:r>
              <a:rPr lang="en-US" altLang="en-US" sz="28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algn="l" eaLnBrk="1" hangingPunct="1"/>
            <a:r>
              <a:rPr lang="en-US" altLang="en-US" sz="2800" b="1" dirty="0">
                <a:solidFill>
                  <a:schemeClr val="tx2"/>
                </a:solidFill>
                <a:sym typeface="Symbol" pitchFamily="2" charset="2"/>
              </a:rPr>
              <a:t>V</a:t>
            </a:r>
            <a:r>
              <a:rPr lang="en-US" altLang="en-US" sz="2800" b="1" dirty="0">
                <a:solidFill>
                  <a:schemeClr val="tx1"/>
                </a:solidFill>
                <a:sym typeface="Symbol" pitchFamily="2" charset="2"/>
              </a:rPr>
              <a:t> learns </a:t>
            </a:r>
          </a:p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  <a:sym typeface="Symbol" pitchFamily="2" charset="2"/>
              </a:rPr>
              <a:t>nothing else</a:t>
            </a:r>
            <a:endParaRPr lang="en-US" altLang="en-US" dirty="0"/>
          </a:p>
        </p:txBody>
      </p:sp>
      <p:sp>
        <p:nvSpPr>
          <p:cNvPr id="26" name="Text Box 54">
            <a:extLst>
              <a:ext uri="{FF2B5EF4-FFF2-40B4-BE49-F238E27FC236}">
                <a16:creationId xmlns:a16="http://schemas.microsoft.com/office/drawing/2014/main" id="{032D7707-B3AA-FE49-918F-E6982F7D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7" y="1132384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7030A0"/>
                </a:solidFill>
              </a:rPr>
              <a:t>claim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35829A-A7F8-3244-B9C7-14F5D2E666D4}"/>
              </a:ext>
            </a:extLst>
          </p:cNvPr>
          <p:cNvSpPr txBox="1"/>
          <p:nvPr/>
        </p:nvSpPr>
        <p:spPr>
          <a:xfrm>
            <a:off x="335280" y="4038600"/>
            <a:ext cx="865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Possible? Can a convincing proof be uninformative?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8274A4-FCC5-E644-9A69-B2F0E710D8CA}"/>
              </a:ext>
            </a:extLst>
          </p:cNvPr>
          <p:cNvSpPr txBox="1"/>
          <p:nvPr/>
        </p:nvSpPr>
        <p:spPr>
          <a:xfrm>
            <a:off x="128735" y="2861370"/>
            <a:ext cx="2081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Formal def </a:t>
            </a:r>
          </a:p>
          <a:p>
            <a:pPr algn="l"/>
            <a:r>
              <a:rPr lang="en-US" sz="2800" b="1" dirty="0"/>
              <a:t>non-trivial!</a:t>
            </a:r>
          </a:p>
        </p:txBody>
      </p:sp>
      <p:pic>
        <p:nvPicPr>
          <p:cNvPr id="24" name="Picture 2" descr="King Arthur | Monty Python Wiki | Fandom">
            <a:extLst>
              <a:ext uri="{FF2B5EF4-FFF2-40B4-BE49-F238E27FC236}">
                <a16:creationId xmlns:a16="http://schemas.microsoft.com/office/drawing/2014/main" id="{8067C762-4645-914A-A716-F6245BFF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1028454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he Test Blog for Blogger and Gadgets: Merlin the Wizard">
            <a:extLst>
              <a:ext uri="{FF2B5EF4-FFF2-40B4-BE49-F238E27FC236}">
                <a16:creationId xmlns:a16="http://schemas.microsoft.com/office/drawing/2014/main" id="{74708D5D-E871-DA4D-A8FD-D46F2E6FB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68" y="2532062"/>
            <a:ext cx="948899" cy="12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36">
            <a:extLst>
              <a:ext uri="{FF2B5EF4-FFF2-40B4-BE49-F238E27FC236}">
                <a16:creationId xmlns:a16="http://schemas.microsoft.com/office/drawing/2014/main" id="{B1C4A986-4F9E-5B42-A72D-017CCE84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58937"/>
            <a:ext cx="8458200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009900"/>
                </a:solidFill>
              </a:rPr>
              <a:t>[</a:t>
            </a:r>
            <a:r>
              <a:rPr lang="en-US" altLang="en-US" sz="2800" b="1" dirty="0" err="1">
                <a:solidFill>
                  <a:srgbClr val="009900"/>
                </a:solidFill>
              </a:rPr>
              <a:t>Goldreich-Micali-Wigderson</a:t>
            </a:r>
            <a:r>
              <a:rPr lang="en-US" altLang="en-US" sz="2800" b="1" dirty="0">
                <a:solidFill>
                  <a:srgbClr val="009900"/>
                </a:solidFill>
              </a:rPr>
              <a:t> ’86]</a:t>
            </a:r>
            <a:r>
              <a:rPr lang="en-US" altLang="en-US" sz="2800" b="1" i="1" dirty="0">
                <a:solidFill>
                  <a:schemeClr val="tx1"/>
                </a:solidFill>
              </a:rPr>
              <a:t> </a:t>
            </a:r>
            <a:endParaRPr lang="en-US" altLang="en-US" sz="2800" b="1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</a:rPr>
              <a:t>1-way functions exist </a:t>
            </a:r>
            <a:r>
              <a:rPr lang="en-US" altLang="en-US" sz="2800" b="1" dirty="0">
                <a:solidFill>
                  <a:schemeClr val="tx1"/>
                </a:solidFill>
                <a:sym typeface="Wingdings" pitchFamily="2" charset="2"/>
              </a:rPr>
              <a:t>  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NP</a:t>
            </a:r>
            <a:r>
              <a:rPr lang="en-US" altLang="en-US" sz="2800" b="1" dirty="0">
                <a:solidFill>
                  <a:schemeClr val="tx2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sym typeface="Symbol" pitchFamily="2" charset="2"/>
              </a:rPr>
              <a:t></a:t>
            </a:r>
            <a:r>
              <a:rPr lang="en-US" altLang="en-US" sz="2800" b="1" dirty="0">
                <a:solidFill>
                  <a:schemeClr val="tx2"/>
                </a:solidFill>
                <a:sym typeface="Symbol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sym typeface="Symbol" pitchFamily="2" charset="2"/>
              </a:rPr>
              <a:t>ZKIP</a:t>
            </a:r>
          </a:p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</a:rPr>
              <a:t>Every proof can be made into a ZK proof!</a:t>
            </a:r>
          </a:p>
          <a:p>
            <a:pPr algn="l" eaLnBrk="1" hangingPunct="1"/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5EF1B498-882D-8243-8747-8DD99E586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1898073"/>
            <a:ext cx="1939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 b="1" dirty="0">
                <a:solidFill>
                  <a:srgbClr val="FF0000"/>
                </a:solidFill>
                <a:sym typeface="Symbol" pitchFamily="2" charset="2"/>
              </a:rPr>
              <a:t>ZKIP </a:t>
            </a:r>
            <a:r>
              <a:rPr lang="en-US" altLang="en-US" sz="2400" b="1" dirty="0">
                <a:solidFill>
                  <a:schemeClr val="tx1"/>
                </a:solidFill>
                <a:sym typeface="Symbol" pitchFamily="2" charset="2"/>
              </a:rPr>
              <a:t>=</a:t>
            </a:r>
            <a:r>
              <a:rPr lang="en-US" altLang="en-US" sz="2400" b="1" dirty="0">
                <a:solidFill>
                  <a:srgbClr val="FF0000"/>
                </a:solidFill>
                <a:sym typeface="Symbol" pitchFamily="2" charset="2"/>
              </a:rPr>
              <a:t> IP </a:t>
            </a:r>
            <a:r>
              <a:rPr lang="en-US" altLang="en-US" sz="2400" b="1" dirty="0">
                <a:solidFill>
                  <a:schemeClr val="tx1"/>
                </a:solidFill>
                <a:sym typeface="Symbol" pitchFamily="2" charset="2"/>
              </a:rPr>
              <a:t>+ </a:t>
            </a:r>
            <a:endParaRPr lang="en-US" altLang="en-US" sz="2400" b="1" dirty="0">
              <a:solidFill>
                <a:srgbClr val="FF0000"/>
              </a:solidFill>
              <a:sym typeface="Symbol" pitchFamily="2" charset="2"/>
            </a:endParaRPr>
          </a:p>
        </p:txBody>
      </p:sp>
      <p:sp>
        <p:nvSpPr>
          <p:cNvPr id="32" name="Diamond 31">
            <a:hlinkClick r:id="rId5" action="ppaction://hlinksldjump"/>
            <a:extLst>
              <a:ext uri="{FF2B5EF4-FFF2-40B4-BE49-F238E27FC236}">
                <a16:creationId xmlns:a16="http://schemas.microsoft.com/office/drawing/2014/main" id="{85B89316-295D-7547-BEC6-6AF2F7D6B262}"/>
              </a:ext>
            </a:extLst>
          </p:cNvPr>
          <p:cNvSpPr/>
          <p:nvPr/>
        </p:nvSpPr>
        <p:spPr>
          <a:xfrm>
            <a:off x="8661399" y="6265319"/>
            <a:ext cx="482599" cy="592681"/>
          </a:xfrm>
          <a:prstGeom prst="diamond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60852D-71A6-424A-9DAB-3EDD06932A43}"/>
              </a:ext>
            </a:extLst>
          </p:cNvPr>
          <p:cNvSpPr txBox="1"/>
          <p:nvPr/>
        </p:nvSpPr>
        <p:spPr>
          <a:xfrm>
            <a:off x="122919" y="5605790"/>
            <a:ext cx="5287281" cy="10786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endParaRPr lang="en-US" sz="2800" b="1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4839" y="990600"/>
            <a:ext cx="8899161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2800" b="1" dirty="0">
                <a:solidFill>
                  <a:srgbClr val="0000FF"/>
                </a:solidFill>
              </a:rPr>
              <a:t>Theory</a:t>
            </a:r>
            <a:r>
              <a:rPr lang="en-US" sz="2800" b="1" dirty="0"/>
              <a:t>: </a:t>
            </a:r>
            <a:r>
              <a:rPr lang="en-US" altLang="en-US" sz="2800" b="1" dirty="0">
                <a:solidFill>
                  <a:srgbClr val="009900"/>
                </a:solidFill>
              </a:rPr>
              <a:t>[Yao ‘86, </a:t>
            </a:r>
            <a:r>
              <a:rPr lang="en-US" altLang="en-US" sz="2800" b="1" dirty="0" err="1">
                <a:solidFill>
                  <a:srgbClr val="009900"/>
                </a:solidFill>
              </a:rPr>
              <a:t>Goldreich-Micali-Wigderson</a:t>
            </a:r>
            <a:r>
              <a:rPr lang="en-US" altLang="en-US" sz="2800" b="1" dirty="0">
                <a:solidFill>
                  <a:srgbClr val="009900"/>
                </a:solidFill>
              </a:rPr>
              <a:t> ’87,…]</a:t>
            </a:r>
            <a:r>
              <a:rPr lang="en-US" altLang="en-US" sz="2800" b="1" i="1" dirty="0"/>
              <a:t> </a:t>
            </a:r>
          </a:p>
          <a:p>
            <a:pPr algn="l"/>
            <a:r>
              <a:rPr lang="en-US" sz="2800" b="1" dirty="0"/>
              <a:t>Automating secure cryptographic protocol design for multiple players and arbitrary constraints</a:t>
            </a:r>
          </a:p>
          <a:p>
            <a:pPr algn="l"/>
            <a:endParaRPr lang="en-US" sz="2800" b="1" dirty="0"/>
          </a:p>
          <a:p>
            <a:pPr algn="l"/>
            <a:r>
              <a:rPr lang="en-US" sz="2800" b="1" dirty="0">
                <a:solidFill>
                  <a:srgbClr val="0000FF"/>
                </a:solidFill>
              </a:rPr>
              <a:t>Practical applications</a:t>
            </a:r>
            <a:r>
              <a:rPr lang="en-US" sz="2800" b="1" dirty="0"/>
              <a:t>: </a:t>
            </a:r>
          </a:p>
          <a:p>
            <a:pPr algn="l"/>
            <a:r>
              <a:rPr lang="en-US" sz="2800" b="1" dirty="0"/>
              <a:t>Anonymous cash, Blockchains,  Public ledgers …</a:t>
            </a:r>
          </a:p>
          <a:p>
            <a:pPr algn="l"/>
            <a:endParaRPr lang="en-US" sz="2800" b="1" dirty="0"/>
          </a:p>
          <a:p>
            <a:pPr algn="l"/>
            <a:r>
              <a:rPr lang="en-US" sz="2800" b="1" dirty="0">
                <a:solidFill>
                  <a:schemeClr val="tx2"/>
                </a:solidFill>
              </a:rPr>
              <a:t>Physical ZK proofs</a:t>
            </a:r>
            <a:r>
              <a:rPr lang="en-US" sz="2800" b="1" dirty="0"/>
              <a:t>: </a:t>
            </a:r>
          </a:p>
          <a:p>
            <a:pPr algn="l"/>
            <a:r>
              <a:rPr lang="en-US" sz="2800" b="1" dirty="0">
                <a:solidFill>
                  <a:srgbClr val="009900"/>
                </a:solidFill>
              </a:rPr>
              <a:t>[Barak-Glaser-Goldstone’14] </a:t>
            </a:r>
            <a:r>
              <a:rPr lang="en-US" sz="2800" b="1" dirty="0"/>
              <a:t>Nuclear disarmament</a:t>
            </a:r>
          </a:p>
          <a:p>
            <a:pPr algn="l"/>
            <a:r>
              <a:rPr lang="en-US" sz="2800" b="1" dirty="0">
                <a:solidFill>
                  <a:srgbClr val="009900"/>
                </a:solidFill>
              </a:rPr>
              <a:t>[Fisch-Freund-</a:t>
            </a:r>
            <a:r>
              <a:rPr lang="en-US" sz="2800" b="1" dirty="0" err="1">
                <a:solidFill>
                  <a:srgbClr val="009900"/>
                </a:solidFill>
              </a:rPr>
              <a:t>Naor</a:t>
            </a:r>
            <a:r>
              <a:rPr lang="en-US" sz="2800" b="1" dirty="0">
                <a:solidFill>
                  <a:srgbClr val="009900"/>
                </a:solidFill>
              </a:rPr>
              <a:t> ’14] </a:t>
            </a:r>
            <a:r>
              <a:rPr lang="en-US" sz="2800" b="1" dirty="0"/>
              <a:t>Anonymous DNA testing,…</a:t>
            </a:r>
          </a:p>
          <a:p>
            <a:pPr algn="l"/>
            <a:endParaRPr lang="en-US" sz="2800" b="1" dirty="0"/>
          </a:p>
          <a:p>
            <a:pPr algn="l"/>
            <a:r>
              <a:rPr lang="en-US" sz="2800" b="1" dirty="0">
                <a:solidFill>
                  <a:schemeClr val="tx2"/>
                </a:solidFill>
              </a:rPr>
              <a:t>New proof systems</a:t>
            </a:r>
            <a:r>
              <a:rPr lang="en-US" sz="2800" b="1" dirty="0"/>
              <a:t>:  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MIP: </a:t>
            </a:r>
            <a:r>
              <a:rPr lang="en-US" sz="2800" b="1" dirty="0"/>
              <a:t>allowing multiple provers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8581403-EB82-6E42-9698-8F937DE66D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4839" y="-152400"/>
            <a:ext cx="8534400" cy="1295400"/>
          </a:xfrm>
          <a:noFill/>
        </p:spPr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ZK impacts</a:t>
            </a:r>
            <a:endParaRPr lang="en-US" sz="3200" b="1" dirty="0">
              <a:solidFill>
                <a:schemeClr val="hlink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Plan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1190685"/>
            <a:ext cx="8534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2800" b="1" dirty="0">
                <a:solidFill>
                  <a:schemeClr val="tx2"/>
                </a:solidFill>
              </a:rPr>
              <a:t>Proofs and computations</a:t>
            </a:r>
          </a:p>
          <a:p>
            <a:pPr algn="l"/>
            <a:endParaRPr lang="en-US" sz="2800" b="1" dirty="0"/>
          </a:p>
          <a:p>
            <a:pPr algn="l"/>
            <a:r>
              <a:rPr lang="en-US" sz="2800" b="1" dirty="0">
                <a:solidFill>
                  <a:schemeClr val="tx2"/>
                </a:solidFill>
              </a:rPr>
              <a:t>The value of errors in computations</a:t>
            </a:r>
          </a:p>
          <a:p>
            <a:pPr algn="l"/>
            <a:endParaRPr lang="en-US" sz="2800" b="1" dirty="0"/>
          </a:p>
          <a:p>
            <a:pPr algn="l"/>
            <a:r>
              <a:rPr lang="en-US" sz="2800" b="1" dirty="0">
                <a:solidFill>
                  <a:schemeClr val="tx2"/>
                </a:solidFill>
              </a:rPr>
              <a:t>The value of errors in proofs: </a:t>
            </a:r>
            <a:r>
              <a:rPr lang="en-US" sz="2800" b="1" dirty="0">
                <a:solidFill>
                  <a:srgbClr val="7030A0"/>
                </a:solidFill>
              </a:rPr>
              <a:t>impact on</a:t>
            </a:r>
          </a:p>
          <a:p>
            <a:pPr algn="l"/>
            <a:r>
              <a:rPr lang="en-US" sz="2400" b="1" dirty="0">
                <a:solidFill>
                  <a:srgbClr val="7030A0"/>
                </a:solidFill>
              </a:rPr>
              <a:t>Science</a:t>
            </a:r>
            <a:r>
              <a:rPr lang="en-US" sz="2400" b="1" dirty="0"/>
              <a:t>: CS, Optimization, Coding… </a:t>
            </a:r>
          </a:p>
          <a:p>
            <a:pPr algn="l"/>
            <a:r>
              <a:rPr lang="en-US" sz="2400" b="1" dirty="0">
                <a:solidFill>
                  <a:srgbClr val="7030A0"/>
                </a:solidFill>
              </a:rPr>
              <a:t>Technology</a:t>
            </a:r>
            <a:r>
              <a:rPr lang="en-US" sz="2400" b="1" dirty="0"/>
              <a:t>: Crypto, Clouds, Blockchains,…</a:t>
            </a:r>
          </a:p>
          <a:p>
            <a:pPr algn="l"/>
            <a:r>
              <a:rPr lang="en-US" sz="2400" b="1" dirty="0">
                <a:solidFill>
                  <a:srgbClr val="7030A0"/>
                </a:solidFill>
              </a:rPr>
              <a:t>Conceptual</a:t>
            </a:r>
            <a:r>
              <a:rPr lang="en-US" sz="2400" b="1" dirty="0"/>
              <a:t>: Nature, paradoxical properties of proofs</a:t>
            </a:r>
          </a:p>
          <a:p>
            <a:pPr algn="l"/>
            <a:r>
              <a:rPr lang="en-US" sz="2400" b="1" dirty="0">
                <a:solidFill>
                  <a:srgbClr val="7030A0"/>
                </a:solidFill>
              </a:rPr>
              <a:t>Math</a:t>
            </a:r>
            <a:r>
              <a:rPr lang="en-US" sz="2400" b="1" dirty="0"/>
              <a:t>: Proof systems encode mathematical objects</a:t>
            </a:r>
          </a:p>
          <a:p>
            <a:pPr algn="l"/>
            <a:r>
              <a:rPr lang="en-US" sz="2400" b="1" dirty="0"/>
              <a:t> </a:t>
            </a:r>
            <a:endParaRPr lang="en-US" sz="2800" b="1" dirty="0">
              <a:solidFill>
                <a:schemeClr val="tx2"/>
              </a:solidFill>
            </a:endParaRPr>
          </a:p>
          <a:p>
            <a:pPr algn="l"/>
            <a:r>
              <a:rPr lang="en-US" sz="2800" b="1" dirty="0">
                <a:solidFill>
                  <a:schemeClr val="tx2"/>
                </a:solidFill>
              </a:rPr>
              <a:t>The value of the complexity theory methodology </a:t>
            </a:r>
          </a:p>
          <a:p>
            <a:pPr algn="l"/>
            <a:r>
              <a:rPr lang="en-US" sz="2400" b="1" dirty="0"/>
              <a:t>Modelling, algorithmic efficiency, classification, …</a:t>
            </a:r>
          </a:p>
        </p:txBody>
      </p:sp>
    </p:spTree>
    <p:extLst>
      <p:ext uri="{BB962C8B-B14F-4D97-AF65-F5344CB8AC3E}">
        <p14:creationId xmlns:p14="http://schemas.microsoft.com/office/powerpoint/2010/main" val="12201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0898F55-6CE3-AD43-A993-595C4E338750}"/>
              </a:ext>
            </a:extLst>
          </p:cNvPr>
          <p:cNvSpPr txBox="1"/>
          <p:nvPr/>
        </p:nvSpPr>
        <p:spPr>
          <a:xfrm>
            <a:off x="304800" y="4876800"/>
            <a:ext cx="3652595" cy="4470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endParaRPr lang="en-US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7198D8-60E6-2C43-A8AC-65E70888E57B}"/>
              </a:ext>
            </a:extLst>
          </p:cNvPr>
          <p:cNvSpPr txBox="1"/>
          <p:nvPr/>
        </p:nvSpPr>
        <p:spPr>
          <a:xfrm>
            <a:off x="219751" y="5572780"/>
            <a:ext cx="7247849" cy="44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b="1" dirty="0"/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37367B4B-CC03-DE40-9062-087E70B59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hlink"/>
                </a:solidFill>
              </a:rPr>
              <a:t>ZKIP: Zero-Knowledge Interactive Proofs</a:t>
            </a:r>
          </a:p>
          <a:p>
            <a:pPr eaLnBrk="1" hangingPunct="1"/>
            <a:r>
              <a:rPr lang="en-US" altLang="en-US" sz="2800" b="1" dirty="0">
                <a:solidFill>
                  <a:srgbClr val="009900"/>
                </a:solidFill>
              </a:rPr>
              <a:t>[Goldwasser-</a:t>
            </a:r>
            <a:r>
              <a:rPr lang="en-US" altLang="en-US" sz="2800" b="1" dirty="0" err="1">
                <a:solidFill>
                  <a:srgbClr val="009900"/>
                </a:solidFill>
              </a:rPr>
              <a:t>Micali</a:t>
            </a:r>
            <a:r>
              <a:rPr lang="en-US" altLang="en-US" sz="2800" b="1" dirty="0">
                <a:solidFill>
                  <a:srgbClr val="009900"/>
                </a:solidFill>
              </a:rPr>
              <a:t>-</a:t>
            </a:r>
            <a:r>
              <a:rPr lang="en-US" altLang="en-US" sz="2800" b="1" dirty="0" err="1">
                <a:solidFill>
                  <a:srgbClr val="009900"/>
                </a:solidFill>
              </a:rPr>
              <a:t>Rackoff</a:t>
            </a:r>
            <a:r>
              <a:rPr lang="en-US" altLang="en-US" sz="2800" b="1" dirty="0">
                <a:solidFill>
                  <a:srgbClr val="009900"/>
                </a:solidFill>
              </a:rPr>
              <a:t> ’85]</a:t>
            </a:r>
          </a:p>
        </p:txBody>
      </p:sp>
      <p:sp>
        <p:nvSpPr>
          <p:cNvPr id="33795" name="Line 5">
            <a:extLst>
              <a:ext uri="{FF2B5EF4-FFF2-40B4-BE49-F238E27FC236}">
                <a16:creationId xmlns:a16="http://schemas.microsoft.com/office/drawing/2014/main" id="{EB87EB2C-2C64-C248-BA7F-60716AEAD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400" y="2847975"/>
            <a:ext cx="1616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6">
            <a:extLst>
              <a:ext uri="{FF2B5EF4-FFF2-40B4-BE49-F238E27FC236}">
                <a16:creationId xmlns:a16="http://schemas.microsoft.com/office/drawing/2014/main" id="{84547AB6-58F5-FE49-B074-CC0ED474E4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8200" y="2390775"/>
            <a:ext cx="1616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Text Box 13">
            <a:extLst>
              <a:ext uri="{FF2B5EF4-FFF2-40B4-BE49-F238E27FC236}">
                <a16:creationId xmlns:a16="http://schemas.microsoft.com/office/drawing/2014/main" id="{9CE0D29B-1136-A047-82B8-86961C38C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465" y="1981200"/>
            <a:ext cx="111630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Prover</a:t>
            </a:r>
          </a:p>
        </p:txBody>
      </p:sp>
      <p:sp>
        <p:nvSpPr>
          <p:cNvPr id="33801" name="Text Box 16">
            <a:extLst>
              <a:ext uri="{FF2B5EF4-FFF2-40B4-BE49-F238E27FC236}">
                <a16:creationId xmlns:a16="http://schemas.microsoft.com/office/drawing/2014/main" id="{9CD42FD4-05BD-5A44-B49F-C1385D489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360" y="1828800"/>
            <a:ext cx="479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q</a:t>
            </a:r>
            <a:r>
              <a:rPr lang="en-US" altLang="en-US" sz="2800" b="1" baseline="-25000" dirty="0">
                <a:solidFill>
                  <a:srgbClr val="7030A0"/>
                </a:solidFill>
              </a:rPr>
              <a:t>1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33802" name="Text Box 17">
            <a:extLst>
              <a:ext uri="{FF2B5EF4-FFF2-40B4-BE49-F238E27FC236}">
                <a16:creationId xmlns:a16="http://schemas.microsoft.com/office/drawing/2014/main" id="{912C8F1A-75B2-6049-81B8-FC80D41E5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875" y="2328863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030A0"/>
                </a:solidFill>
              </a:rPr>
              <a:t>a</a:t>
            </a:r>
            <a:r>
              <a:rPr lang="en-US" altLang="en-US" sz="2800" b="1" baseline="-25000" dirty="0">
                <a:solidFill>
                  <a:srgbClr val="7030A0"/>
                </a:solidFill>
              </a:rPr>
              <a:t>1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33803" name="Line 18">
            <a:extLst>
              <a:ext uri="{FF2B5EF4-FFF2-40B4-BE49-F238E27FC236}">
                <a16:creationId xmlns:a16="http://schemas.microsoft.com/office/drawing/2014/main" id="{A8673E9D-18F3-C341-A23C-28491DF4A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400" y="3962400"/>
            <a:ext cx="1616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9">
            <a:extLst>
              <a:ext uri="{FF2B5EF4-FFF2-40B4-BE49-F238E27FC236}">
                <a16:creationId xmlns:a16="http://schemas.microsoft.com/office/drawing/2014/main" id="{A216C71E-D71F-864C-96BB-BCAC638F11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8200" y="3505200"/>
            <a:ext cx="1616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Text Box 20">
            <a:extLst>
              <a:ext uri="{FF2B5EF4-FFF2-40B4-BE49-F238E27FC236}">
                <a16:creationId xmlns:a16="http://schemas.microsoft.com/office/drawing/2014/main" id="{CEA78093-1DB4-4446-8E05-A98822130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2559050"/>
            <a:ext cx="663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</a:rPr>
              <a:t>……</a:t>
            </a:r>
          </a:p>
          <a:p>
            <a:pPr eaLnBrk="1" hangingPunct="1"/>
            <a:r>
              <a:rPr lang="en-US" altLang="en-US" sz="2800" b="1" dirty="0" err="1">
                <a:solidFill>
                  <a:srgbClr val="7030A0"/>
                </a:solidFill>
              </a:rPr>
              <a:t>q</a:t>
            </a:r>
            <a:r>
              <a:rPr lang="en-US" altLang="en-US" sz="2800" b="1" baseline="-25000" dirty="0" err="1">
                <a:solidFill>
                  <a:srgbClr val="7030A0"/>
                </a:solidFill>
              </a:rPr>
              <a:t>r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33806" name="Text Box 21">
            <a:extLst>
              <a:ext uri="{FF2B5EF4-FFF2-40B4-BE49-F238E27FC236}">
                <a16:creationId xmlns:a16="http://schemas.microsoft.com/office/drawing/2014/main" id="{8D98AE9E-17E7-734B-9FDA-797A33E4D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3519488"/>
            <a:ext cx="496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7030A0"/>
                </a:solidFill>
              </a:rPr>
              <a:t>a</a:t>
            </a:r>
            <a:r>
              <a:rPr lang="en-US" altLang="en-US" sz="2800" b="1" baseline="-25000" dirty="0" err="1">
                <a:solidFill>
                  <a:srgbClr val="7030A0"/>
                </a:solidFill>
              </a:rPr>
              <a:t>r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33808" name="Text Box 25">
            <a:extLst>
              <a:ext uri="{FF2B5EF4-FFF2-40B4-BE49-F238E27FC236}">
                <a16:creationId xmlns:a16="http://schemas.microsoft.com/office/drawing/2014/main" id="{D920965C-13C5-8F45-B1D6-50A16901B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728" y="1981200"/>
            <a:ext cx="143530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Verifier</a:t>
            </a:r>
            <a:r>
              <a:rPr lang="en-US" altLang="en-US" sz="24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3810" name="Text Box 28">
            <a:extLst>
              <a:ext uri="{FF2B5EF4-FFF2-40B4-BE49-F238E27FC236}">
                <a16:creationId xmlns:a16="http://schemas.microsoft.com/office/drawing/2014/main" id="{3511654D-CA00-2345-98D4-6E2AF98CA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10" y="2165282"/>
            <a:ext cx="1159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sym typeface="Symbol" pitchFamily="2" charset="2"/>
              </a:rPr>
              <a:t>ZKIP</a:t>
            </a:r>
          </a:p>
        </p:txBody>
      </p:sp>
      <p:sp>
        <p:nvSpPr>
          <p:cNvPr id="33812" name="Line 30">
            <a:extLst>
              <a:ext uri="{FF2B5EF4-FFF2-40B4-BE49-F238E27FC236}">
                <a16:creationId xmlns:a16="http://schemas.microsoft.com/office/drawing/2014/main" id="{871CD98D-D1D7-F84B-937E-CBF2440866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676400"/>
            <a:ext cx="1066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31">
            <a:extLst>
              <a:ext uri="{FF2B5EF4-FFF2-40B4-BE49-F238E27FC236}">
                <a16:creationId xmlns:a16="http://schemas.microsoft.com/office/drawing/2014/main" id="{83E7C8C8-2033-584F-976A-EAB3D5B96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676400"/>
            <a:ext cx="1143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1" name="Text Box 35">
            <a:extLst>
              <a:ext uri="{FF2B5EF4-FFF2-40B4-BE49-F238E27FC236}">
                <a16:creationId xmlns:a16="http://schemas.microsoft.com/office/drawing/2014/main" id="{1D538BD0-5286-E546-BFBE-506B243D9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438400"/>
            <a:ext cx="2193229" cy="1384995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chemeClr val="tx2"/>
                </a:solidFill>
              </a:rPr>
              <a:t>V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</a:rPr>
              <a:t>ACC. </a:t>
            </a:r>
            <a:r>
              <a:rPr lang="en-US" altLang="en-US" sz="28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algn="l" eaLnBrk="1" hangingPunct="1"/>
            <a:r>
              <a:rPr lang="en-US" altLang="en-US" sz="2800" b="1" dirty="0">
                <a:solidFill>
                  <a:schemeClr val="tx2"/>
                </a:solidFill>
                <a:sym typeface="Symbol" pitchFamily="2" charset="2"/>
              </a:rPr>
              <a:t>V</a:t>
            </a:r>
            <a:r>
              <a:rPr lang="en-US" altLang="en-US" sz="2800" b="1" dirty="0">
                <a:solidFill>
                  <a:schemeClr val="tx1"/>
                </a:solidFill>
                <a:sym typeface="Symbol" pitchFamily="2" charset="2"/>
              </a:rPr>
              <a:t> learns </a:t>
            </a:r>
          </a:p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  <a:sym typeface="Symbol" pitchFamily="2" charset="2"/>
              </a:rPr>
              <a:t>nothing else</a:t>
            </a:r>
            <a:endParaRPr lang="en-US" altLang="en-US" dirty="0"/>
          </a:p>
        </p:txBody>
      </p:sp>
      <p:sp>
        <p:nvSpPr>
          <p:cNvPr id="26" name="Text Box 54">
            <a:extLst>
              <a:ext uri="{FF2B5EF4-FFF2-40B4-BE49-F238E27FC236}">
                <a16:creationId xmlns:a16="http://schemas.microsoft.com/office/drawing/2014/main" id="{032D7707-B3AA-FE49-918F-E6982F7D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7" y="1132384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7030A0"/>
                </a:solidFill>
              </a:rPr>
              <a:t>claim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8274A4-FCC5-E644-9A69-B2F0E710D8CA}"/>
              </a:ext>
            </a:extLst>
          </p:cNvPr>
          <p:cNvSpPr txBox="1"/>
          <p:nvPr/>
        </p:nvSpPr>
        <p:spPr>
          <a:xfrm>
            <a:off x="128735" y="2861370"/>
            <a:ext cx="2081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Formal def </a:t>
            </a:r>
          </a:p>
          <a:p>
            <a:pPr algn="l"/>
            <a:r>
              <a:rPr lang="en-US" sz="2800" b="1" dirty="0"/>
              <a:t>non-trivial!</a:t>
            </a:r>
          </a:p>
        </p:txBody>
      </p:sp>
      <p:pic>
        <p:nvPicPr>
          <p:cNvPr id="24" name="Picture 2" descr="King Arthur | Monty Python Wiki | Fandom">
            <a:extLst>
              <a:ext uri="{FF2B5EF4-FFF2-40B4-BE49-F238E27FC236}">
                <a16:creationId xmlns:a16="http://schemas.microsoft.com/office/drawing/2014/main" id="{8067C762-4645-914A-A716-F6245BFF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1028454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he Test Blog for Blogger and Gadgets: Merlin the Wizard">
            <a:extLst>
              <a:ext uri="{FF2B5EF4-FFF2-40B4-BE49-F238E27FC236}">
                <a16:creationId xmlns:a16="http://schemas.microsoft.com/office/drawing/2014/main" id="{74708D5D-E871-DA4D-A8FD-D46F2E6FB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68" y="2532062"/>
            <a:ext cx="948899" cy="12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36">
            <a:extLst>
              <a:ext uri="{FF2B5EF4-FFF2-40B4-BE49-F238E27FC236}">
                <a16:creationId xmlns:a16="http://schemas.microsoft.com/office/drawing/2014/main" id="{B1C4A986-4F9E-5B42-A72D-017CCE84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98386"/>
            <a:ext cx="8458200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009900"/>
                </a:solidFill>
              </a:rPr>
              <a:t>[</a:t>
            </a:r>
            <a:r>
              <a:rPr lang="en-US" altLang="en-US" sz="2800" b="1" dirty="0" err="1">
                <a:solidFill>
                  <a:srgbClr val="009900"/>
                </a:solidFill>
              </a:rPr>
              <a:t>Goldreich-Micali-Wigderson</a:t>
            </a:r>
            <a:r>
              <a:rPr lang="en-US" altLang="en-US" sz="2800" b="1" dirty="0">
                <a:solidFill>
                  <a:srgbClr val="009900"/>
                </a:solidFill>
              </a:rPr>
              <a:t> ’86]</a:t>
            </a:r>
            <a:r>
              <a:rPr lang="en-US" altLang="en-US" sz="2800" b="1" i="1" dirty="0">
                <a:solidFill>
                  <a:schemeClr val="tx1"/>
                </a:solidFill>
              </a:rPr>
              <a:t> </a:t>
            </a:r>
            <a:endParaRPr lang="en-US" altLang="en-US" sz="2800" b="1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</a:rPr>
              <a:t>1-way functions exist </a:t>
            </a:r>
            <a:r>
              <a:rPr lang="en-US" altLang="en-US" sz="2800" b="1" dirty="0">
                <a:solidFill>
                  <a:schemeClr val="tx1"/>
                </a:solidFill>
                <a:sym typeface="Wingdings" pitchFamily="2" charset="2"/>
              </a:rPr>
              <a:t>  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NP</a:t>
            </a:r>
            <a:r>
              <a:rPr lang="en-US" altLang="en-US" sz="2800" b="1" dirty="0">
                <a:solidFill>
                  <a:schemeClr val="tx2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sym typeface="Symbol" pitchFamily="2" charset="2"/>
              </a:rPr>
              <a:t></a:t>
            </a:r>
            <a:r>
              <a:rPr lang="en-US" altLang="en-US" sz="2800" b="1" dirty="0">
                <a:solidFill>
                  <a:schemeClr val="tx2"/>
                </a:solidFill>
                <a:sym typeface="Symbol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sym typeface="Symbol" pitchFamily="2" charset="2"/>
              </a:rPr>
              <a:t>ZKIP</a:t>
            </a:r>
          </a:p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</a:rPr>
              <a:t>Every proof can be made into a ZK proof!</a:t>
            </a:r>
          </a:p>
          <a:p>
            <a:pPr algn="l" eaLnBrk="1" hangingPunct="1"/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F91AC9-FCF5-DE41-B8C2-B2054D079330}"/>
              </a:ext>
            </a:extLst>
          </p:cNvPr>
          <p:cNvSpPr txBox="1"/>
          <p:nvPr/>
        </p:nvSpPr>
        <p:spPr>
          <a:xfrm>
            <a:off x="263768" y="6019800"/>
            <a:ext cx="5756032" cy="5334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Crypto is used! Is it necessary?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4EABF334-233B-7A40-9FBA-644201F45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1898073"/>
            <a:ext cx="1939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 b="1" dirty="0">
                <a:solidFill>
                  <a:srgbClr val="FF0000"/>
                </a:solidFill>
                <a:sym typeface="Symbol" pitchFamily="2" charset="2"/>
              </a:rPr>
              <a:t>ZKIP </a:t>
            </a:r>
            <a:r>
              <a:rPr lang="en-US" altLang="en-US" sz="2400" b="1" dirty="0">
                <a:solidFill>
                  <a:schemeClr val="tx1"/>
                </a:solidFill>
                <a:sym typeface="Symbol" pitchFamily="2" charset="2"/>
              </a:rPr>
              <a:t>=</a:t>
            </a:r>
            <a:r>
              <a:rPr lang="en-US" altLang="en-US" sz="2400" b="1" dirty="0">
                <a:solidFill>
                  <a:srgbClr val="FF0000"/>
                </a:solidFill>
                <a:sym typeface="Symbol" pitchFamily="2" charset="2"/>
              </a:rPr>
              <a:t> IP </a:t>
            </a:r>
            <a:r>
              <a:rPr lang="en-US" altLang="en-US" sz="2400" b="1" dirty="0">
                <a:solidFill>
                  <a:schemeClr val="tx1"/>
                </a:solidFill>
                <a:sym typeface="Symbol" pitchFamily="2" charset="2"/>
              </a:rPr>
              <a:t>+ </a:t>
            </a:r>
            <a:endParaRPr lang="en-US" altLang="en-US" sz="2400" b="1" dirty="0">
              <a:solidFill>
                <a:srgbClr val="FF0000"/>
              </a:solidFill>
              <a:sym typeface="Symbol" pitchFamily="2" charset="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13C5F8-AA7B-454C-A933-CADAB0373B78}"/>
              </a:ext>
            </a:extLst>
          </p:cNvPr>
          <p:cNvSpPr txBox="1"/>
          <p:nvPr/>
        </p:nvSpPr>
        <p:spPr>
          <a:xfrm>
            <a:off x="6435034" y="6040865"/>
            <a:ext cx="186131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Yes &amp; No</a:t>
            </a:r>
          </a:p>
        </p:txBody>
      </p:sp>
    </p:spTree>
    <p:extLst>
      <p:ext uri="{BB962C8B-B14F-4D97-AF65-F5344CB8AC3E}">
        <p14:creationId xmlns:p14="http://schemas.microsoft.com/office/powerpoint/2010/main" val="4144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  <p:bldP spid="29" grpId="0" uiExpand="1" build="p" animBg="1"/>
      <p:bldP spid="30" grpId="0" build="p" animBg="1"/>
      <p:bldP spid="32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3B334D8A-3084-9D4D-9F52-50C6025E7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8321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hlink"/>
                </a:solidFill>
              </a:rPr>
              <a:t>2IP: 2-Prover Interactive Proofs </a:t>
            </a:r>
            <a:r>
              <a:rPr lang="en-US" altLang="en-US" b="1" dirty="0">
                <a:solidFill>
                  <a:schemeClr val="tx1"/>
                </a:solidFill>
              </a:rPr>
              <a:t>(&amp; MIP)</a:t>
            </a:r>
          </a:p>
          <a:p>
            <a:pPr eaLnBrk="1" hangingPunct="1"/>
            <a:r>
              <a:rPr lang="en-US" altLang="en-US" sz="2800" b="1" dirty="0">
                <a:solidFill>
                  <a:srgbClr val="009900"/>
                </a:solidFill>
              </a:rPr>
              <a:t>[</a:t>
            </a:r>
            <a:r>
              <a:rPr lang="en-US" altLang="en-US" sz="2800" b="1" dirty="0" err="1">
                <a:solidFill>
                  <a:srgbClr val="009900"/>
                </a:solidFill>
              </a:rPr>
              <a:t>BenOr</a:t>
            </a:r>
            <a:r>
              <a:rPr lang="en-US" altLang="en-US" sz="2800" b="1" dirty="0">
                <a:solidFill>
                  <a:srgbClr val="009900"/>
                </a:solidFill>
              </a:rPr>
              <a:t>-Goldwasser-Kilian-</a:t>
            </a:r>
            <a:r>
              <a:rPr lang="en-US" altLang="en-US" sz="2800" b="1" dirty="0" err="1">
                <a:solidFill>
                  <a:srgbClr val="009900"/>
                </a:solidFill>
              </a:rPr>
              <a:t>Wigderson</a:t>
            </a:r>
            <a:r>
              <a:rPr lang="en-US" altLang="en-US" sz="2800" b="1" dirty="0">
                <a:solidFill>
                  <a:srgbClr val="009900"/>
                </a:solidFill>
              </a:rPr>
              <a:t> ‘89]</a:t>
            </a:r>
          </a:p>
        </p:txBody>
      </p:sp>
      <p:pic>
        <p:nvPicPr>
          <p:cNvPr id="35846" name="Picture 11">
            <a:extLst>
              <a:ext uri="{FF2B5EF4-FFF2-40B4-BE49-F238E27FC236}">
                <a16:creationId xmlns:a16="http://schemas.microsoft.com/office/drawing/2014/main" id="{A80A46E0-552E-C448-8088-A30E1CC0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73363"/>
            <a:ext cx="10382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13">
            <a:extLst>
              <a:ext uri="{FF2B5EF4-FFF2-40B4-BE49-F238E27FC236}">
                <a16:creationId xmlns:a16="http://schemas.microsoft.com/office/drawing/2014/main" id="{C299EB72-F705-9845-AA98-324C1D398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90" y="2316163"/>
            <a:ext cx="120928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Prover</a:t>
            </a:r>
            <a:r>
              <a:rPr lang="en-US" altLang="en-US" sz="2400" b="1" baseline="-25000" dirty="0">
                <a:solidFill>
                  <a:schemeClr val="tx2"/>
                </a:solidFill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45912E-DBA6-2647-B8B1-4C19F47497CF}"/>
              </a:ext>
            </a:extLst>
          </p:cNvPr>
          <p:cNvGrpSpPr/>
          <p:nvPr/>
        </p:nvGrpSpPr>
        <p:grpSpPr>
          <a:xfrm>
            <a:off x="1905000" y="1991380"/>
            <a:ext cx="1692275" cy="2321857"/>
            <a:chOff x="1905000" y="2356506"/>
            <a:chExt cx="1692275" cy="2321857"/>
          </a:xfrm>
        </p:grpSpPr>
        <p:sp>
          <p:nvSpPr>
            <p:cNvPr id="35843" name="Line 5">
              <a:extLst>
                <a:ext uri="{FF2B5EF4-FFF2-40B4-BE49-F238E27FC236}">
                  <a16:creationId xmlns:a16="http://schemas.microsoft.com/office/drawing/2014/main" id="{127B30FD-93A4-F446-932E-674ACFEFE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3335338"/>
              <a:ext cx="16160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4" name="Line 6">
              <a:extLst>
                <a:ext uri="{FF2B5EF4-FFF2-40B4-BE49-F238E27FC236}">
                  <a16:creationId xmlns:a16="http://schemas.microsoft.com/office/drawing/2014/main" id="{92B9691C-6E14-BC41-B967-66BB857BFC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2878138"/>
              <a:ext cx="16160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Text Box 16">
              <a:extLst>
                <a:ext uri="{FF2B5EF4-FFF2-40B4-BE49-F238E27FC236}">
                  <a16:creationId xmlns:a16="http://schemas.microsoft.com/office/drawing/2014/main" id="{F4846B6E-BF1D-2A47-93E9-DFC012192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356506"/>
              <a:ext cx="47961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7030A0"/>
                  </a:solidFill>
                </a:rPr>
                <a:t>q</a:t>
              </a:r>
              <a:r>
                <a:rPr lang="en-US" altLang="en-US" sz="2800" b="1" baseline="-25000" dirty="0">
                  <a:solidFill>
                    <a:srgbClr val="7030A0"/>
                  </a:solidFill>
                </a:rPr>
                <a:t>1</a:t>
              </a:r>
              <a:endParaRPr lang="en-US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35850" name="Text Box 17">
              <a:extLst>
                <a:ext uri="{FF2B5EF4-FFF2-40B4-BE49-F238E27FC236}">
                  <a16:creationId xmlns:a16="http://schemas.microsoft.com/office/drawing/2014/main" id="{00865463-A157-364F-A3B3-884C9F4AF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1675" y="2816225"/>
              <a:ext cx="4764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7030A0"/>
                  </a:solidFill>
                </a:rPr>
                <a:t>a</a:t>
              </a:r>
              <a:r>
                <a:rPr lang="en-US" altLang="en-US" sz="2800" b="1" baseline="-25000" dirty="0">
                  <a:solidFill>
                    <a:srgbClr val="7030A0"/>
                  </a:solidFill>
                </a:rPr>
                <a:t>1</a:t>
              </a:r>
              <a:endParaRPr lang="en-US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35851" name="Line 18">
              <a:extLst>
                <a:ext uri="{FF2B5EF4-FFF2-40B4-BE49-F238E27FC236}">
                  <a16:creationId xmlns:a16="http://schemas.microsoft.com/office/drawing/2014/main" id="{F7F85611-D0B1-F74B-B6A5-A98F74CA2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5325" y="4678363"/>
              <a:ext cx="16160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Line 19">
              <a:extLst>
                <a:ext uri="{FF2B5EF4-FFF2-40B4-BE49-F238E27FC236}">
                  <a16:creationId xmlns:a16="http://schemas.microsoft.com/office/drawing/2014/main" id="{059053F3-8D2D-934D-8B56-BF9D558A8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4221163"/>
              <a:ext cx="16160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Text Box 20">
              <a:extLst>
                <a:ext uri="{FF2B5EF4-FFF2-40B4-BE49-F238E27FC236}">
                  <a16:creationId xmlns:a16="http://schemas.microsoft.com/office/drawing/2014/main" id="{4C7FF7EB-2B96-AF4C-A5C7-D32067DC3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3198813"/>
              <a:ext cx="663575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chemeClr val="tx1"/>
                  </a:solidFill>
                </a:rPr>
                <a:t>……</a:t>
              </a:r>
            </a:p>
            <a:p>
              <a:pPr eaLnBrk="1" hangingPunct="1"/>
              <a:r>
                <a:rPr lang="en-US" altLang="en-US" sz="2800" b="1" dirty="0" err="1">
                  <a:solidFill>
                    <a:srgbClr val="7030A0"/>
                  </a:solidFill>
                </a:rPr>
                <a:t>q</a:t>
              </a:r>
              <a:r>
                <a:rPr lang="en-US" altLang="en-US" sz="2800" b="1" baseline="-25000" dirty="0" err="1">
                  <a:solidFill>
                    <a:srgbClr val="7030A0"/>
                  </a:solidFill>
                </a:rPr>
                <a:t>r</a:t>
              </a:r>
              <a:endParaRPr lang="en-US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35854" name="Text Box 21">
              <a:extLst>
                <a:ext uri="{FF2B5EF4-FFF2-40B4-BE49-F238E27FC236}">
                  <a16:creationId xmlns:a16="http://schemas.microsoft.com/office/drawing/2014/main" id="{FB1E81BE-F4E6-1347-8AE1-2AF91FEBC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5563" y="4159250"/>
              <a:ext cx="49688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 dirty="0" err="1">
                  <a:solidFill>
                    <a:srgbClr val="7030A0"/>
                  </a:solidFill>
                </a:rPr>
                <a:t>a</a:t>
              </a:r>
              <a:r>
                <a:rPr lang="en-US" altLang="en-US" sz="2800" b="1" baseline="-25000" dirty="0" err="1">
                  <a:solidFill>
                    <a:srgbClr val="7030A0"/>
                  </a:solidFill>
                </a:rPr>
                <a:t>r</a:t>
              </a:r>
              <a:endParaRPr lang="en-US" altLang="en-US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35855" name="Text Box 24">
            <a:extLst>
              <a:ext uri="{FF2B5EF4-FFF2-40B4-BE49-F238E27FC236}">
                <a16:creationId xmlns:a16="http://schemas.microsoft.com/office/drawing/2014/main" id="{7BD4191F-8723-0E47-9C7C-54D6F2CFA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44963"/>
            <a:ext cx="148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1"/>
                </a:solidFill>
              </a:rPr>
              <a:t>Socrates</a:t>
            </a:r>
          </a:p>
        </p:txBody>
      </p:sp>
      <p:sp>
        <p:nvSpPr>
          <p:cNvPr id="35856" name="Text Box 25">
            <a:extLst>
              <a:ext uri="{FF2B5EF4-FFF2-40B4-BE49-F238E27FC236}">
                <a16:creationId xmlns:a16="http://schemas.microsoft.com/office/drawing/2014/main" id="{7844E517-7441-B54C-ADCD-9D54D51BA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332" y="2316163"/>
            <a:ext cx="13439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Verifier</a:t>
            </a:r>
          </a:p>
        </p:txBody>
      </p:sp>
      <p:sp>
        <p:nvSpPr>
          <p:cNvPr id="35858" name="Text Box 28">
            <a:extLst>
              <a:ext uri="{FF2B5EF4-FFF2-40B4-BE49-F238E27FC236}">
                <a16:creationId xmlns:a16="http://schemas.microsoft.com/office/drawing/2014/main" id="{28F5EB7D-2354-7843-861A-0DA663072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23" y="1219200"/>
            <a:ext cx="8723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sym typeface="Symbol" pitchFamily="2" charset="2"/>
              </a:rPr>
              <a:t>2IP</a:t>
            </a:r>
          </a:p>
        </p:txBody>
      </p:sp>
      <p:sp>
        <p:nvSpPr>
          <p:cNvPr id="35861" name="Line 35">
            <a:extLst>
              <a:ext uri="{FF2B5EF4-FFF2-40B4-BE49-F238E27FC236}">
                <a16:creationId xmlns:a16="http://schemas.microsoft.com/office/drawing/2014/main" id="{CA210193-618C-CC4A-97BD-EE7A384070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706563"/>
            <a:ext cx="24384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36">
            <a:extLst>
              <a:ext uri="{FF2B5EF4-FFF2-40B4-BE49-F238E27FC236}">
                <a16:creationId xmlns:a16="http://schemas.microsoft.com/office/drawing/2014/main" id="{A77CC281-4CEB-B449-96F4-095F29499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706563"/>
            <a:ext cx="2971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37">
            <a:extLst>
              <a:ext uri="{FF2B5EF4-FFF2-40B4-BE49-F238E27FC236}">
                <a16:creationId xmlns:a16="http://schemas.microsoft.com/office/drawing/2014/main" id="{FD5F8815-D342-6B4A-B576-2B8D2E8B8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858963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EC25BC-30A2-594A-A819-26403DA904E0}"/>
              </a:ext>
            </a:extLst>
          </p:cNvPr>
          <p:cNvGrpSpPr/>
          <p:nvPr/>
        </p:nvGrpSpPr>
        <p:grpSpPr>
          <a:xfrm>
            <a:off x="4860925" y="1905000"/>
            <a:ext cx="1692275" cy="2362200"/>
            <a:chOff x="4860925" y="2316163"/>
            <a:chExt cx="1692275" cy="2362200"/>
          </a:xfrm>
        </p:grpSpPr>
        <p:sp>
          <p:nvSpPr>
            <p:cNvPr id="35864" name="Line 38">
              <a:extLst>
                <a:ext uri="{FF2B5EF4-FFF2-40B4-BE49-F238E27FC236}">
                  <a16:creationId xmlns:a16="http://schemas.microsoft.com/office/drawing/2014/main" id="{8FC16B8B-A6BC-3544-9B6E-A88538067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7125" y="3335338"/>
              <a:ext cx="16160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Line 39">
              <a:extLst>
                <a:ext uri="{FF2B5EF4-FFF2-40B4-BE49-F238E27FC236}">
                  <a16:creationId xmlns:a16="http://schemas.microsoft.com/office/drawing/2014/main" id="{74CDD957-A5D7-8449-9AA9-F3EB8D0CB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925" y="2878138"/>
              <a:ext cx="16160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Text Box 40">
              <a:extLst>
                <a:ext uri="{FF2B5EF4-FFF2-40B4-BE49-F238E27FC236}">
                  <a16:creationId xmlns:a16="http://schemas.microsoft.com/office/drawing/2014/main" id="{CE83800C-3EF0-C14E-A0BD-4EC233D2F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0855" y="2316163"/>
              <a:ext cx="4844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7030A0"/>
                  </a:solidFill>
                </a:rPr>
                <a:t>p</a:t>
              </a:r>
              <a:r>
                <a:rPr lang="en-US" altLang="en-US" sz="2800" b="1" baseline="-25000" dirty="0">
                  <a:solidFill>
                    <a:srgbClr val="7030A0"/>
                  </a:solidFill>
                </a:rPr>
                <a:t>1</a:t>
              </a:r>
              <a:endParaRPr lang="en-US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35867" name="Text Box 41">
              <a:extLst>
                <a:ext uri="{FF2B5EF4-FFF2-40B4-BE49-F238E27FC236}">
                  <a16:creationId xmlns:a16="http://schemas.microsoft.com/office/drawing/2014/main" id="{758704FE-03BB-D846-852B-F6E160D91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317" y="2816225"/>
              <a:ext cx="50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7030A0"/>
                  </a:solidFill>
                </a:rPr>
                <a:t>b</a:t>
              </a:r>
              <a:r>
                <a:rPr lang="en-US" altLang="en-US" sz="2800" b="1" baseline="-25000" dirty="0">
                  <a:solidFill>
                    <a:srgbClr val="7030A0"/>
                  </a:solidFill>
                </a:rPr>
                <a:t>1</a:t>
              </a:r>
              <a:endParaRPr lang="en-US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35868" name="Line 42">
              <a:extLst>
                <a:ext uri="{FF2B5EF4-FFF2-40B4-BE49-F238E27FC236}">
                  <a16:creationId xmlns:a16="http://schemas.microsoft.com/office/drawing/2014/main" id="{CEF04044-BD2B-3440-84F0-583D725001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1250" y="4678363"/>
              <a:ext cx="16160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43">
              <a:extLst>
                <a:ext uri="{FF2B5EF4-FFF2-40B4-BE49-F238E27FC236}">
                  <a16:creationId xmlns:a16="http://schemas.microsoft.com/office/drawing/2014/main" id="{31E5374E-52DC-8949-BEC4-B6536A8DD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925" y="4221163"/>
              <a:ext cx="16160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Text Box 44">
              <a:extLst>
                <a:ext uri="{FF2B5EF4-FFF2-40B4-BE49-F238E27FC236}">
                  <a16:creationId xmlns:a16="http://schemas.microsoft.com/office/drawing/2014/main" id="{9CFE2047-F2BD-554F-9210-57D3A0B11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3198813"/>
              <a:ext cx="663575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chemeClr val="tx1"/>
                  </a:solidFill>
                </a:rPr>
                <a:t>……</a:t>
              </a:r>
            </a:p>
            <a:p>
              <a:pPr eaLnBrk="1" hangingPunct="1"/>
              <a:r>
                <a:rPr lang="en-US" altLang="en-US" sz="2800" b="1" dirty="0">
                  <a:solidFill>
                    <a:srgbClr val="7030A0"/>
                  </a:solidFill>
                </a:rPr>
                <a:t>p</a:t>
              </a:r>
              <a:r>
                <a:rPr lang="en-US" altLang="en-US" sz="2800" b="1" baseline="-25000" dirty="0">
                  <a:solidFill>
                    <a:srgbClr val="7030A0"/>
                  </a:solidFill>
                </a:rPr>
                <a:t>r</a:t>
              </a:r>
              <a:endParaRPr lang="en-US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35871" name="Text Box 45">
              <a:extLst>
                <a:ext uri="{FF2B5EF4-FFF2-40B4-BE49-F238E27FC236}">
                  <a16:creationId xmlns:a16="http://schemas.microsoft.com/office/drawing/2014/main" id="{40E5CCCA-3726-B140-9611-9EE3FB93B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1488" y="4159250"/>
              <a:ext cx="5111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 dirty="0" err="1">
                  <a:solidFill>
                    <a:srgbClr val="7030A0"/>
                  </a:solidFill>
                </a:rPr>
                <a:t>b</a:t>
              </a:r>
              <a:r>
                <a:rPr lang="en-US" altLang="en-US" sz="2800" b="1" baseline="-25000" dirty="0" err="1">
                  <a:solidFill>
                    <a:srgbClr val="7030A0"/>
                  </a:solidFill>
                </a:rPr>
                <a:t>r</a:t>
              </a:r>
              <a:endParaRPr lang="en-US" altLang="en-US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35872" name="Text Box 47">
            <a:extLst>
              <a:ext uri="{FF2B5EF4-FFF2-40B4-BE49-F238E27FC236}">
                <a16:creationId xmlns:a16="http://schemas.microsoft.com/office/drawing/2014/main" id="{C726BD23-2746-C14B-8CD9-A47C7FF70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660" y="2316163"/>
            <a:ext cx="124134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Prover</a:t>
            </a:r>
            <a:r>
              <a:rPr lang="en-US" altLang="en-US" sz="2400" b="1" baseline="-25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5873" name="Text Box 48">
            <a:extLst>
              <a:ext uri="{FF2B5EF4-FFF2-40B4-BE49-F238E27FC236}">
                <a16:creationId xmlns:a16="http://schemas.microsoft.com/office/drawing/2014/main" id="{0FA526EC-766A-F840-BF19-0F28C5EFF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144963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1"/>
                </a:solidFill>
              </a:rPr>
              <a:t>Plato</a:t>
            </a:r>
          </a:p>
        </p:txBody>
      </p:sp>
      <p:pic>
        <p:nvPicPr>
          <p:cNvPr id="35874" name="Picture 49">
            <a:extLst>
              <a:ext uri="{FF2B5EF4-FFF2-40B4-BE49-F238E27FC236}">
                <a16:creationId xmlns:a16="http://schemas.microsoft.com/office/drawing/2014/main" id="{2E814FC4-2F70-8A44-A31C-2239B65F8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849563"/>
            <a:ext cx="11620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5" name="Text Box 50">
            <a:extLst>
              <a:ext uri="{FF2B5EF4-FFF2-40B4-BE49-F238E27FC236}">
                <a16:creationId xmlns:a16="http://schemas.microsoft.com/office/drawing/2014/main" id="{C7E18066-E7A6-0344-851D-CAB6D5ECE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53000"/>
            <a:ext cx="5152759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009900"/>
                </a:solidFill>
              </a:rPr>
              <a:t>[BGKW ‘89] </a:t>
            </a:r>
            <a:r>
              <a:rPr lang="en-US" altLang="en-US" sz="2800" b="1" dirty="0">
                <a:solidFill>
                  <a:srgbClr val="FF0000"/>
                </a:solidFill>
              </a:rPr>
              <a:t>NP </a:t>
            </a:r>
            <a:r>
              <a:rPr lang="en-US" altLang="en-US" sz="2800" b="1" dirty="0">
                <a:solidFill>
                  <a:schemeClr val="tx1"/>
                </a:solidFill>
                <a:sym typeface="Symbol" pitchFamily="2" charset="2"/>
              </a:rPr>
              <a:t></a:t>
            </a:r>
            <a:r>
              <a:rPr lang="en-US" altLang="en-US" sz="2800" b="1" dirty="0">
                <a:solidFill>
                  <a:srgbClr val="FF0000"/>
                </a:solidFill>
                <a:sym typeface="Symbol" pitchFamily="2" charset="2"/>
              </a:rPr>
              <a:t> ZK 2IP</a:t>
            </a:r>
          </a:p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  <a:sym typeface="Symbol" pitchFamily="2" charset="2"/>
              </a:rPr>
              <a:t>Physical separation </a:t>
            </a:r>
            <a:r>
              <a:rPr lang="en-US" altLang="en-US" sz="2800" b="1" dirty="0">
                <a:solidFill>
                  <a:schemeClr val="tx2"/>
                </a:solidFill>
                <a:sym typeface="Symbol" pitchFamily="2" charset="2"/>
              </a:rPr>
              <a:t>replaces</a:t>
            </a:r>
            <a:r>
              <a:rPr lang="en-US" altLang="en-US" sz="2800" b="1" dirty="0">
                <a:solidFill>
                  <a:srgbClr val="FF0000"/>
                </a:solidFill>
                <a:sym typeface="Symbol" pitchFamily="2" charset="2"/>
              </a:rPr>
              <a:t> </a:t>
            </a:r>
          </a:p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  <a:sym typeface="Symbol" pitchFamily="2" charset="2"/>
              </a:rPr>
              <a:t>computational assumptions </a:t>
            </a:r>
          </a:p>
          <a:p>
            <a:pPr algn="l" eaLnBrk="1" hangingPunct="1"/>
            <a:endParaRPr lang="en-US" altLang="en-US" sz="2800" b="1" dirty="0">
              <a:solidFill>
                <a:schemeClr val="tx1"/>
              </a:solidFill>
              <a:sym typeface="Symbol" pitchFamily="2" charset="2"/>
            </a:endParaRPr>
          </a:p>
        </p:txBody>
      </p:sp>
      <p:sp>
        <p:nvSpPr>
          <p:cNvPr id="36" name="Text Box 54">
            <a:extLst>
              <a:ext uri="{FF2B5EF4-FFF2-40B4-BE49-F238E27FC236}">
                <a16:creationId xmlns:a16="http://schemas.microsoft.com/office/drawing/2014/main" id="{B44FDAFD-0285-6A43-85C7-6FA6957B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143000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7030A0"/>
                </a:solidFill>
              </a:rPr>
              <a:t>claim</a:t>
            </a:r>
          </a:p>
        </p:txBody>
      </p:sp>
      <p:pic>
        <p:nvPicPr>
          <p:cNvPr id="37" name="Picture 2" descr="King Arthur | Monty Python Wiki | Fandom">
            <a:extLst>
              <a:ext uri="{FF2B5EF4-FFF2-40B4-BE49-F238E27FC236}">
                <a16:creationId xmlns:a16="http://schemas.microsoft.com/office/drawing/2014/main" id="{9BC0676D-DEEA-DC4E-AB74-1D117480A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86" y="2849563"/>
            <a:ext cx="1028454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9" name="Picture 32">
            <a:extLst>
              <a:ext uri="{FF2B5EF4-FFF2-40B4-BE49-F238E27FC236}">
                <a16:creationId xmlns:a16="http://schemas.microsoft.com/office/drawing/2014/main" id="{3C2A8802-7E1D-B847-A82F-5D107917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59173"/>
            <a:ext cx="365027" cy="36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3">
            <a:extLst>
              <a:ext uri="{FF2B5EF4-FFF2-40B4-BE49-F238E27FC236}">
                <a16:creationId xmlns:a16="http://schemas.microsoft.com/office/drawing/2014/main" id="{F7804375-1803-D442-B4CA-F9C309666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199" y="4156424"/>
            <a:ext cx="2028560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 b="1" dirty="0">
                <a:solidFill>
                  <a:schemeClr val="tx1"/>
                </a:solidFill>
              </a:rPr>
              <a:t>Correctly</a:t>
            </a:r>
          </a:p>
          <a:p>
            <a:pPr algn="l" eaLnBrk="1" hangingPunct="1"/>
            <a:r>
              <a:rPr lang="en-US" altLang="en-US" sz="2000" b="1" dirty="0">
                <a:solidFill>
                  <a:schemeClr val="tx1"/>
                </a:solidFill>
              </a:rPr>
              <a:t>ACC/REJ </a:t>
            </a:r>
            <a:r>
              <a:rPr lang="en-US" altLang="en-US" sz="2000" b="1" dirty="0">
                <a:solidFill>
                  <a:srgbClr val="C00000"/>
                </a:solidFill>
              </a:rPr>
              <a:t>WHP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435B477-96DE-C740-9568-E90B7A4AC1C2}"/>
              </a:ext>
            </a:extLst>
          </p:cNvPr>
          <p:cNvSpPr txBox="1"/>
          <p:nvPr/>
        </p:nvSpPr>
        <p:spPr>
          <a:xfrm>
            <a:off x="144028" y="1762910"/>
            <a:ext cx="19599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Reasonable?</a:t>
            </a:r>
          </a:p>
        </p:txBody>
      </p:sp>
    </p:spTree>
    <p:extLst>
      <p:ext uri="{BB962C8B-B14F-4D97-AF65-F5344CB8AC3E}">
        <p14:creationId xmlns:p14="http://schemas.microsoft.com/office/powerpoint/2010/main" val="23329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5" grpId="0" uiExpand="1" build="p"/>
      <p:bldP spid="38" grpId="0"/>
      <p:bldP spid="4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FE42DA09-E020-4E4B-A8A2-337C085E6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163"/>
            <a:ext cx="8610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3600" b="1" dirty="0">
                <a:solidFill>
                  <a:schemeClr val="tx1"/>
                </a:solidFill>
              </a:rPr>
              <a:t>What is the power of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>
                <a:solidFill>
                  <a:schemeClr val="tx2"/>
                </a:solidFill>
              </a:rPr>
              <a:t>Randomness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>
                <a:solidFill>
                  <a:schemeClr val="tx1"/>
                </a:solidFill>
              </a:rPr>
              <a:t>and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>
                <a:solidFill>
                  <a:schemeClr val="tx2"/>
                </a:solidFill>
              </a:rPr>
              <a:t>Interaction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>
                <a:solidFill>
                  <a:schemeClr val="tx1"/>
                </a:solidFill>
              </a:rPr>
              <a:t>in 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>
                <a:solidFill>
                  <a:schemeClr val="tx1"/>
                </a:solidFill>
              </a:rPr>
              <a:t>Proofs?</a:t>
            </a:r>
          </a:p>
        </p:txBody>
      </p:sp>
      <p:sp>
        <p:nvSpPr>
          <p:cNvPr id="72740" name="Oval 36">
            <a:extLst>
              <a:ext uri="{FF2B5EF4-FFF2-40B4-BE49-F238E27FC236}">
                <a16:creationId xmlns:a16="http://schemas.microsoft.com/office/drawing/2014/main" id="{28A3B344-87A8-3B4D-A61A-D062D0FA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275138"/>
            <a:ext cx="1900238" cy="2201862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41" name="Oval 37">
            <a:extLst>
              <a:ext uri="{FF2B5EF4-FFF2-40B4-BE49-F238E27FC236}">
                <a16:creationId xmlns:a16="http://schemas.microsoft.com/office/drawing/2014/main" id="{03B130A4-F23F-4B47-ACDF-D9341FFF8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33700"/>
            <a:ext cx="2714625" cy="36957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42" name="Oval 38">
            <a:extLst>
              <a:ext uri="{FF2B5EF4-FFF2-40B4-BE49-F238E27FC236}">
                <a16:creationId xmlns:a16="http://schemas.microsoft.com/office/drawing/2014/main" id="{C9454F53-29A0-9445-9547-3ACA128C4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28800"/>
            <a:ext cx="3733800" cy="4953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43" name="Text Box 39">
            <a:extLst>
              <a:ext uri="{FF2B5EF4-FFF2-40B4-BE49-F238E27FC236}">
                <a16:creationId xmlns:a16="http://schemas.microsoft.com/office/drawing/2014/main" id="{F26DD46C-6608-984E-857C-017AE86C4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648200"/>
            <a:ext cx="73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NP</a:t>
            </a:r>
          </a:p>
        </p:txBody>
      </p:sp>
      <p:sp>
        <p:nvSpPr>
          <p:cNvPr id="72744" name="Text Box 40">
            <a:extLst>
              <a:ext uri="{FF2B5EF4-FFF2-40B4-BE49-F238E27FC236}">
                <a16:creationId xmlns:a16="http://schemas.microsoft.com/office/drawing/2014/main" id="{A0770648-6810-A34B-B18A-703E7B22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3352800"/>
            <a:ext cx="622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IP</a:t>
            </a:r>
          </a:p>
        </p:txBody>
      </p:sp>
      <p:sp>
        <p:nvSpPr>
          <p:cNvPr id="72745" name="Text Box 41">
            <a:extLst>
              <a:ext uri="{FF2B5EF4-FFF2-40B4-BE49-F238E27FC236}">
                <a16:creationId xmlns:a16="http://schemas.microsoft.com/office/drawing/2014/main" id="{66A792EB-9562-9E4B-B616-9BD484EC2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90750"/>
            <a:ext cx="869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2IP</a:t>
            </a:r>
          </a:p>
        </p:txBody>
      </p:sp>
      <p:sp>
        <p:nvSpPr>
          <p:cNvPr id="72746" name="Text Box 42">
            <a:extLst>
              <a:ext uri="{FF2B5EF4-FFF2-40B4-BE49-F238E27FC236}">
                <a16:creationId xmlns:a16="http://schemas.microsoft.com/office/drawing/2014/main" id="{56E37C6B-D69A-394B-97DA-50B3E968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22463"/>
            <a:ext cx="487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chemeClr val="tx1"/>
                </a:solidFill>
              </a:rPr>
              <a:t>Trivial inclusions</a:t>
            </a:r>
            <a:endParaRPr lang="en-US" altLang="en-US" b="1" dirty="0">
              <a:solidFill>
                <a:schemeClr val="tx2"/>
              </a:solidFill>
              <a:sym typeface="Symbol" pitchFamily="2" charset="2"/>
            </a:endParaRPr>
          </a:p>
          <a:p>
            <a:pPr algn="l" eaLnBrk="1" hangingPunct="1"/>
            <a:r>
              <a:rPr lang="en-US" altLang="en-US" b="1" dirty="0">
                <a:solidFill>
                  <a:schemeClr val="tx2"/>
                </a:solidFill>
                <a:sym typeface="Symbol" pitchFamily="2" charset="2"/>
              </a:rPr>
              <a:t>   </a:t>
            </a:r>
            <a:r>
              <a:rPr lang="en-US" altLang="en-US" b="1" dirty="0">
                <a:solidFill>
                  <a:srgbClr val="FF0000"/>
                </a:solidFill>
                <a:sym typeface="Symbol" pitchFamily="2" charset="2"/>
              </a:rPr>
              <a:t>IP </a:t>
            </a:r>
            <a:r>
              <a:rPr lang="en-US" altLang="en-US" b="1" dirty="0">
                <a:solidFill>
                  <a:schemeClr val="tx1"/>
                </a:solidFill>
                <a:sym typeface="Symbol" pitchFamily="2" charset="2"/>
              </a:rPr>
              <a:t></a:t>
            </a:r>
            <a:r>
              <a:rPr lang="en-US" altLang="en-US" b="1" dirty="0">
                <a:solidFill>
                  <a:srgbClr val="FF0000"/>
                </a:solidFill>
                <a:sym typeface="Symbol" pitchFamily="2" charset="2"/>
              </a:rPr>
              <a:t> PSPACE    </a:t>
            </a:r>
          </a:p>
          <a:p>
            <a:pPr algn="l" eaLnBrk="1" hangingPunct="1"/>
            <a:r>
              <a:rPr lang="en-US" altLang="en-US" b="1" dirty="0">
                <a:solidFill>
                  <a:srgbClr val="FF0000"/>
                </a:solidFill>
              </a:rPr>
              <a:t>  2IP </a:t>
            </a:r>
            <a:r>
              <a:rPr lang="en-US" altLang="en-US" b="1" dirty="0">
                <a:solidFill>
                  <a:schemeClr val="tx1"/>
                </a:solidFill>
                <a:sym typeface="Symbol" pitchFamily="2" charset="2"/>
              </a:rPr>
              <a:t></a:t>
            </a:r>
            <a:r>
              <a:rPr lang="en-US" altLang="en-US" b="1" dirty="0">
                <a:solidFill>
                  <a:srgbClr val="FF0000"/>
                </a:solidFill>
                <a:sym typeface="Symbol" pitchFamily="2" charset="2"/>
              </a:rPr>
              <a:t> NEXP</a:t>
            </a:r>
          </a:p>
          <a:p>
            <a:pPr eaLnBrk="1" hangingPunct="1"/>
            <a:endParaRPr lang="en-US" altLang="en-US" b="1" dirty="0">
              <a:solidFill>
                <a:schemeClr val="tx2"/>
              </a:solidFill>
              <a:sym typeface="Symbol" pitchFamily="2" charset="2"/>
            </a:endParaRPr>
          </a:p>
        </p:txBody>
      </p:sp>
      <p:sp>
        <p:nvSpPr>
          <p:cNvPr id="72751" name="Text Box 47">
            <a:extLst>
              <a:ext uri="{FF2B5EF4-FFF2-40B4-BE49-F238E27FC236}">
                <a16:creationId xmlns:a16="http://schemas.microsoft.com/office/drawing/2014/main" id="{34A957D7-DF65-2447-B9F2-C35B2761E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362200"/>
            <a:ext cx="20681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en-US" sz="1800" b="1" dirty="0">
                <a:solidFill>
                  <a:schemeClr val="tx2"/>
                </a:solidFill>
              </a:rPr>
              <a:t>Polynomial Space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800" b="1" dirty="0">
                <a:solidFill>
                  <a:schemeClr val="tx2"/>
                </a:solidFill>
              </a:rPr>
              <a:t>Nondeterministic</a:t>
            </a:r>
          </a:p>
          <a:p>
            <a:pPr eaLnBrk="1" hangingPunct="1"/>
            <a:r>
              <a:rPr lang="en-US" altLang="en-US" sz="1800" b="1" dirty="0">
                <a:solidFill>
                  <a:schemeClr val="tx2"/>
                </a:solidFill>
              </a:rPr>
              <a:t>Exponential Time</a:t>
            </a:r>
          </a:p>
        </p:txBody>
      </p:sp>
    </p:spTree>
    <p:extLst>
      <p:ext uri="{BB962C8B-B14F-4D97-AF65-F5344CB8AC3E}">
        <p14:creationId xmlns:p14="http://schemas.microsoft.com/office/powerpoint/2010/main" val="426212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6" grpId="0" uiExpand="1" build="p"/>
      <p:bldP spid="727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6CE71C-E825-AF47-A0AE-FBA38777FB9D}"/>
              </a:ext>
            </a:extLst>
          </p:cNvPr>
          <p:cNvSpPr txBox="1"/>
          <p:nvPr/>
        </p:nvSpPr>
        <p:spPr>
          <a:xfrm>
            <a:off x="152400" y="5029200"/>
            <a:ext cx="858012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endParaRPr lang="en-US" sz="2800" b="1" dirty="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44EADFE-7835-0845-BD8C-FD5F3462A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Avalanche of Characterizations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E42F90C-6E2B-1643-8091-CF310A483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686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 &amp; their conceptual meaning </a:t>
            </a:r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0099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[Lund-</a:t>
            </a:r>
            <a:r>
              <a:rPr lang="en-US" altLang="en-US" sz="2400" b="1" dirty="0" err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Fortnow</a:t>
            </a:r>
            <a:r>
              <a:rPr lang="en-US" altLang="en-US" sz="24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-Karloff-Nisan, Shamir ’90]</a:t>
            </a:r>
            <a:r>
              <a:rPr lang="en-US" altLang="en-US" sz="2400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4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IP </a:t>
            </a: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=</a:t>
            </a:r>
            <a:r>
              <a:rPr lang="en-US" altLang="en-US" sz="24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PSPACE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Winning strategies are efficiently verifiable!</a:t>
            </a:r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7030A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</a:t>
            </a:r>
            <a:r>
              <a:rPr lang="en-US" altLang="en-US" sz="2400" b="1" dirty="0" err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Babai</a:t>
            </a:r>
            <a:r>
              <a:rPr lang="en-US" altLang="en-US" sz="24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-</a:t>
            </a:r>
            <a:r>
              <a:rPr lang="en-US" altLang="en-US" sz="2400" b="1" dirty="0" err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Fortnow</a:t>
            </a:r>
            <a:r>
              <a:rPr lang="en-US" altLang="en-US" sz="24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-Lund ’91]                                    </a:t>
            </a:r>
            <a:r>
              <a:rPr lang="en-US" altLang="en-US" sz="24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2IP </a:t>
            </a: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=</a:t>
            </a:r>
            <a:r>
              <a:rPr lang="en-US" altLang="en-US" sz="24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NEXP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Intractable problems are efficiently verifiable!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Exponentially long arguments convince efficient verifiers!</a:t>
            </a:r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[Arora-Lund-Motwani-Safra-Sudan-Szegedy’92]  </a:t>
            </a:r>
            <a:r>
              <a:rPr lang="en-US" altLang="en-US" sz="24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PCP </a:t>
            </a: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=</a:t>
            </a:r>
            <a:r>
              <a:rPr lang="en-US" altLang="en-US" sz="24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NP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Written proofs verifiable from constant-size snapshots!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71C52-6FE0-C14E-A26C-D2C2247CFC51}"/>
              </a:ext>
            </a:extLst>
          </p:cNvPr>
          <p:cNvSpPr txBox="1"/>
          <p:nvPr/>
        </p:nvSpPr>
        <p:spPr>
          <a:xfrm>
            <a:off x="3657600" y="6096000"/>
            <a:ext cx="2057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No crypto!</a:t>
            </a:r>
          </a:p>
        </p:txBody>
      </p:sp>
      <p:sp>
        <p:nvSpPr>
          <p:cNvPr id="7" name="Diamond 6">
            <a:hlinkClick r:id="rId3" action="ppaction://hlinksldjump"/>
            <a:extLst>
              <a:ext uri="{FF2B5EF4-FFF2-40B4-BE49-F238E27FC236}">
                <a16:creationId xmlns:a16="http://schemas.microsoft.com/office/drawing/2014/main" id="{EBA5C5CE-0E8A-E445-8A1E-98417292399D}"/>
              </a:ext>
            </a:extLst>
          </p:cNvPr>
          <p:cNvSpPr/>
          <p:nvPr/>
        </p:nvSpPr>
        <p:spPr>
          <a:xfrm>
            <a:off x="8661399" y="6265319"/>
            <a:ext cx="482599" cy="592681"/>
          </a:xfrm>
          <a:prstGeom prst="diamond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D1248004-293D-9C40-BB93-8303B7C50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3216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hlink"/>
                </a:solidFill>
              </a:rPr>
              <a:t>PCP: Probabilistically Checkable Proofs</a:t>
            </a:r>
          </a:p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Not interactive!</a:t>
            </a:r>
          </a:p>
        </p:txBody>
      </p:sp>
      <p:sp>
        <p:nvSpPr>
          <p:cNvPr id="66568" name="Line 8">
            <a:extLst>
              <a:ext uri="{FF2B5EF4-FFF2-40B4-BE49-F238E27FC236}">
                <a16:creationId xmlns:a16="http://schemas.microsoft.com/office/drawing/2014/main" id="{09044203-C929-274F-B480-EC5F896E9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0238" y="3962400"/>
            <a:ext cx="1736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7" name="Text Box 37">
            <a:extLst>
              <a:ext uri="{FF2B5EF4-FFF2-40B4-BE49-F238E27FC236}">
                <a16:creationId xmlns:a16="http://schemas.microsoft.com/office/drawing/2014/main" id="{F6767E8D-DD78-D940-B326-AC936425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555" y="3424535"/>
            <a:ext cx="1526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</a:rPr>
              <a:t>argument</a:t>
            </a:r>
          </a:p>
        </p:txBody>
      </p:sp>
      <p:sp>
        <p:nvSpPr>
          <p:cNvPr id="66612" name="Text Box 52">
            <a:extLst>
              <a:ext uri="{FF2B5EF4-FFF2-40B4-BE49-F238E27FC236}">
                <a16:creationId xmlns:a16="http://schemas.microsoft.com/office/drawing/2014/main" id="{B34A3B1A-EE93-E643-ADF4-668478002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50" y="3657600"/>
            <a:ext cx="8579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sym typeface="Symbol" pitchFamily="2" charset="2"/>
              </a:rPr>
              <a:t>PCP</a:t>
            </a:r>
          </a:p>
        </p:txBody>
      </p:sp>
      <p:sp>
        <p:nvSpPr>
          <p:cNvPr id="66614" name="Text Box 54">
            <a:extLst>
              <a:ext uri="{FF2B5EF4-FFF2-40B4-BE49-F238E27FC236}">
                <a16:creationId xmlns:a16="http://schemas.microsoft.com/office/drawing/2014/main" id="{A3F649EA-365F-774C-9144-CEC158FAA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133600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7030A0"/>
                </a:solidFill>
              </a:rPr>
              <a:t>claim</a:t>
            </a:r>
          </a:p>
        </p:txBody>
      </p:sp>
      <p:sp>
        <p:nvSpPr>
          <p:cNvPr id="66616" name="Line 56">
            <a:extLst>
              <a:ext uri="{FF2B5EF4-FFF2-40B4-BE49-F238E27FC236}">
                <a16:creationId xmlns:a16="http://schemas.microsoft.com/office/drawing/2014/main" id="{68C8812F-0D92-4D4D-99E3-A42CE3CF9C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667000"/>
            <a:ext cx="1066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7" name="Line 57">
            <a:extLst>
              <a:ext uri="{FF2B5EF4-FFF2-40B4-BE49-F238E27FC236}">
                <a16:creationId xmlns:a16="http://schemas.microsoft.com/office/drawing/2014/main" id="{DB055285-3B68-984A-91CE-166E72B89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667000"/>
            <a:ext cx="1143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5878BB11-5A47-D546-BB12-C1627EA82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971800"/>
            <a:ext cx="111630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Prover</a:t>
            </a:r>
          </a:p>
        </p:txBody>
      </p:sp>
      <p:sp>
        <p:nvSpPr>
          <p:cNvPr id="35" name="Text Box 25">
            <a:extLst>
              <a:ext uri="{FF2B5EF4-FFF2-40B4-BE49-F238E27FC236}">
                <a16:creationId xmlns:a16="http://schemas.microsoft.com/office/drawing/2014/main" id="{4D13A25D-EE7A-2D41-B06E-79600E2F2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5" y="2971800"/>
            <a:ext cx="354806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Verifier (probabilistic)</a:t>
            </a:r>
            <a:r>
              <a:rPr lang="en-US" altLang="en-US" sz="24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7" name="Picture 2" descr="King Arthur | Monty Python Wiki | Fandom">
            <a:extLst>
              <a:ext uri="{FF2B5EF4-FFF2-40B4-BE49-F238E27FC236}">
                <a16:creationId xmlns:a16="http://schemas.microsoft.com/office/drawing/2014/main" id="{2A6E0086-0FF8-8443-BA41-EAE3E272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8" y="3429000"/>
            <a:ext cx="1028454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he Test Blog for Blogger and Gadgets: Merlin the Wizard">
            <a:extLst>
              <a:ext uri="{FF2B5EF4-FFF2-40B4-BE49-F238E27FC236}">
                <a16:creationId xmlns:a16="http://schemas.microsoft.com/office/drawing/2014/main" id="{8D3374A9-5350-C145-A545-BE4596DB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46462"/>
            <a:ext cx="948899" cy="12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3">
            <a:extLst>
              <a:ext uri="{FF2B5EF4-FFF2-40B4-BE49-F238E27FC236}">
                <a16:creationId xmlns:a16="http://schemas.microsoft.com/office/drawing/2014/main" id="{45CDDF27-69F2-B34E-8AED-062F908D7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047" y="3429001"/>
            <a:ext cx="280535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 b="1" dirty="0">
                <a:solidFill>
                  <a:schemeClr val="tx1"/>
                </a:solidFill>
              </a:rPr>
              <a:t>ACC/REJ</a:t>
            </a:r>
          </a:p>
          <a:p>
            <a:pPr algn="l" eaLnBrk="1" hangingPunct="1"/>
            <a:r>
              <a:rPr lang="en-US" altLang="en-US" sz="2400" b="1" dirty="0">
                <a:solidFill>
                  <a:schemeClr val="tx1"/>
                </a:solidFill>
              </a:rPr>
              <a:t>Correctly </a:t>
            </a:r>
            <a:r>
              <a:rPr lang="en-US" altLang="en-US" sz="2400" b="1" dirty="0">
                <a:solidFill>
                  <a:srgbClr val="C00000"/>
                </a:solidFill>
              </a:rPr>
              <a:t>WHP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59BFF4-9B65-A245-9291-530833BE22BA}"/>
              </a:ext>
            </a:extLst>
          </p:cNvPr>
          <p:cNvSpPr txBox="1"/>
          <p:nvPr/>
        </p:nvSpPr>
        <p:spPr>
          <a:xfrm>
            <a:off x="259080" y="5267980"/>
            <a:ext cx="858012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Possible? Finding a single bug in a 100-page proof? 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D0B1D92C-4C66-5D4E-B50B-0EA320AB3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047" y="4196022"/>
            <a:ext cx="2805353" cy="833178"/>
          </a:xfrm>
          <a:prstGeom prst="rect">
            <a:avLst/>
          </a:prstGeom>
          <a:solidFill>
            <a:srgbClr val="FF33CC"/>
          </a:solidFill>
          <a:ln w="1587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 b="1" dirty="0">
                <a:solidFill>
                  <a:schemeClr val="tx1"/>
                </a:solidFill>
              </a:rPr>
              <a:t>Reads only 20 bits</a:t>
            </a:r>
          </a:p>
          <a:p>
            <a:pPr algn="l" eaLnBrk="1" hangingPunct="1"/>
            <a:r>
              <a:rPr lang="en-US" altLang="en-US" sz="2400" b="1" dirty="0">
                <a:solidFill>
                  <a:schemeClr val="tx1"/>
                </a:solidFill>
              </a:rPr>
              <a:t>of the argument</a:t>
            </a:r>
          </a:p>
        </p:txBody>
      </p:sp>
    </p:spTree>
    <p:extLst>
      <p:ext uri="{BB962C8B-B14F-4D97-AF65-F5344CB8AC3E}">
        <p14:creationId xmlns:p14="http://schemas.microsoft.com/office/powerpoint/2010/main" val="392555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7" grpId="0"/>
      <p:bldP spid="66612" grpId="0"/>
      <p:bldP spid="66614" grpId="0"/>
      <p:bldP spid="34" grpId="0"/>
      <p:bldP spid="35" grpId="0"/>
      <p:bldP spid="39" grpId="0" uiExpand="1" build="p"/>
      <p:bldP spid="33" grpId="0" build="p" animBg="1"/>
      <p:bldP spid="19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D1248004-293D-9C40-BB93-8303B7C50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321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hlink"/>
                </a:solidFill>
              </a:rPr>
              <a:t>PCP (Probabilistically Checkable Proofs)</a:t>
            </a:r>
          </a:p>
        </p:txBody>
      </p:sp>
      <p:sp>
        <p:nvSpPr>
          <p:cNvPr id="66568" name="Line 8">
            <a:extLst>
              <a:ext uri="{FF2B5EF4-FFF2-40B4-BE49-F238E27FC236}">
                <a16:creationId xmlns:a16="http://schemas.microsoft.com/office/drawing/2014/main" id="{09044203-C929-274F-B480-EC5F896E9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0238" y="2819400"/>
            <a:ext cx="1736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7" name="Text Box 37">
            <a:extLst>
              <a:ext uri="{FF2B5EF4-FFF2-40B4-BE49-F238E27FC236}">
                <a16:creationId xmlns:a16="http://schemas.microsoft.com/office/drawing/2014/main" id="{F6767E8D-DD78-D940-B326-AC936425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555" y="2281535"/>
            <a:ext cx="1526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</a:rPr>
              <a:t>argument</a:t>
            </a:r>
          </a:p>
        </p:txBody>
      </p:sp>
      <p:sp>
        <p:nvSpPr>
          <p:cNvPr id="66612" name="Text Box 52">
            <a:extLst>
              <a:ext uri="{FF2B5EF4-FFF2-40B4-BE49-F238E27FC236}">
                <a16:creationId xmlns:a16="http://schemas.microsoft.com/office/drawing/2014/main" id="{B34A3B1A-EE93-E643-ADF4-668478002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50" y="2514600"/>
            <a:ext cx="8579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sym typeface="Symbol" pitchFamily="2" charset="2"/>
              </a:rPr>
              <a:t>PCP</a:t>
            </a:r>
          </a:p>
        </p:txBody>
      </p:sp>
      <p:sp>
        <p:nvSpPr>
          <p:cNvPr id="66614" name="Text Box 54">
            <a:extLst>
              <a:ext uri="{FF2B5EF4-FFF2-40B4-BE49-F238E27FC236}">
                <a16:creationId xmlns:a16="http://schemas.microsoft.com/office/drawing/2014/main" id="{A3F649EA-365F-774C-9144-CEC158FAA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41962"/>
            <a:ext cx="43301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7030A0"/>
                </a:solidFill>
              </a:rPr>
              <a:t>claim</a:t>
            </a:r>
          </a:p>
        </p:txBody>
      </p:sp>
      <p:sp>
        <p:nvSpPr>
          <p:cNvPr id="66616" name="Line 56">
            <a:extLst>
              <a:ext uri="{FF2B5EF4-FFF2-40B4-BE49-F238E27FC236}">
                <a16:creationId xmlns:a16="http://schemas.microsoft.com/office/drawing/2014/main" id="{68C8812F-0D92-4D4D-99E3-A42CE3CF9C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1524000"/>
            <a:ext cx="1066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7" name="Line 57">
            <a:extLst>
              <a:ext uri="{FF2B5EF4-FFF2-40B4-BE49-F238E27FC236}">
                <a16:creationId xmlns:a16="http://schemas.microsoft.com/office/drawing/2014/main" id="{DB055285-3B68-984A-91CE-166E72B89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524000"/>
            <a:ext cx="1143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5878BB11-5A47-D546-BB12-C1627EA82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28800"/>
            <a:ext cx="111630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Prover</a:t>
            </a:r>
          </a:p>
        </p:txBody>
      </p:sp>
      <p:sp>
        <p:nvSpPr>
          <p:cNvPr id="35" name="Text Box 25">
            <a:extLst>
              <a:ext uri="{FF2B5EF4-FFF2-40B4-BE49-F238E27FC236}">
                <a16:creationId xmlns:a16="http://schemas.microsoft.com/office/drawing/2014/main" id="{4D13A25D-EE7A-2D41-B06E-79600E2F2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5" y="1828800"/>
            <a:ext cx="354806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Verifier (probabilistic)</a:t>
            </a:r>
            <a:r>
              <a:rPr lang="en-US" altLang="en-US" sz="24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7" name="Picture 2" descr="King Arthur | Monty Python Wiki | Fandom">
            <a:extLst>
              <a:ext uri="{FF2B5EF4-FFF2-40B4-BE49-F238E27FC236}">
                <a16:creationId xmlns:a16="http://schemas.microsoft.com/office/drawing/2014/main" id="{2A6E0086-0FF8-8443-BA41-EAE3E272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8" y="2286000"/>
            <a:ext cx="1028454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he Test Blog for Blogger and Gadgets: Merlin the Wizard">
            <a:extLst>
              <a:ext uri="{FF2B5EF4-FFF2-40B4-BE49-F238E27FC236}">
                <a16:creationId xmlns:a16="http://schemas.microsoft.com/office/drawing/2014/main" id="{8D3374A9-5350-C145-A545-BE4596DB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03462"/>
            <a:ext cx="948899" cy="12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3">
            <a:extLst>
              <a:ext uri="{FF2B5EF4-FFF2-40B4-BE49-F238E27FC236}">
                <a16:creationId xmlns:a16="http://schemas.microsoft.com/office/drawing/2014/main" id="{45CDDF27-69F2-B34E-8AED-062F908D7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047" y="2209800"/>
            <a:ext cx="2805353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 b="1" dirty="0">
                <a:solidFill>
                  <a:schemeClr val="tx1"/>
                </a:solidFill>
              </a:rPr>
              <a:t>ACC/REJ</a:t>
            </a:r>
          </a:p>
          <a:p>
            <a:pPr algn="l" eaLnBrk="1" hangingPunct="1"/>
            <a:r>
              <a:rPr lang="en-US" altLang="en-US" sz="2400" b="1" dirty="0">
                <a:solidFill>
                  <a:schemeClr val="tx1"/>
                </a:solidFill>
              </a:rPr>
              <a:t>Correctly </a:t>
            </a:r>
            <a:r>
              <a:rPr lang="en-US" altLang="en-US" sz="2400" b="1" dirty="0">
                <a:solidFill>
                  <a:srgbClr val="C00000"/>
                </a:solidFill>
              </a:rPr>
              <a:t>WHP</a:t>
            </a:r>
          </a:p>
          <a:p>
            <a:pPr algn="l" eaLnBrk="1" hangingPunct="1"/>
            <a:r>
              <a:rPr lang="en-US" altLang="en-US" sz="2400" b="1" dirty="0">
                <a:solidFill>
                  <a:schemeClr val="tx2"/>
                </a:solidFill>
              </a:rPr>
              <a:t>Reads only 20 bits</a:t>
            </a:r>
          </a:p>
          <a:p>
            <a:pPr algn="l" eaLnBrk="1" hangingPunct="1"/>
            <a:r>
              <a:rPr lang="en-US" altLang="en-US" sz="2400" b="1" dirty="0">
                <a:solidFill>
                  <a:schemeClr val="tx2"/>
                </a:solidFill>
              </a:rPr>
              <a:t>of the argument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E4C577-84F0-E649-9E93-8AB91CC326C1}"/>
              </a:ext>
            </a:extLst>
          </p:cNvPr>
          <p:cNvSpPr/>
          <p:nvPr/>
        </p:nvSpPr>
        <p:spPr>
          <a:xfrm>
            <a:off x="259080" y="4919008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Refereeing</a:t>
            </a: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any paper in seconds!!</a:t>
            </a:r>
            <a:endParaRPr lang="en-US" altLang="en-US" sz="2400" b="1" dirty="0">
              <a:solidFill>
                <a:srgbClr val="7030A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algn="l" eaLnBrk="1" hangingPunct="1"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Optimization</a:t>
            </a:r>
            <a:r>
              <a:rPr lang="en-US" altLang="en-US" sz="2400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Hardness of approximation</a:t>
            </a:r>
          </a:p>
          <a:p>
            <a:pPr algn="l" eaLnBrk="1" hangingPunct="1"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Coding theory</a:t>
            </a:r>
            <a:r>
              <a:rPr lang="en-US" altLang="en-US" sz="2400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  <a:p>
            <a:pPr algn="l" eaLnBrk="1" hangingPunct="1"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Complexity theory,…</a:t>
            </a:r>
          </a:p>
          <a:p>
            <a:pPr algn="l" eaLnBrk="1" hangingPunct="1"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Technology:</a:t>
            </a: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cloud computing, blockchains,…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59BFF4-9B65-A245-9291-530833BE22BA}"/>
              </a:ext>
            </a:extLst>
          </p:cNvPr>
          <p:cNvSpPr txBox="1"/>
          <p:nvPr/>
        </p:nvSpPr>
        <p:spPr>
          <a:xfrm>
            <a:off x="259080" y="3820180"/>
            <a:ext cx="858012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Possible? Finding a single bug in a 100-page proof?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D68058-E38E-8B41-B456-7271551EE6D3}"/>
              </a:ext>
            </a:extLst>
          </p:cNvPr>
          <p:cNvSpPr txBox="1"/>
          <p:nvPr/>
        </p:nvSpPr>
        <p:spPr>
          <a:xfrm>
            <a:off x="251777" y="4343400"/>
            <a:ext cx="858012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Every proof can be efficiently turned into a PCP!</a:t>
            </a:r>
          </a:p>
        </p:txBody>
      </p:sp>
      <p:pic>
        <p:nvPicPr>
          <p:cNvPr id="3074" name="Picture 2" descr="Stack-of-books-great-education - eniGma Magazine">
            <a:extLst>
              <a:ext uri="{FF2B5EF4-FFF2-40B4-BE49-F238E27FC236}">
                <a16:creationId xmlns:a16="http://schemas.microsoft.com/office/drawing/2014/main" id="{E773EBC2-7D4C-3442-964B-A013F960C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90238"/>
            <a:ext cx="1336047" cy="89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52">
            <a:extLst>
              <a:ext uri="{FF2B5EF4-FFF2-40B4-BE49-F238E27FC236}">
                <a16:creationId xmlns:a16="http://schemas.microsoft.com/office/drawing/2014/main" id="{7112559D-4277-9F4C-915C-2C60BEC7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50" y="2514600"/>
            <a:ext cx="8579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sym typeface="Symbol" pitchFamily="2" charset="2"/>
              </a:rPr>
              <a:t>PCP</a:t>
            </a:r>
          </a:p>
        </p:txBody>
      </p:sp>
      <p:sp>
        <p:nvSpPr>
          <p:cNvPr id="20" name="Text Box 52">
            <a:extLst>
              <a:ext uri="{FF2B5EF4-FFF2-40B4-BE49-F238E27FC236}">
                <a16:creationId xmlns:a16="http://schemas.microsoft.com/office/drawing/2014/main" id="{E6968D88-468F-0943-9A8F-DD09553E8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7" y="2514600"/>
            <a:ext cx="1608133" cy="58477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sym typeface="Symbol" pitchFamily="2" charset="2"/>
              </a:rPr>
              <a:t>NP</a:t>
            </a:r>
            <a:r>
              <a:rPr lang="en-US" altLang="en-US" b="1" dirty="0">
                <a:solidFill>
                  <a:schemeClr val="tx1"/>
                </a:solidFill>
                <a:sym typeface="Symbol" pitchFamily="2" charset="2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sym typeface="Symbol" pitchFamily="2" charset="2"/>
              </a:rPr>
              <a:t>PCP</a:t>
            </a:r>
          </a:p>
        </p:txBody>
      </p:sp>
      <p:pic>
        <p:nvPicPr>
          <p:cNvPr id="4100" name="Picture 4" descr="Professor Sir Andrew Wiles receives an honorary degree from the University  of Bristol by University of Bristol">
            <a:extLst>
              <a:ext uri="{FF2B5EF4-FFF2-40B4-BE49-F238E27FC236}">
                <a16:creationId xmlns:a16="http://schemas.microsoft.com/office/drawing/2014/main" id="{5B84B2D7-A00D-1246-AE3D-FDD9A8F93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b="927"/>
          <a:stretch/>
        </p:blipFill>
        <p:spPr bwMode="auto">
          <a:xfrm>
            <a:off x="1905000" y="2286000"/>
            <a:ext cx="1162816" cy="127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54">
            <a:extLst>
              <a:ext uri="{FF2B5EF4-FFF2-40B4-BE49-F238E27FC236}">
                <a16:creationId xmlns:a16="http://schemas.microsoft.com/office/drawing/2014/main" id="{C92077FA-2B9E-E645-8A74-CD1C2EE9E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851" y="911939"/>
            <a:ext cx="433016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7030A0"/>
                </a:solidFill>
              </a:rPr>
              <a:t>Riemann Hypothesis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A8A4A-D826-B847-B03B-FC2B81783B3F}"/>
              </a:ext>
            </a:extLst>
          </p:cNvPr>
          <p:cNvSpPr txBox="1"/>
          <p:nvPr/>
        </p:nvSpPr>
        <p:spPr>
          <a:xfrm>
            <a:off x="-36557" y="3124200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9900"/>
                </a:solidFill>
              </a:rPr>
              <a:t>[ALMSS’92]</a:t>
            </a:r>
            <a:endParaRPr lang="en-US" sz="2400" dirty="0"/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ABAD9333-3338-7C41-847A-E4057010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047" y="2971800"/>
            <a:ext cx="2805353" cy="833178"/>
          </a:xfrm>
          <a:prstGeom prst="rect">
            <a:avLst/>
          </a:prstGeom>
          <a:solidFill>
            <a:srgbClr val="FF33CC"/>
          </a:solidFill>
          <a:ln w="1587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 b="1" dirty="0">
                <a:solidFill>
                  <a:schemeClr val="tx1"/>
                </a:solidFill>
              </a:rPr>
              <a:t>Reads only 20 bits</a:t>
            </a:r>
          </a:p>
          <a:p>
            <a:pPr algn="l" eaLnBrk="1" hangingPunct="1"/>
            <a:r>
              <a:rPr lang="en-US" altLang="en-US" sz="2400" b="1" dirty="0">
                <a:solidFill>
                  <a:schemeClr val="tx1"/>
                </a:solidFill>
              </a:rPr>
              <a:t>of the argument</a:t>
            </a:r>
          </a:p>
        </p:txBody>
      </p:sp>
    </p:spTree>
    <p:extLst>
      <p:ext uri="{BB962C8B-B14F-4D97-AF65-F5344CB8AC3E}">
        <p14:creationId xmlns:p14="http://schemas.microsoft.com/office/powerpoint/2010/main" val="188313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44" grpId="0" build="p" animBg="1"/>
      <p:bldP spid="20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44EADFE-7835-0845-BD8C-FD5F3462A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001000" cy="12192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Back to </a:t>
            </a:r>
            <a:br>
              <a:rPr lang="en-US" altLang="en-US" sz="4000" b="1" dirty="0">
                <a:solidFill>
                  <a:srgbClr val="FF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US" altLang="en-US" sz="4000" b="1" dirty="0">
                <a:solidFill>
                  <a:srgbClr val="FF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Probabilistic Interactive Proofs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E42F90C-6E2B-1643-8091-CF310A483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3733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0099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[Lund-</a:t>
            </a:r>
            <a:r>
              <a:rPr lang="en-US" altLang="en-US" sz="2800" b="1" dirty="0" err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Fortnow</a:t>
            </a:r>
            <a:r>
              <a:rPr lang="en-US" altLang="en-US" sz="28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-Karloff-Nisan, Shamir ’90]</a:t>
            </a:r>
            <a:r>
              <a:rPr lang="en-US" altLang="en-US" sz="2800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IP 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PSPACE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rgbClr val="7030A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</a:t>
            </a:r>
            <a:r>
              <a:rPr lang="en-US" altLang="en-US" sz="2800" b="1" dirty="0" err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Babai</a:t>
            </a:r>
            <a:r>
              <a:rPr lang="en-US" altLang="en-US" sz="28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-</a:t>
            </a:r>
            <a:r>
              <a:rPr lang="en-US" altLang="en-US" sz="2800" b="1" dirty="0" err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Fortnow</a:t>
            </a:r>
            <a:r>
              <a:rPr lang="en-US" altLang="en-US" sz="28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-Lund ’91]                                    </a:t>
            </a:r>
            <a:r>
              <a:rPr lang="en-US" altLang="en-US" sz="28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2IP 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NEXP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7F7C1308-5179-6F43-BFCF-5C4E33073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572901"/>
            <a:ext cx="3200400" cy="17969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050529E-79FE-E340-91D7-66B7B74B0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95" y="759526"/>
            <a:ext cx="2127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2"/>
                </a:solidFill>
              </a:rPr>
              <a:t>Quantum</a:t>
            </a:r>
          </a:p>
        </p:txBody>
      </p:sp>
      <p:pic>
        <p:nvPicPr>
          <p:cNvPr id="8" name="Picture 2" descr="Atom Lesson Plan | Atomic Heritage Foundation">
            <a:extLst>
              <a:ext uri="{FF2B5EF4-FFF2-40B4-BE49-F238E27FC236}">
                <a16:creationId xmlns:a16="http://schemas.microsoft.com/office/drawing/2014/main" id="{464907D9-356B-934B-BE61-65576BBB8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3" y="762000"/>
            <a:ext cx="542657" cy="6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4A7F89-850E-E444-AAFC-4DC49C159EC1}"/>
              </a:ext>
            </a:extLst>
          </p:cNvPr>
          <p:cNvSpPr txBox="1"/>
          <p:nvPr/>
        </p:nvSpPr>
        <p:spPr>
          <a:xfrm>
            <a:off x="335280" y="6053475"/>
            <a:ext cx="3169920" cy="4235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endParaRPr lang="en-US" sz="2800" b="1" dirty="0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228600"/>
            <a:ext cx="8534400" cy="1295400"/>
          </a:xfrm>
          <a:noFill/>
        </p:spPr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" pitchFamily="2" charset="2"/>
              </a:rPr>
              <a:t>Quantum computation</a:t>
            </a:r>
            <a:endParaRPr lang="en-US" sz="3600" b="1" dirty="0">
              <a:solidFill>
                <a:schemeClr val="hlink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76200" y="856357"/>
                <a:ext cx="9067800" cy="5673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>
                  <a:lnSpc>
                    <a:spcPts val="318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“Axiom”: Nature provides access to quantum phenomena</a:t>
                </a:r>
              </a:p>
              <a:p>
                <a:pPr algn="l"/>
                <a:endParaRPr lang="en-US" sz="2400" b="1" dirty="0">
                  <a:solidFill>
                    <a:srgbClr val="009900"/>
                  </a:solidFill>
                </a:endParaRPr>
              </a:p>
              <a:p>
                <a:pPr algn="l"/>
                <a:r>
                  <a:rPr lang="en-US" sz="2400" b="1" dirty="0">
                    <a:solidFill>
                      <a:srgbClr val="009900"/>
                    </a:solidFill>
                  </a:rPr>
                  <a:t>[</a:t>
                </a:r>
                <a:r>
                  <a:rPr lang="en-US" sz="2400" b="1" dirty="0" err="1">
                    <a:solidFill>
                      <a:srgbClr val="009900"/>
                    </a:solidFill>
                  </a:rPr>
                  <a:t>Manin</a:t>
                </a:r>
                <a:r>
                  <a:rPr lang="en-US" sz="2400" b="1" dirty="0">
                    <a:solidFill>
                      <a:srgbClr val="009900"/>
                    </a:solidFill>
                  </a:rPr>
                  <a:t> ’80, Feynman ‘82]</a:t>
                </a:r>
                <a:r>
                  <a:rPr lang="en-US" sz="2400" b="1" dirty="0"/>
                  <a:t> Suggest building computers, that manipulate quantum superpositions with unitary operations.</a:t>
                </a:r>
              </a:p>
              <a:p>
                <a:pPr algn="l"/>
                <a:endParaRPr lang="en-US" sz="2400" b="1" dirty="0"/>
              </a:p>
              <a:p>
                <a:pPr algn="l"/>
                <a:r>
                  <a:rPr lang="en-US" sz="2400" b="1" dirty="0">
                    <a:solidFill>
                      <a:srgbClr val="009900"/>
                    </a:solidFill>
                  </a:rPr>
                  <a:t>[…, Deutsch ’85,…, Bernstein-</a:t>
                </a:r>
                <a:r>
                  <a:rPr lang="en-US" sz="2400" b="1" dirty="0" err="1">
                    <a:solidFill>
                      <a:srgbClr val="009900"/>
                    </a:solidFill>
                  </a:rPr>
                  <a:t>Vazirani</a:t>
                </a:r>
                <a:r>
                  <a:rPr lang="en-US" sz="2400" b="1" dirty="0">
                    <a:solidFill>
                      <a:srgbClr val="009900"/>
                    </a:solidFill>
                  </a:rPr>
                  <a:t> ’93,…] </a:t>
                </a:r>
                <a:r>
                  <a:rPr lang="en-US" sz="2400" b="1" dirty="0"/>
                  <a:t>Formalize it.</a:t>
                </a:r>
              </a:p>
              <a:p>
                <a:pPr algn="l"/>
                <a:r>
                  <a:rPr lang="en-US" sz="2400" b="1" dirty="0">
                    <a:solidFill>
                      <a:srgbClr val="FF0000"/>
                    </a:solidFill>
                    <a:sym typeface="Wingdings" pitchFamily="2" charset="2"/>
                  </a:rPr>
                  <a:t>BQP</a:t>
                </a:r>
                <a:r>
                  <a:rPr lang="en-US" sz="2400" b="1" dirty="0">
                    <a:sym typeface="Wingdings" pitchFamily="2" charset="2"/>
                  </a:rPr>
                  <a:t>: efficient quantum algorithms  </a:t>
                </a:r>
                <a:r>
                  <a:rPr lang="en-US" sz="2400" b="1" dirty="0"/>
                  <a:t>( &gt; </a:t>
                </a:r>
                <a:r>
                  <a:rPr lang="en-US" sz="2400" b="1" dirty="0">
                    <a:solidFill>
                      <a:srgbClr val="FF0000"/>
                    </a:solidFill>
                    <a:sym typeface="Wingdings" pitchFamily="2" charset="2"/>
                  </a:rPr>
                  <a:t>BPP </a:t>
                </a:r>
                <a:r>
                  <a:rPr lang="en-US" sz="2400" b="1" dirty="0"/>
                  <a:t>probabilistic ones)</a:t>
                </a:r>
              </a:p>
              <a:p>
                <a:pPr algn="l"/>
                <a:endParaRPr lang="en-US" sz="2400" b="1" dirty="0">
                  <a:solidFill>
                    <a:srgbClr val="009900"/>
                  </a:solidFill>
                </a:endParaRPr>
              </a:p>
              <a:p>
                <a:pPr algn="l"/>
                <a:r>
                  <a:rPr lang="en-US" sz="2400" b="1" dirty="0">
                    <a:solidFill>
                      <a:srgbClr val="009900"/>
                    </a:solidFill>
                  </a:rPr>
                  <a:t>[Shor ‘94]</a:t>
                </a:r>
                <a:r>
                  <a:rPr lang="en-US" sz="2400" b="1" dirty="0"/>
                  <a:t>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Factoring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Discrete Log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sym typeface="Wingdings" pitchFamily="2" charset="2"/>
                  </a:rPr>
                  <a:t> BQP</a:t>
                </a:r>
              </a:p>
              <a:p>
                <a:pPr algn="l"/>
                <a:endParaRPr lang="en-US" sz="2400" b="1" dirty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pPr algn="l"/>
                <a:r>
                  <a:rPr lang="en-US" sz="2400" b="1" dirty="0">
                    <a:solidFill>
                      <a:schemeClr val="tx2"/>
                    </a:solidFill>
                    <a:sym typeface="Wingdings" pitchFamily="2" charset="2"/>
                  </a:rPr>
                  <a:t>Frenzy attempts to develop:</a:t>
                </a:r>
                <a:endParaRPr lang="en-US" sz="2400" b="1" dirty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pPr algn="l"/>
                <a:r>
                  <a:rPr lang="en-US" sz="2400" b="1" dirty="0">
                    <a:sym typeface="Wingdings" pitchFamily="2" charset="2"/>
                  </a:rPr>
                  <a:t>-  Supporting technology (billions of $$ invested)</a:t>
                </a:r>
              </a:p>
              <a:p>
                <a:pPr marL="342900" indent="-342900" algn="l">
                  <a:buFontTx/>
                  <a:buChar char="-"/>
                </a:pPr>
                <a:r>
                  <a:rPr lang="en-US" sz="2400" b="1" dirty="0">
                    <a:sym typeface="Wingdings" pitchFamily="2" charset="2"/>
                  </a:rPr>
                  <a:t>“Post-quantum” cryptography (e.g. hardness assumptions)</a:t>
                </a:r>
              </a:p>
              <a:p>
                <a:pPr marL="342900" indent="-342900" algn="l">
                  <a:buFontTx/>
                  <a:buChar char="-"/>
                </a:pPr>
                <a:r>
                  <a:rPr lang="en-US" sz="2400" b="1" dirty="0">
                    <a:sym typeface="Wingdings" pitchFamily="2" charset="2"/>
                  </a:rPr>
                  <a:t>New quantum algorithms (not so much…)</a:t>
                </a:r>
              </a:p>
              <a:p>
                <a:pPr marL="342900" indent="-342900" algn="l">
                  <a:buFontTx/>
                  <a:buChar char="-"/>
                </a:pPr>
                <a:r>
                  <a:rPr lang="en-US" sz="2400" b="1" dirty="0">
                    <a:sym typeface="Wingdings" pitchFamily="2" charset="2"/>
                  </a:rPr>
                  <a:t>New models (plenty)</a:t>
                </a:r>
                <a:endParaRPr lang="en-US" sz="2400" b="1" dirty="0">
                  <a:solidFill>
                    <a:schemeClr val="tx2"/>
                  </a:solidFill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856357"/>
                <a:ext cx="9067800" cy="5673348"/>
              </a:xfrm>
              <a:prstGeom prst="rect">
                <a:avLst/>
              </a:prstGeom>
              <a:blipFill>
                <a:blip r:embed="rId3"/>
                <a:stretch>
                  <a:fillRect l="-1401" t="-670" b="-200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5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A5659C-A50D-CD4F-8734-575797C23196}"/>
              </a:ext>
            </a:extLst>
          </p:cNvPr>
          <p:cNvSpPr txBox="1"/>
          <p:nvPr/>
        </p:nvSpPr>
        <p:spPr>
          <a:xfrm>
            <a:off x="4482" y="2514196"/>
            <a:ext cx="906331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66A0F-C06B-9D4A-BD07-3D047A3C7C96}"/>
              </a:ext>
            </a:extLst>
          </p:cNvPr>
          <p:cNvSpPr txBox="1"/>
          <p:nvPr/>
        </p:nvSpPr>
        <p:spPr>
          <a:xfrm>
            <a:off x="4482" y="4191000"/>
            <a:ext cx="858012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endParaRPr lang="en-US" sz="2800" b="1" dirty="0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228600"/>
            <a:ext cx="8534400" cy="1295400"/>
          </a:xfrm>
          <a:noFill/>
        </p:spPr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" pitchFamily="2" charset="2"/>
              </a:rPr>
              <a:t>Quantum proof systems</a:t>
            </a:r>
            <a:endParaRPr lang="en-US" sz="3600" b="1" dirty="0">
              <a:solidFill>
                <a:schemeClr val="hlink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0" y="762000"/>
                <a:ext cx="9144000" cy="6124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rgbClr val="7030A0"/>
                    </a:solidFill>
                  </a:rPr>
                  <a:t>Verifier is an efficient quantum algorithm</a:t>
                </a:r>
                <a:endParaRPr lang="en-US" sz="2800" b="1" dirty="0">
                  <a:solidFill>
                    <a:srgbClr val="009900"/>
                  </a:solidFill>
                </a:endParaRPr>
              </a:p>
              <a:p>
                <a:pPr algn="l"/>
                <a:r>
                  <a:rPr lang="en-US" sz="2800" b="1" dirty="0">
                    <a:solidFill>
                      <a:srgbClr val="009900"/>
                    </a:solidFill>
                  </a:rPr>
                  <a:t>[Watrous’99]</a:t>
                </a:r>
                <a:r>
                  <a:rPr lang="en-US" sz="2800" b="1" dirty="0"/>
                  <a:t> One prover: </a:t>
                </a:r>
                <a:r>
                  <a:rPr lang="en-US" sz="2800" b="1" dirty="0">
                    <a:solidFill>
                      <a:srgbClr val="FF0000"/>
                    </a:solidFill>
                    <a:sym typeface="Wingdings" pitchFamily="2" charset="2"/>
                  </a:rPr>
                  <a:t>IP*</a:t>
                </a:r>
                <a:endParaRPr lang="en-US" sz="2800" b="1" dirty="0">
                  <a:solidFill>
                    <a:srgbClr val="009900"/>
                  </a:solidFill>
                </a:endParaRPr>
              </a:p>
              <a:p>
                <a:pPr algn="l"/>
                <a:r>
                  <a:rPr lang="en-US" sz="2800" b="1" dirty="0">
                    <a:solidFill>
                      <a:srgbClr val="009900"/>
                    </a:solidFill>
                  </a:rPr>
                  <a:t>[Jain-Ji-Updahyay-Watrous’09]</a:t>
                </a:r>
                <a:r>
                  <a:rPr lang="en-US" sz="2800" b="1" dirty="0"/>
                  <a:t>    </a:t>
                </a:r>
                <a:r>
                  <a:rPr lang="en-US" sz="2800" b="1" dirty="0">
                    <a:solidFill>
                      <a:srgbClr val="FF0000"/>
                    </a:solidFill>
                    <a:sym typeface="Wingdings" pitchFamily="2" charset="2"/>
                  </a:rPr>
                  <a:t>IP*</a:t>
                </a:r>
                <a:r>
                  <a:rPr lang="en-US" sz="2800" b="1" dirty="0">
                    <a:solidFill>
                      <a:srgbClr val="000000"/>
                    </a:solidFill>
                    <a:sym typeface="Wingdings" pitchFamily="2" charset="2"/>
                  </a:rPr>
                  <a:t> = </a:t>
                </a:r>
                <a:r>
                  <a:rPr lang="en-US" sz="2800" b="1" dirty="0">
                    <a:solidFill>
                      <a:srgbClr val="FF0000"/>
                    </a:solidFill>
                    <a:sym typeface="Wingdings" pitchFamily="2" charset="2"/>
                  </a:rPr>
                  <a:t>IP</a:t>
                </a:r>
                <a:r>
                  <a:rPr lang="en-US" sz="2800" b="1" dirty="0">
                    <a:solidFill>
                      <a:srgbClr val="000000"/>
                    </a:solidFill>
                    <a:sym typeface="Wingdings" pitchFamily="2" charset="2"/>
                  </a:rPr>
                  <a:t> = </a:t>
                </a:r>
                <a:r>
                  <a:rPr lang="en-US" sz="2800" b="1" dirty="0">
                    <a:solidFill>
                      <a:srgbClr val="FF0000"/>
                    </a:solidFill>
                    <a:sym typeface="Wingdings" pitchFamily="2" charset="2"/>
                  </a:rPr>
                  <a:t>PSPACE</a:t>
                </a:r>
              </a:p>
              <a:p>
                <a:pPr algn="l"/>
                <a:endParaRPr lang="en-US" sz="2800" b="1" dirty="0">
                  <a:solidFill>
                    <a:srgbClr val="009900"/>
                  </a:solidFill>
                </a:endParaRPr>
              </a:p>
              <a:p>
                <a:pPr algn="l"/>
                <a:r>
                  <a:rPr lang="en-US" sz="2800" b="1" dirty="0">
                    <a:solidFill>
                      <a:srgbClr val="009900"/>
                    </a:solidFill>
                  </a:rPr>
                  <a:t>[Cleve-Hoyer-Toner-Watrous’04] </a:t>
                </a:r>
                <a:r>
                  <a:rPr lang="en-US" sz="2800" b="1" dirty="0"/>
                  <a:t>Many provers:</a:t>
                </a:r>
                <a:r>
                  <a:rPr lang="en-US" sz="2800" b="1" dirty="0">
                    <a:solidFill>
                      <a:srgbClr val="0099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sym typeface="Wingdings" pitchFamily="2" charset="2"/>
                  </a:rPr>
                  <a:t>MIP*</a:t>
                </a:r>
              </a:p>
              <a:p>
                <a:pPr algn="l"/>
                <a:endParaRPr lang="en-US" sz="2800" b="1" dirty="0">
                  <a:sym typeface="Wingdings" pitchFamily="2" charset="2"/>
                </a:endParaRPr>
              </a:p>
              <a:p>
                <a:pPr algn="l"/>
                <a:r>
                  <a:rPr lang="en-US" sz="2800" b="1" dirty="0">
                    <a:solidFill>
                      <a:srgbClr val="009900"/>
                    </a:solidFill>
                  </a:rPr>
                  <a:t>[Ito-Vidick’12]                            </a:t>
                </a:r>
                <a:r>
                  <a:rPr lang="en-US" sz="2800" b="1" dirty="0">
                    <a:solidFill>
                      <a:srgbClr val="FF0000"/>
                    </a:solidFill>
                    <a:sym typeface="Wingdings" pitchFamily="2" charset="2"/>
                  </a:rPr>
                  <a:t>MIP*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⊇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sym typeface="Wingdings" pitchFamily="2" charset="2"/>
                  </a:rPr>
                  <a:t> MIP </a:t>
                </a:r>
                <a:r>
                  <a:rPr lang="en-US" sz="2800" b="1" dirty="0">
                    <a:sym typeface="Wingdings" pitchFamily="2" charset="2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sym typeface="Wingdings" pitchFamily="2" charset="2"/>
                  </a:rPr>
                  <a:t> NEXP </a:t>
                </a:r>
              </a:p>
              <a:p>
                <a:pPr algn="l"/>
                <a:r>
                  <a:rPr lang="en-US" sz="2800" b="1" dirty="0">
                    <a:solidFill>
                      <a:srgbClr val="009900"/>
                    </a:solidFill>
                  </a:rPr>
                  <a:t>[Natarajan-Wright’19]                          </a:t>
                </a:r>
                <a:r>
                  <a:rPr lang="en-US" sz="2800" b="1" dirty="0">
                    <a:solidFill>
                      <a:srgbClr val="FF0000"/>
                    </a:solidFill>
                    <a:sym typeface="Wingdings" pitchFamily="2" charset="2"/>
                  </a:rPr>
                  <a:t>MIP*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⊇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sym typeface="Wingdings" pitchFamily="2" charset="2"/>
                  </a:rPr>
                  <a:t>NEEXP </a:t>
                </a:r>
                <a:endParaRPr lang="en-US" sz="2800" b="1" dirty="0">
                  <a:sym typeface="Wingdings" pitchFamily="2" charset="2"/>
                </a:endParaRPr>
              </a:p>
              <a:p>
                <a:pPr algn="l"/>
                <a:r>
                  <a:rPr lang="en-US" sz="2800" b="1" dirty="0">
                    <a:solidFill>
                      <a:srgbClr val="009900"/>
                    </a:solidFill>
                  </a:rPr>
                  <a:t>[Ji-Natarajan-Vidick-Wright-Yuen’20] </a:t>
                </a:r>
                <a:r>
                  <a:rPr lang="en-US" sz="2800" b="1" dirty="0">
                    <a:solidFill>
                      <a:srgbClr val="FF0000"/>
                    </a:solidFill>
                    <a:sym typeface="Wingdings" pitchFamily="2" charset="2"/>
                  </a:rPr>
                  <a:t>MIP*</a:t>
                </a:r>
                <a:r>
                  <a:rPr lang="en-US" sz="2800" b="1" dirty="0">
                    <a:sym typeface="Wingdings" pitchFamily="2" charset="2"/>
                  </a:rPr>
                  <a:t> = </a:t>
                </a:r>
                <a:r>
                  <a:rPr lang="en-US" sz="2800" b="1" dirty="0">
                    <a:solidFill>
                      <a:srgbClr val="FF0000"/>
                    </a:solidFill>
                    <a:sym typeface="Wingdings" pitchFamily="2" charset="2"/>
                  </a:rPr>
                  <a:t>RE </a:t>
                </a:r>
              </a:p>
              <a:p>
                <a:pPr marL="457200" indent="-457200" algn="l">
                  <a:buFont typeface="Wingdings" pitchFamily="2" charset="2"/>
                  <a:buChar char="è"/>
                </a:pPr>
                <a:endParaRPr lang="en-US" sz="2800" b="1" dirty="0">
                  <a:sym typeface="Wingdings" pitchFamily="2" charset="2"/>
                </a:endParaRPr>
              </a:p>
              <a:p>
                <a:pPr marL="457200" indent="-457200" algn="l">
                  <a:buFont typeface="Wingdings" pitchFamily="2" charset="2"/>
                  <a:buChar char="è"/>
                </a:pPr>
                <a:r>
                  <a:rPr lang="en-US" sz="2800" b="1" dirty="0">
                    <a:sym typeface="Wingdings" pitchFamily="2" charset="2"/>
                  </a:rPr>
                  <a:t>Counterexamples galore: </a:t>
                </a:r>
              </a:p>
              <a:p>
                <a:pPr algn="l"/>
                <a:r>
                  <a:rPr lang="en-US" sz="2800" b="1" dirty="0">
                    <a:solidFill>
                      <a:schemeClr val="tx2"/>
                    </a:solidFill>
                    <a:sym typeface="Wingdings" pitchFamily="2" charset="2"/>
                  </a:rPr>
                  <a:t>Quantum Information theory:  </a:t>
                </a:r>
                <a:r>
                  <a:rPr lang="en-US" sz="2800" b="1" dirty="0">
                    <a:sym typeface="Wingdings" pitchFamily="2" charset="2"/>
                  </a:rPr>
                  <a:t>to</a:t>
                </a:r>
                <a:r>
                  <a:rPr lang="en-US" sz="2800" b="1" dirty="0">
                    <a:solidFill>
                      <a:schemeClr val="tx2"/>
                    </a:solidFill>
                    <a:sym typeface="Wingdings" pitchFamily="2" charset="2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sym typeface="Wingdings" pitchFamily="2" charset="2"/>
                  </a:rPr>
                  <a:t>Tsirelson’s</a:t>
                </a:r>
                <a:r>
                  <a:rPr lang="en-US" sz="2800" b="1" dirty="0">
                    <a:solidFill>
                      <a:srgbClr val="002060"/>
                    </a:solidFill>
                    <a:sym typeface="Wingdings" pitchFamily="2" charset="2"/>
                  </a:rPr>
                  <a:t> Problem</a:t>
                </a:r>
              </a:p>
              <a:p>
                <a:pPr algn="l"/>
                <a:r>
                  <a:rPr lang="en-US" sz="2800" b="1" dirty="0">
                    <a:solidFill>
                      <a:schemeClr val="tx2"/>
                    </a:solidFill>
                    <a:sym typeface="Wingdings" pitchFamily="2" charset="2"/>
                  </a:rPr>
                  <a:t>von-Neumann algebras: </a:t>
                </a:r>
                <a:r>
                  <a:rPr lang="en-US" sz="2800" b="1" dirty="0">
                    <a:sym typeface="Wingdings" pitchFamily="2" charset="2"/>
                  </a:rPr>
                  <a:t>to </a:t>
                </a:r>
                <a:r>
                  <a:rPr lang="en-US" sz="2800" b="1" dirty="0" err="1">
                    <a:solidFill>
                      <a:srgbClr val="C00000"/>
                    </a:solidFill>
                    <a:sym typeface="Wingdings" pitchFamily="2" charset="2"/>
                  </a:rPr>
                  <a:t>Connes</a:t>
                </a:r>
                <a:r>
                  <a:rPr lang="en-US" sz="2800" b="1" dirty="0">
                    <a:solidFill>
                      <a:srgbClr val="C00000"/>
                    </a:solidFill>
                    <a:sym typeface="Wingdings" pitchFamily="2" charset="2"/>
                  </a:rPr>
                  <a:t>’</a:t>
                </a:r>
                <a:r>
                  <a:rPr lang="en-US" sz="2800" b="1" dirty="0">
                    <a:solidFill>
                      <a:srgbClr val="002060"/>
                    </a:solidFill>
                    <a:sym typeface="Wingdings" pitchFamily="2" charset="2"/>
                  </a:rPr>
                  <a:t> Embedding Conj.</a:t>
                </a:r>
              </a:p>
              <a:p>
                <a:pPr algn="l"/>
                <a:r>
                  <a:rPr lang="en-US" sz="2800" b="1" dirty="0">
                    <a:solidFill>
                      <a:schemeClr val="tx2"/>
                    </a:solidFill>
                    <a:sym typeface="Wingdings" pitchFamily="2" charset="2"/>
                  </a:rPr>
                  <a:t>Group theory: </a:t>
                </a:r>
                <a:r>
                  <a:rPr lang="en-US" sz="2800" b="1" dirty="0">
                    <a:sym typeface="Wingdings" pitchFamily="2" charset="2"/>
                  </a:rPr>
                  <a:t>to  </a:t>
                </a:r>
                <a:r>
                  <a:rPr lang="en-US" sz="2800" b="1" dirty="0" err="1">
                    <a:solidFill>
                      <a:srgbClr val="C00000"/>
                    </a:solidFill>
                    <a:sym typeface="Wingdings" pitchFamily="2" charset="2"/>
                  </a:rPr>
                  <a:t>Kirchberg’s</a:t>
                </a:r>
                <a:r>
                  <a:rPr lang="en-US" sz="2800" b="1" dirty="0">
                    <a:solidFill>
                      <a:srgbClr val="002060"/>
                    </a:solidFill>
                    <a:sym typeface="Wingdings" pitchFamily="2" charset="2"/>
                  </a:rPr>
                  <a:t> QWEP Conjecture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62000"/>
                <a:ext cx="9144000" cy="6124754"/>
              </a:xfrm>
              <a:prstGeom prst="rect">
                <a:avLst/>
              </a:prstGeom>
              <a:blipFill>
                <a:blip r:embed="rId3"/>
                <a:stretch>
                  <a:fillRect l="-1528" t="-1242" r="-1389" b="-186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DB7F3D-EADC-7A4A-8741-C0BEDA1FAABE}"/>
              </a:ext>
            </a:extLst>
          </p:cNvPr>
          <p:cNvSpPr/>
          <p:nvPr/>
        </p:nvSpPr>
        <p:spPr bwMode="auto">
          <a:xfrm>
            <a:off x="990600" y="837998"/>
            <a:ext cx="6781800" cy="1600200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ym typeface="Wingdings" pitchFamily="2" charset="2"/>
              </a:rPr>
              <a:t>EPR controversy of quantum mechanics, Bell Inequalities, power of entanglement,…</a:t>
            </a:r>
            <a:endParaRPr lang="en-US" dirty="0">
              <a:latin typeface="Comic Sans MS" pitchFamily="-106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build="p" animBg="1"/>
      <p:bldP spid="20" grpId="0" uiExpand="1" build="p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AA8D5BF-39F9-9942-B74A-238C3272E829}"/>
              </a:ext>
            </a:extLst>
          </p:cNvPr>
          <p:cNvGrpSpPr>
            <a:grpSpLocks noChangeAspect="1"/>
          </p:cNvGrpSpPr>
          <p:nvPr/>
        </p:nvGrpSpPr>
        <p:grpSpPr>
          <a:xfrm>
            <a:off x="1769101" y="1488638"/>
            <a:ext cx="7146299" cy="1428749"/>
            <a:chOff x="-1741793" y="1676400"/>
            <a:chExt cx="9528400" cy="1905000"/>
          </a:xfrm>
        </p:grpSpPr>
        <p:pic>
          <p:nvPicPr>
            <p:cNvPr id="54" name="Picture 2" descr="King Arthur | Monty Python Wiki | Fandom">
              <a:extLst>
                <a:ext uri="{FF2B5EF4-FFF2-40B4-BE49-F238E27FC236}">
                  <a16:creationId xmlns:a16="http://schemas.microsoft.com/office/drawing/2014/main" id="{BBB59978-5438-404D-A929-CAE5850F4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154" y="2209800"/>
              <a:ext cx="1028454" cy="1284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1">
              <a:extLst>
                <a:ext uri="{FF2B5EF4-FFF2-40B4-BE49-F238E27FC236}">
                  <a16:creationId xmlns:a16="http://schemas.microsoft.com/office/drawing/2014/main" id="{E9238A02-BEF3-1E4D-8D0A-7D11F0A3B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10" y="2209800"/>
              <a:ext cx="103822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 Box 13">
              <a:extLst>
                <a:ext uri="{FF2B5EF4-FFF2-40B4-BE49-F238E27FC236}">
                  <a16:creationId xmlns:a16="http://schemas.microsoft.com/office/drawing/2014/main" id="{DBDEEBF0-D44B-4449-BA6A-6AB1EAF8F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532" y="1752600"/>
              <a:ext cx="1385820" cy="53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457200" indent="-457200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2"/>
                  </a:solidFill>
                </a:rPr>
                <a:t>Prover</a:t>
              </a:r>
              <a:r>
                <a:rPr lang="en-US" altLang="en-US" sz="2000" b="1" baseline="-25000" dirty="0">
                  <a:solidFill>
                    <a:schemeClr val="tx2"/>
                  </a:solidFill>
                </a:rPr>
                <a:t>1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E750D94-B4F0-2A40-B140-EF61BB7844EE}"/>
                </a:ext>
              </a:extLst>
            </p:cNvPr>
            <p:cNvGrpSpPr/>
            <p:nvPr/>
          </p:nvGrpSpPr>
          <p:grpSpPr>
            <a:xfrm>
              <a:off x="1524000" y="1901268"/>
              <a:ext cx="1692275" cy="1027907"/>
              <a:chOff x="1905000" y="2352351"/>
              <a:chExt cx="1692275" cy="1027907"/>
            </a:xfrm>
          </p:grpSpPr>
          <p:sp>
            <p:nvSpPr>
              <p:cNvPr id="73" name="Line 5">
                <a:extLst>
                  <a:ext uri="{FF2B5EF4-FFF2-40B4-BE49-F238E27FC236}">
                    <a16:creationId xmlns:a16="http://schemas.microsoft.com/office/drawing/2014/main" id="{2581F47F-96AA-EB46-8F10-C9655298F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1200" y="3335338"/>
                <a:ext cx="161607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6">
                <a:extLst>
                  <a:ext uri="{FF2B5EF4-FFF2-40B4-BE49-F238E27FC236}">
                    <a16:creationId xmlns:a16="http://schemas.microsoft.com/office/drawing/2014/main" id="{96CC42A2-CA2A-5349-B18E-045421DD6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05000" y="2878138"/>
                <a:ext cx="161607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 Box 16">
                <a:extLst>
                  <a:ext uri="{FF2B5EF4-FFF2-40B4-BE49-F238E27FC236}">
                    <a16:creationId xmlns:a16="http://schemas.microsoft.com/office/drawing/2014/main" id="{AE9FF770-641D-4543-BE6B-10418ECB57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1301" y="2352351"/>
                <a:ext cx="526213" cy="533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q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1</a:t>
                </a:r>
                <a:endParaRPr lang="en-US" altLang="en-US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6" name="Text Box 17">
                <a:extLst>
                  <a:ext uri="{FF2B5EF4-FFF2-40B4-BE49-F238E27FC236}">
                    <a16:creationId xmlns:a16="http://schemas.microsoft.com/office/drawing/2014/main" id="{550C0412-13CF-C942-9483-D73889916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9753" y="2682631"/>
                <a:ext cx="620256" cy="697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a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1</a:t>
                </a:r>
                <a:r>
                  <a:rPr lang="en-US" altLang="en-US" sz="2800" b="1" baseline="-25000" dirty="0">
                    <a:solidFill>
                      <a:srgbClr val="7030A0"/>
                    </a:solidFill>
                  </a:rPr>
                  <a:t> </a:t>
                </a:r>
                <a:endParaRPr lang="en-US" altLang="en-US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49" name="Text Box 25">
              <a:extLst>
                <a:ext uri="{FF2B5EF4-FFF2-40B4-BE49-F238E27FC236}">
                  <a16:creationId xmlns:a16="http://schemas.microsoft.com/office/drawing/2014/main" id="{6816B2B1-6A03-FB4D-907A-4B14C741B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651" y="1676400"/>
              <a:ext cx="1535433" cy="53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457200" indent="-457200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2"/>
                  </a:solidFill>
                </a:rPr>
                <a:t>Verifier</a:t>
              </a:r>
            </a:p>
          </p:txBody>
        </p:sp>
        <p:sp>
          <p:nvSpPr>
            <p:cNvPr id="50" name="Text Box 28">
              <a:extLst>
                <a:ext uri="{FF2B5EF4-FFF2-40B4-BE49-F238E27FC236}">
                  <a16:creationId xmlns:a16="http://schemas.microsoft.com/office/drawing/2014/main" id="{BBC20613-2184-684B-9525-505DC2945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741793" y="1871008"/>
              <a:ext cx="1051999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sym typeface="Symbol" pitchFamily="2" charset="2"/>
                </a:rPr>
                <a:t>2IP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9E18EDE-009D-6F46-85C6-94EBE4CBBCE1}"/>
                </a:ext>
              </a:extLst>
            </p:cNvPr>
            <p:cNvGrpSpPr/>
            <p:nvPr/>
          </p:nvGrpSpPr>
          <p:grpSpPr>
            <a:xfrm>
              <a:off x="4648200" y="1901268"/>
              <a:ext cx="1692275" cy="1037274"/>
              <a:chOff x="4860925" y="2312431"/>
              <a:chExt cx="1692275" cy="1037274"/>
            </a:xfrm>
          </p:grpSpPr>
          <p:sp>
            <p:nvSpPr>
              <p:cNvPr id="69" name="Line 38">
                <a:extLst>
                  <a:ext uri="{FF2B5EF4-FFF2-40B4-BE49-F238E27FC236}">
                    <a16:creationId xmlns:a16="http://schemas.microsoft.com/office/drawing/2014/main" id="{844CFC2E-D184-AB4D-970C-6CB2E5289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37125" y="3335338"/>
                <a:ext cx="161607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39">
                <a:extLst>
                  <a:ext uri="{FF2B5EF4-FFF2-40B4-BE49-F238E27FC236}">
                    <a16:creationId xmlns:a16="http://schemas.microsoft.com/office/drawing/2014/main" id="{1C5930EF-3B31-344B-A57B-9EF4268D8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0925" y="2878138"/>
                <a:ext cx="161607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 Box 40">
                <a:extLst>
                  <a:ext uri="{FF2B5EF4-FFF2-40B4-BE49-F238E27FC236}">
                    <a16:creationId xmlns:a16="http://schemas.microsoft.com/office/drawing/2014/main" id="{74489A18-08C1-9845-B946-7619974C19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2906" y="2312431"/>
                <a:ext cx="562547" cy="533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q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2</a:t>
                </a:r>
                <a:endParaRPr lang="en-US" altLang="en-US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2" name="Text Box 41">
                <a:extLst>
                  <a:ext uri="{FF2B5EF4-FFF2-40B4-BE49-F238E27FC236}">
                    <a16:creationId xmlns:a16="http://schemas.microsoft.com/office/drawing/2014/main" id="{82558E86-19DB-6847-8A04-FD4E142C82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2744" y="2816225"/>
                <a:ext cx="560411" cy="533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a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2</a:t>
                </a:r>
                <a:endParaRPr lang="en-US" altLang="en-US" sz="20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52" name="Text Box 47">
              <a:extLst>
                <a:ext uri="{FF2B5EF4-FFF2-40B4-BE49-F238E27FC236}">
                  <a16:creationId xmlns:a16="http://schemas.microsoft.com/office/drawing/2014/main" id="{5978213E-B031-7449-A924-E1697298B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4452" y="1752600"/>
              <a:ext cx="1422155" cy="53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457200" indent="-457200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2"/>
                  </a:solidFill>
                </a:rPr>
                <a:t>Prover</a:t>
              </a:r>
              <a:r>
                <a:rPr lang="en-US" altLang="en-US" sz="2000" b="1" baseline="-25000" dirty="0">
                  <a:solidFill>
                    <a:schemeClr val="tx2"/>
                  </a:solidFill>
                </a:rPr>
                <a:t>2</a:t>
              </a:r>
            </a:p>
          </p:txBody>
        </p:sp>
        <p:pic>
          <p:nvPicPr>
            <p:cNvPr id="53" name="Picture 49">
              <a:extLst>
                <a:ext uri="{FF2B5EF4-FFF2-40B4-BE49-F238E27FC236}">
                  <a16:creationId xmlns:a16="http://schemas.microsoft.com/office/drawing/2014/main" id="{2F2426AB-1A06-B54E-B6FE-259552C25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147" y="2286000"/>
              <a:ext cx="1162050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32">
              <a:extLst>
                <a:ext uri="{FF2B5EF4-FFF2-40B4-BE49-F238E27FC236}">
                  <a16:creationId xmlns:a16="http://schemas.microsoft.com/office/drawing/2014/main" id="{2B89576D-01F2-6B47-A7E2-A1D376304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068" y="2119410"/>
              <a:ext cx="365027" cy="36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23560F-9C4A-AD4B-B3FB-45551DFBC559}"/>
              </a:ext>
            </a:extLst>
          </p:cNvPr>
          <p:cNvGrpSpPr/>
          <p:nvPr/>
        </p:nvGrpSpPr>
        <p:grpSpPr>
          <a:xfrm>
            <a:off x="1647823" y="4800778"/>
            <a:ext cx="7267577" cy="1981022"/>
            <a:chOff x="-1264146" y="3886200"/>
            <a:chExt cx="7267577" cy="19810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14C410-9BCA-D344-80E8-FB134388DB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264146" y="3886200"/>
              <a:ext cx="7267577" cy="1981022"/>
              <a:chOff x="-1903497" y="940038"/>
              <a:chExt cx="9690103" cy="2641362"/>
            </a:xfrm>
          </p:grpSpPr>
          <p:pic>
            <p:nvPicPr>
              <p:cNvPr id="35846" name="Picture 11">
                <a:extLst>
                  <a:ext uri="{FF2B5EF4-FFF2-40B4-BE49-F238E27FC236}">
                    <a16:creationId xmlns:a16="http://schemas.microsoft.com/office/drawing/2014/main" id="{A80A46E0-552E-C448-8088-A30E1CC01A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310" y="2209800"/>
                <a:ext cx="1038225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48" name="Text Box 13">
                <a:extLst>
                  <a:ext uri="{FF2B5EF4-FFF2-40B4-BE49-F238E27FC236}">
                    <a16:creationId xmlns:a16="http://schemas.microsoft.com/office/drawing/2014/main" id="{C299EB72-F705-9845-AA98-324C1D3986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532" y="1752600"/>
                <a:ext cx="1385820" cy="53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457200" indent="-457200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chemeClr val="tx2"/>
                    </a:solidFill>
                  </a:rPr>
                  <a:t>Prover</a:t>
                </a:r>
                <a:r>
                  <a:rPr lang="en-US" altLang="en-US" sz="2000" b="1" baseline="-25000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4845912E-DBA6-2647-B8B1-4C19F47497CF}"/>
                  </a:ext>
                </a:extLst>
              </p:cNvPr>
              <p:cNvGrpSpPr/>
              <p:nvPr/>
            </p:nvGrpSpPr>
            <p:grpSpPr>
              <a:xfrm>
                <a:off x="1524000" y="2427055"/>
                <a:ext cx="1692275" cy="457200"/>
                <a:chOff x="1905000" y="2878138"/>
                <a:chExt cx="1692275" cy="457200"/>
              </a:xfrm>
            </p:grpSpPr>
            <p:sp>
              <p:nvSpPr>
                <p:cNvPr id="35843" name="Line 5">
                  <a:extLst>
                    <a:ext uri="{FF2B5EF4-FFF2-40B4-BE49-F238E27FC236}">
                      <a16:creationId xmlns:a16="http://schemas.microsoft.com/office/drawing/2014/main" id="{127B30FD-93A4-F446-932E-674ACFEFE3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1200" y="3335338"/>
                  <a:ext cx="1616075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44" name="Line 6">
                  <a:extLst>
                    <a:ext uri="{FF2B5EF4-FFF2-40B4-BE49-F238E27FC236}">
                      <a16:creationId xmlns:a16="http://schemas.microsoft.com/office/drawing/2014/main" id="{92B9691C-6E14-BC41-B967-66BB857BF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05000" y="2878138"/>
                  <a:ext cx="1616075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856" name="Text Box 25">
                <a:extLst>
                  <a:ext uri="{FF2B5EF4-FFF2-40B4-BE49-F238E27FC236}">
                    <a16:creationId xmlns:a16="http://schemas.microsoft.com/office/drawing/2014/main" id="{7844E517-7441-B54C-ADCD-9D54D51BA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4651" y="1676400"/>
                <a:ext cx="1535433" cy="53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457200" indent="-457200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chemeClr val="tx2"/>
                    </a:solidFill>
                  </a:rPr>
                  <a:t>Verifier</a:t>
                </a:r>
              </a:p>
            </p:txBody>
          </p:sp>
          <p:sp>
            <p:nvSpPr>
              <p:cNvPr id="35858" name="Text Box 28">
                <a:extLst>
                  <a:ext uri="{FF2B5EF4-FFF2-40B4-BE49-F238E27FC236}">
                    <a16:creationId xmlns:a16="http://schemas.microsoft.com/office/drawing/2014/main" id="{28F5EB7D-2354-7843-861A-0DA6630728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3497" y="1587837"/>
                <a:ext cx="1306341" cy="697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0000"/>
                    </a:solidFill>
                    <a:sym typeface="Symbol" pitchFamily="2" charset="2"/>
                  </a:rPr>
                  <a:t>2IP*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0BEC25BC-30A2-594A-A819-26403DA904E0}"/>
                  </a:ext>
                </a:extLst>
              </p:cNvPr>
              <p:cNvGrpSpPr/>
              <p:nvPr/>
            </p:nvGrpSpPr>
            <p:grpSpPr>
              <a:xfrm>
                <a:off x="4648200" y="2466975"/>
                <a:ext cx="1692275" cy="457200"/>
                <a:chOff x="4860925" y="2878138"/>
                <a:chExt cx="1692275" cy="457200"/>
              </a:xfrm>
            </p:grpSpPr>
            <p:sp>
              <p:nvSpPr>
                <p:cNvPr id="35864" name="Line 38">
                  <a:extLst>
                    <a:ext uri="{FF2B5EF4-FFF2-40B4-BE49-F238E27FC236}">
                      <a16:creationId xmlns:a16="http://schemas.microsoft.com/office/drawing/2014/main" id="{8FC16B8B-A6BC-3544-9B6E-A88538067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37125" y="3335338"/>
                  <a:ext cx="1616075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65" name="Line 39">
                  <a:extLst>
                    <a:ext uri="{FF2B5EF4-FFF2-40B4-BE49-F238E27FC236}">
                      <a16:creationId xmlns:a16="http://schemas.microsoft.com/office/drawing/2014/main" id="{74CDD957-A5D7-8449-9AA9-F3EB8D0CB4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0925" y="2878138"/>
                  <a:ext cx="1616075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872" name="Text Box 47">
                <a:extLst>
                  <a:ext uri="{FF2B5EF4-FFF2-40B4-BE49-F238E27FC236}">
                    <a16:creationId xmlns:a16="http://schemas.microsoft.com/office/drawing/2014/main" id="{C726BD23-2746-C14B-8CD9-A47C7FF70C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4451" y="1752600"/>
                <a:ext cx="1422155" cy="53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457200" indent="-457200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chemeClr val="tx2"/>
                    </a:solidFill>
                  </a:rPr>
                  <a:t>Prover</a:t>
                </a:r>
                <a:r>
                  <a:rPr lang="en-US" altLang="en-US" sz="2000" b="1" baseline="-25000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  <p:pic>
            <p:nvPicPr>
              <p:cNvPr id="35874" name="Picture 49">
                <a:extLst>
                  <a:ext uri="{FF2B5EF4-FFF2-40B4-BE49-F238E27FC236}">
                    <a16:creationId xmlns:a16="http://schemas.microsoft.com/office/drawing/2014/main" id="{2E814FC4-2F70-8A44-A31C-2239B65F84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8147" y="2286000"/>
                <a:ext cx="1162050" cy="127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2" descr="King Arthur | Monty Python Wiki | Fandom">
                <a:extLst>
                  <a:ext uri="{FF2B5EF4-FFF2-40B4-BE49-F238E27FC236}">
                    <a16:creationId xmlns:a16="http://schemas.microsoft.com/office/drawing/2014/main" id="{9BC0676D-DEEA-DC4E-AB74-1D117480AB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7154" y="2209800"/>
                <a:ext cx="1028454" cy="1284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59" name="Picture 32">
                <a:extLst>
                  <a:ext uri="{FF2B5EF4-FFF2-40B4-BE49-F238E27FC236}">
                    <a16:creationId xmlns:a16="http://schemas.microsoft.com/office/drawing/2014/main" id="{3C2A8802-7E1D-B847-A82F-5D1079172C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068" y="2119410"/>
                <a:ext cx="365027" cy="365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" name="Picture 2" descr="Atom Lesson Plan | Atomic Heritage Foundation">
                <a:extLst>
                  <a:ext uri="{FF2B5EF4-FFF2-40B4-BE49-F238E27FC236}">
                    <a16:creationId xmlns:a16="http://schemas.microsoft.com/office/drawing/2014/main" id="{F2B70082-60C4-354B-A423-2A61807650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3846" y="2067414"/>
                <a:ext cx="500028" cy="558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1AB32FE4-4D96-2E4A-A898-A448553A068C}"/>
                  </a:ext>
                </a:extLst>
              </p:cNvPr>
              <p:cNvCxnSpPr/>
              <p:nvPr/>
            </p:nvCxnSpPr>
            <p:spPr bwMode="auto">
              <a:xfrm>
                <a:off x="6041540" y="2463872"/>
                <a:ext cx="914400" cy="914400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5FACA8D-F759-6F4D-B1F4-238833E91D30}"/>
                  </a:ext>
                </a:extLst>
              </p:cNvPr>
              <p:cNvGrpSpPr/>
              <p:nvPr/>
            </p:nvGrpSpPr>
            <p:grpSpPr>
              <a:xfrm>
                <a:off x="1147990" y="940038"/>
                <a:ext cx="5685148" cy="914162"/>
                <a:chOff x="1147990" y="940038"/>
                <a:chExt cx="5685148" cy="914162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B42D75C1-6BA4-F44A-9610-8347C71E7AA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833138" y="1361059"/>
                  <a:ext cx="0" cy="49314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F04EDC4D-771E-2F48-99EA-5F31427D18C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147990" y="1356262"/>
                  <a:ext cx="1" cy="488588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9D9D1FA-7142-3B49-B00C-B7A0DD26898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147990" y="1373927"/>
                  <a:ext cx="5685148" cy="379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F18A5CC8-B2FE-A348-84FA-93F2F8295D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0098" y="940038"/>
                      <a:ext cx="734133" cy="69762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F18A5CC8-B2FE-A348-84FA-93F2F8295D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50098" y="940038"/>
                      <a:ext cx="734133" cy="69762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1364" b="-190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81E438-1336-0F47-B910-CA2C083867E5}"/>
                    </a:ext>
                  </a:extLst>
                </p:cNvPr>
                <p:cNvSpPr txBox="1"/>
                <p:nvPr/>
              </p:nvSpPr>
              <p:spPr>
                <a:xfrm>
                  <a:off x="1372730" y="1111098"/>
                  <a:ext cx="2633628" cy="53348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Quantum state</a:t>
                  </a:r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78BEC2E-36B8-5E4B-BF97-4A215622EE7E}"/>
                  </a:ext>
                </a:extLst>
              </p:cNvPr>
              <p:cNvSpPr txBox="1"/>
              <p:nvPr/>
            </p:nvSpPr>
            <p:spPr>
              <a:xfrm>
                <a:off x="4691009" y="1109319"/>
                <a:ext cx="1819301" cy="53348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Entangled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D39245-008C-F44A-B154-5C455B371557}"/>
                </a:ext>
              </a:extLst>
            </p:cNvPr>
            <p:cNvGrpSpPr/>
            <p:nvPr/>
          </p:nvGrpSpPr>
          <p:grpSpPr>
            <a:xfrm>
              <a:off x="1676400" y="4632245"/>
              <a:ext cx="2835096" cy="777955"/>
              <a:chOff x="1792282" y="1809690"/>
              <a:chExt cx="2835096" cy="777955"/>
            </a:xfrm>
          </p:grpSpPr>
          <p:sp>
            <p:nvSpPr>
              <p:cNvPr id="77" name="Text Box 16">
                <a:extLst>
                  <a:ext uri="{FF2B5EF4-FFF2-40B4-BE49-F238E27FC236}">
                    <a16:creationId xmlns:a16="http://schemas.microsoft.com/office/drawing/2014/main" id="{B15ED159-517E-3540-B32D-F00306B90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2282" y="1809690"/>
                <a:ext cx="3946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q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1</a:t>
                </a:r>
                <a:endParaRPr lang="en-US" altLang="en-US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8" name="Text Box 17">
                <a:extLst>
                  <a:ext uri="{FF2B5EF4-FFF2-40B4-BE49-F238E27FC236}">
                    <a16:creationId xmlns:a16="http://schemas.microsoft.com/office/drawing/2014/main" id="{C848544B-6CC0-1B49-83C3-E3B083769A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6121" y="2057400"/>
                <a:ext cx="46519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a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1</a:t>
                </a:r>
                <a:r>
                  <a:rPr lang="en-US" altLang="en-US" sz="2800" b="1" baseline="-25000" dirty="0">
                    <a:solidFill>
                      <a:srgbClr val="7030A0"/>
                    </a:solidFill>
                  </a:rPr>
                  <a:t> </a:t>
                </a:r>
                <a:endParaRPr lang="en-US" alt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9" name="Text Box 40">
                <a:extLst>
                  <a:ext uri="{FF2B5EF4-FFF2-40B4-BE49-F238E27FC236}">
                    <a16:creationId xmlns:a16="http://schemas.microsoft.com/office/drawing/2014/main" id="{18DD3D26-1EC8-0442-BE95-5959A542D3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9692" y="1809690"/>
                <a:ext cx="42191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q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2</a:t>
                </a:r>
                <a:endParaRPr lang="en-US" altLang="en-US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0" name="Text Box 41">
                <a:extLst>
                  <a:ext uri="{FF2B5EF4-FFF2-40B4-BE49-F238E27FC236}">
                    <a16:creationId xmlns:a16="http://schemas.microsoft.com/office/drawing/2014/main" id="{ECA1A7C5-145A-FA4A-B929-6D3736FB28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7070" y="2187535"/>
                <a:ext cx="42030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a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2</a:t>
                </a:r>
                <a:endParaRPr lang="en-US" altLang="en-US" sz="2000" b="1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83" name="Text Box 2">
            <a:extLst>
              <a:ext uri="{FF2B5EF4-FFF2-40B4-BE49-F238E27FC236}">
                <a16:creationId xmlns:a16="http://schemas.microsoft.com/office/drawing/2014/main" id="{BF1985BD-20F8-FF40-8820-2F619577F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hlink"/>
                </a:solidFill>
              </a:rPr>
              <a:t> 1-round proofs as Games </a:t>
            </a:r>
            <a:r>
              <a:rPr lang="en-US" altLang="en-US" sz="2400" b="1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[Cai-Condon-Lipton ’90] </a:t>
            </a:r>
            <a:endParaRPr lang="en-US" altLang="en-US" sz="2400" b="1" dirty="0">
              <a:solidFill>
                <a:schemeClr val="tx1"/>
              </a:solidFill>
              <a:sym typeface="Symbol" pitchFamily="2" charset="2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9F316C-6497-4A44-BED9-0AAABB89B3E6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400" y="3886200"/>
            <a:ext cx="538074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 Box 2">
            <a:extLst>
              <a:ext uri="{FF2B5EF4-FFF2-40B4-BE49-F238E27FC236}">
                <a16:creationId xmlns:a16="http://schemas.microsoft.com/office/drawing/2014/main" id="{2661077C-C597-B44E-AB5C-FF6927650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3" y="3429000"/>
            <a:ext cx="2590800" cy="1015663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How hard is it to </a:t>
            </a:r>
          </a:p>
          <a:p>
            <a:pPr algn="l" eaLnBrk="1" hangingPunct="1"/>
            <a:r>
              <a:rPr lang="en-US" altLang="en-US" sz="20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approximate within</a:t>
            </a:r>
          </a:p>
          <a:p>
            <a:pPr algn="l" eaLnBrk="1" hangingPunct="1"/>
            <a:r>
              <a:rPr lang="en-US" altLang="en-US" sz="20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a constant factor? 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85" name="Text Box 28">
            <a:extLst>
              <a:ext uri="{FF2B5EF4-FFF2-40B4-BE49-F238E27FC236}">
                <a16:creationId xmlns:a16="http://schemas.microsoft.com/office/drawing/2014/main" id="{26839A5B-B4B6-BA47-B329-65D6FF72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94" y="1600200"/>
            <a:ext cx="1433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sym typeface="Symbol" pitchFamily="2" charset="2"/>
              </a:rPr>
              <a:t>NEXP </a:t>
            </a:r>
            <a:r>
              <a:rPr lang="en-US" altLang="en-US" sz="2800" b="1" dirty="0">
                <a:solidFill>
                  <a:schemeClr val="tx1"/>
                </a:solidFill>
                <a:sym typeface="Symbol" pitchFamily="2" charset="2"/>
              </a:rPr>
              <a:t>=</a:t>
            </a:r>
          </a:p>
        </p:txBody>
      </p:sp>
      <p:sp>
        <p:nvSpPr>
          <p:cNvPr id="86" name="Text Box 28">
            <a:extLst>
              <a:ext uri="{FF2B5EF4-FFF2-40B4-BE49-F238E27FC236}">
                <a16:creationId xmlns:a16="http://schemas.microsoft.com/office/drawing/2014/main" id="{F4FD0C1C-F72D-894F-84E4-9AF6946C6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147" y="5257800"/>
            <a:ext cx="925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sym typeface="Symbol" pitchFamily="2" charset="2"/>
              </a:rPr>
              <a:t>RE </a:t>
            </a:r>
            <a:r>
              <a:rPr lang="en-US" altLang="en-US" sz="2800" b="1" dirty="0">
                <a:solidFill>
                  <a:schemeClr val="tx1"/>
                </a:solidFill>
                <a:sym typeface="Symbol" pitchFamily="2" charset="2"/>
              </a:rPr>
              <a:t>=</a:t>
            </a:r>
          </a:p>
        </p:txBody>
      </p:sp>
      <p:sp>
        <p:nvSpPr>
          <p:cNvPr id="87" name="Text Box 25">
            <a:extLst>
              <a:ext uri="{FF2B5EF4-FFF2-40B4-BE49-F238E27FC236}">
                <a16:creationId xmlns:a16="http://schemas.microsoft.com/office/drawing/2014/main" id="{C6CA2573-AAEF-FC43-AAED-C87AB43F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71800"/>
            <a:ext cx="5753796" cy="771623"/>
          </a:xfrm>
          <a:prstGeom prst="rect">
            <a:avLst/>
          </a:prstGeom>
          <a:solidFill>
            <a:schemeClr val="bg2"/>
          </a:solidFill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 b="1" dirty="0" err="1">
                <a:solidFill>
                  <a:schemeClr val="tx2"/>
                </a:solidFill>
              </a:rPr>
              <a:t>val</a:t>
            </a:r>
            <a:r>
              <a:rPr lang="en-US" altLang="en-US" sz="2400" b="1" dirty="0">
                <a:solidFill>
                  <a:schemeClr val="tx1"/>
                </a:solidFill>
              </a:rPr>
              <a:t>(</a:t>
            </a:r>
            <a:r>
              <a:rPr lang="en-US" altLang="en-US" sz="2400" b="1" dirty="0">
                <a:solidFill>
                  <a:srgbClr val="7030A0"/>
                </a:solidFill>
              </a:rPr>
              <a:t>G</a:t>
            </a:r>
            <a:r>
              <a:rPr lang="en-US" altLang="en-US" sz="2400" b="1" dirty="0">
                <a:solidFill>
                  <a:schemeClr val="tx1"/>
                </a:solidFill>
              </a:rPr>
              <a:t>):</a:t>
            </a:r>
            <a:r>
              <a:rPr lang="en-US" altLang="en-US" sz="2400" b="1" dirty="0">
                <a:solidFill>
                  <a:schemeClr val="tx2"/>
                </a:solidFill>
              </a:rPr>
              <a:t>  </a:t>
            </a:r>
            <a:r>
              <a:rPr lang="en-US" altLang="en-US" sz="2400" b="1" dirty="0">
                <a:solidFill>
                  <a:srgbClr val="C00000"/>
                </a:solidFill>
              </a:rPr>
              <a:t>max</a:t>
            </a:r>
            <a:r>
              <a:rPr lang="en-US" altLang="en-US" sz="2400" b="1" dirty="0">
                <a:solidFill>
                  <a:schemeClr val="tx1"/>
                </a:solidFill>
              </a:rPr>
              <a:t> Prob [</a:t>
            </a:r>
            <a:r>
              <a:rPr lang="en-US" altLang="en-US" sz="2400" b="1" dirty="0">
                <a:solidFill>
                  <a:schemeClr val="tx2"/>
                </a:solidFill>
              </a:rPr>
              <a:t>Ver</a:t>
            </a:r>
            <a:r>
              <a:rPr lang="en-US" altLang="en-US" sz="2400" b="1" dirty="0">
                <a:solidFill>
                  <a:schemeClr val="tx1"/>
                </a:solidFill>
              </a:rPr>
              <a:t>(</a:t>
            </a:r>
            <a:r>
              <a:rPr lang="en-US" altLang="en-US" sz="2400" b="1" dirty="0">
                <a:solidFill>
                  <a:srgbClr val="7030A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7030A0"/>
                </a:solidFill>
              </a:rPr>
              <a:t>1</a:t>
            </a:r>
            <a:r>
              <a:rPr lang="en-US" altLang="en-US" sz="2400" b="1" dirty="0">
                <a:solidFill>
                  <a:schemeClr val="tx1"/>
                </a:solidFill>
              </a:rPr>
              <a:t>,</a:t>
            </a:r>
            <a:r>
              <a:rPr lang="en-US" altLang="en-US" sz="2400" b="1" dirty="0">
                <a:solidFill>
                  <a:srgbClr val="7030A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7030A0"/>
                </a:solidFill>
              </a:rPr>
              <a:t>2</a:t>
            </a:r>
            <a:r>
              <a:rPr lang="en-US" altLang="en-US" sz="2400" b="1" dirty="0">
                <a:solidFill>
                  <a:schemeClr val="tx1"/>
                </a:solidFill>
              </a:rPr>
              <a:t>,</a:t>
            </a:r>
            <a:r>
              <a:rPr lang="en-US" altLang="en-US" sz="2400" b="1" dirty="0">
                <a:solidFill>
                  <a:srgbClr val="7030A0"/>
                </a:solidFill>
              </a:rPr>
              <a:t>a</a:t>
            </a:r>
            <a:r>
              <a:rPr lang="en-US" altLang="en-US" sz="2400" b="1" baseline="-25000" dirty="0">
                <a:solidFill>
                  <a:srgbClr val="7030A0"/>
                </a:solidFill>
              </a:rPr>
              <a:t>1</a:t>
            </a:r>
            <a:r>
              <a:rPr lang="en-US" altLang="en-US" sz="2400" b="1" dirty="0">
                <a:solidFill>
                  <a:schemeClr val="tx1"/>
                </a:solidFill>
              </a:rPr>
              <a:t>,</a:t>
            </a:r>
            <a:r>
              <a:rPr lang="en-US" altLang="en-US" sz="2400" b="1" dirty="0">
                <a:solidFill>
                  <a:srgbClr val="7030A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7030A0"/>
                </a:solidFill>
              </a:rPr>
              <a:t>2</a:t>
            </a:r>
            <a:r>
              <a:rPr lang="en-US" altLang="en-US" sz="2400" b="1" dirty="0">
                <a:solidFill>
                  <a:schemeClr val="tx1"/>
                </a:solidFill>
              </a:rPr>
              <a:t>)=ACC]</a:t>
            </a:r>
          </a:p>
          <a:p>
            <a:pPr algn="l" eaLnBrk="1" hangingPunct="1"/>
            <a:r>
              <a:rPr lang="en-US" altLang="en-US" sz="2000" b="1" dirty="0">
                <a:solidFill>
                  <a:srgbClr val="7030A0"/>
                </a:solidFill>
              </a:rPr>
              <a:t>   </a:t>
            </a:r>
            <a:r>
              <a:rPr lang="en-US" altLang="en-US" sz="2000" b="1" dirty="0">
                <a:solidFill>
                  <a:srgbClr val="C00000"/>
                </a:solidFill>
              </a:rPr>
              <a:t>best provers’ strategy</a:t>
            </a:r>
          </a:p>
        </p:txBody>
      </p:sp>
      <p:sp>
        <p:nvSpPr>
          <p:cNvPr id="88" name="Text Box 25">
            <a:extLst>
              <a:ext uri="{FF2B5EF4-FFF2-40B4-BE49-F238E27FC236}">
                <a16:creationId xmlns:a16="http://schemas.microsoft.com/office/drawing/2014/main" id="{23384EBB-B788-0F40-9CC5-C247E0699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038600"/>
            <a:ext cx="5917302" cy="771623"/>
          </a:xfrm>
          <a:prstGeom prst="rect">
            <a:avLst/>
          </a:prstGeom>
          <a:solidFill>
            <a:schemeClr val="bg2"/>
          </a:solidFill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 b="1" dirty="0">
                <a:solidFill>
                  <a:schemeClr val="tx2"/>
                </a:solidFill>
              </a:rPr>
              <a:t>Val*</a:t>
            </a:r>
            <a:r>
              <a:rPr lang="en-US" altLang="en-US" sz="2400" b="1" dirty="0">
                <a:solidFill>
                  <a:schemeClr val="tx1"/>
                </a:solidFill>
              </a:rPr>
              <a:t>(</a:t>
            </a:r>
            <a:r>
              <a:rPr lang="en-US" altLang="en-US" sz="2400" b="1" dirty="0">
                <a:solidFill>
                  <a:srgbClr val="7030A0"/>
                </a:solidFill>
              </a:rPr>
              <a:t>G</a:t>
            </a:r>
            <a:r>
              <a:rPr lang="en-US" altLang="en-US" sz="2400" b="1" dirty="0">
                <a:solidFill>
                  <a:schemeClr val="tx1"/>
                </a:solidFill>
              </a:rPr>
              <a:t>):</a:t>
            </a:r>
            <a:r>
              <a:rPr lang="en-US" altLang="en-US" sz="2400" b="1" dirty="0">
                <a:solidFill>
                  <a:schemeClr val="tx2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max</a:t>
            </a:r>
            <a:r>
              <a:rPr lang="en-US" altLang="en-US" sz="2400" b="1" dirty="0">
                <a:solidFill>
                  <a:schemeClr val="tx1"/>
                </a:solidFill>
              </a:rPr>
              <a:t> Prob [</a:t>
            </a:r>
            <a:r>
              <a:rPr lang="en-US" altLang="en-US" sz="2400" b="1" dirty="0">
                <a:solidFill>
                  <a:schemeClr val="tx2"/>
                </a:solidFill>
              </a:rPr>
              <a:t>Ver</a:t>
            </a:r>
            <a:r>
              <a:rPr lang="en-US" altLang="en-US" sz="2400" b="1" dirty="0">
                <a:solidFill>
                  <a:schemeClr val="tx1"/>
                </a:solidFill>
              </a:rPr>
              <a:t>(</a:t>
            </a:r>
            <a:r>
              <a:rPr lang="en-US" altLang="en-US" sz="2400" b="1" dirty="0">
                <a:solidFill>
                  <a:srgbClr val="7030A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7030A0"/>
                </a:solidFill>
              </a:rPr>
              <a:t>1</a:t>
            </a:r>
            <a:r>
              <a:rPr lang="en-US" altLang="en-US" sz="2400" b="1" dirty="0">
                <a:solidFill>
                  <a:schemeClr val="tx1"/>
                </a:solidFill>
              </a:rPr>
              <a:t>,</a:t>
            </a:r>
            <a:r>
              <a:rPr lang="en-US" altLang="en-US" sz="2400" b="1" dirty="0">
                <a:solidFill>
                  <a:srgbClr val="7030A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7030A0"/>
                </a:solidFill>
              </a:rPr>
              <a:t>2</a:t>
            </a:r>
            <a:r>
              <a:rPr lang="en-US" altLang="en-US" sz="2400" b="1" dirty="0">
                <a:solidFill>
                  <a:schemeClr val="tx1"/>
                </a:solidFill>
              </a:rPr>
              <a:t>,</a:t>
            </a:r>
            <a:r>
              <a:rPr lang="en-US" altLang="en-US" sz="2400" b="1" dirty="0">
                <a:solidFill>
                  <a:srgbClr val="7030A0"/>
                </a:solidFill>
              </a:rPr>
              <a:t>a</a:t>
            </a:r>
            <a:r>
              <a:rPr lang="en-US" altLang="en-US" sz="2400" b="1" baseline="-25000" dirty="0">
                <a:solidFill>
                  <a:srgbClr val="7030A0"/>
                </a:solidFill>
              </a:rPr>
              <a:t>1</a:t>
            </a:r>
            <a:r>
              <a:rPr lang="en-US" altLang="en-US" sz="2400" b="1" dirty="0">
                <a:solidFill>
                  <a:schemeClr val="tx1"/>
                </a:solidFill>
              </a:rPr>
              <a:t>,</a:t>
            </a:r>
            <a:r>
              <a:rPr lang="en-US" altLang="en-US" sz="2400" b="1" dirty="0">
                <a:solidFill>
                  <a:srgbClr val="7030A0"/>
                </a:solidFill>
              </a:rPr>
              <a:t>q</a:t>
            </a:r>
            <a:r>
              <a:rPr lang="en-US" altLang="en-US" sz="2400" b="1" baseline="-25000" dirty="0">
                <a:solidFill>
                  <a:srgbClr val="7030A0"/>
                </a:solidFill>
              </a:rPr>
              <a:t>2</a:t>
            </a:r>
            <a:r>
              <a:rPr lang="en-US" altLang="en-US" sz="2400" b="1" dirty="0">
                <a:solidFill>
                  <a:schemeClr val="tx1"/>
                </a:solidFill>
              </a:rPr>
              <a:t>)=ACC]</a:t>
            </a:r>
          </a:p>
          <a:p>
            <a:pPr algn="l" eaLnBrk="1" hangingPunct="1"/>
            <a:r>
              <a:rPr lang="en-US" altLang="en-US" sz="2000" b="1" dirty="0">
                <a:solidFill>
                  <a:srgbClr val="7030A0"/>
                </a:solidFill>
              </a:rPr>
              <a:t>   </a:t>
            </a:r>
            <a:r>
              <a:rPr lang="en-US" altLang="en-US" sz="2000" b="1" dirty="0">
                <a:solidFill>
                  <a:srgbClr val="C00000"/>
                </a:solidFill>
              </a:rPr>
              <a:t>best provers’ strategy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59132F-BE3B-CB4A-8232-E713D892D01A}"/>
              </a:ext>
            </a:extLst>
          </p:cNvPr>
          <p:cNvGrpSpPr/>
          <p:nvPr/>
        </p:nvGrpSpPr>
        <p:grpSpPr>
          <a:xfrm>
            <a:off x="3936438" y="892611"/>
            <a:ext cx="4263860" cy="707589"/>
            <a:chOff x="3936438" y="892611"/>
            <a:chExt cx="4263860" cy="707589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475F8FD-1A3A-DF45-AFF5-E6EC2CFF0B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00298" y="1230344"/>
              <a:ext cx="0" cy="369856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796E196-3E85-3044-973C-27A5D861AB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36438" y="1226747"/>
              <a:ext cx="1" cy="366440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98E97D7-2997-D840-86DA-600084B8697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36438" y="1239995"/>
              <a:ext cx="4263860" cy="2846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41153DE8-5983-CF40-83CF-EF35FA79D4C2}"/>
                    </a:ext>
                  </a:extLst>
                </p:cNvPr>
                <p:cNvSpPr txBox="1"/>
                <p:nvPr/>
              </p:nvSpPr>
              <p:spPr>
                <a:xfrm>
                  <a:off x="6152580" y="892611"/>
                  <a:ext cx="47147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41153DE8-5983-CF40-83CF-EF35FA79D4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2580" y="892611"/>
                  <a:ext cx="471476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1BAE7EE-E461-DF4B-B621-76B893BC2625}"/>
                </a:ext>
              </a:extLst>
            </p:cNvPr>
            <p:cNvSpPr txBox="1"/>
            <p:nvPr/>
          </p:nvSpPr>
          <p:spPr>
            <a:xfrm>
              <a:off x="4149879" y="1042874"/>
              <a:ext cx="1885452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Random string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14D18172-DA9D-D440-811B-5C4704A9B8FF}"/>
              </a:ext>
            </a:extLst>
          </p:cNvPr>
          <p:cNvSpPr/>
          <p:nvPr/>
        </p:nvSpPr>
        <p:spPr bwMode="auto">
          <a:xfrm>
            <a:off x="5297605" y="1447801"/>
            <a:ext cx="1397585" cy="66556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87" grpId="0" animBg="1"/>
      <p:bldP spid="8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0"/>
            <a:ext cx="8458200" cy="1524000"/>
          </a:xfrm>
          <a:noFill/>
        </p:spPr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Proofs and Computations</a:t>
            </a:r>
            <a:br>
              <a:rPr lang="en-US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latin typeface="Comic Sans MS" charset="0"/>
                <a:ea typeface="ＭＳ Ｐゴシック" charset="0"/>
                <a:cs typeface="ＭＳ Ｐゴシック" charset="0"/>
              </a:rPr>
              <a:t>Two points in a very long history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57733-0ED0-BE4E-9EFA-BABDAC67D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868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solidFill>
                  <a:srgbClr val="009900"/>
                </a:solidFill>
              </a:rPr>
              <a:t>[Euclid, 300BC]</a:t>
            </a:r>
            <a:r>
              <a:rPr lang="en-US" b="1" dirty="0"/>
              <a:t>: </a:t>
            </a:r>
            <a:r>
              <a:rPr lang="en-US" b="1" i="1" dirty="0"/>
              <a:t>The Elements</a:t>
            </a:r>
          </a:p>
          <a:p>
            <a:pPr algn="l"/>
            <a:endParaRPr lang="en-US" b="1" dirty="0">
              <a:solidFill>
                <a:srgbClr val="7030A0"/>
              </a:solidFill>
            </a:endParaRPr>
          </a:p>
          <a:p>
            <a:pPr algn="l"/>
            <a:r>
              <a:rPr lang="en-US" b="1" dirty="0"/>
              <a:t>{</a:t>
            </a:r>
            <a:r>
              <a:rPr lang="en-US" b="1" dirty="0">
                <a:solidFill>
                  <a:srgbClr val="7030A0"/>
                </a:solidFill>
              </a:rPr>
              <a:t>Proofs of theorems in Plane Geometry, deducible from 5 simple axioms</a:t>
            </a:r>
            <a:r>
              <a:rPr lang="en-US" b="1" dirty="0"/>
              <a:t>}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  <a:p>
            <a:pPr algn="l"/>
            <a:r>
              <a:rPr lang="en-US" b="1" dirty="0">
                <a:solidFill>
                  <a:srgbClr val="7030A0"/>
                </a:solidFill>
              </a:rPr>
              <a:t>                  </a:t>
            </a:r>
            <a:r>
              <a:rPr lang="en-US" sz="4800" b="1" dirty="0"/>
              <a:t>=</a:t>
            </a:r>
          </a:p>
          <a:p>
            <a:pPr algn="l"/>
            <a:r>
              <a:rPr lang="en-US" b="1" dirty="0"/>
              <a:t>{</a:t>
            </a:r>
            <a:r>
              <a:rPr lang="en-US" b="1" dirty="0">
                <a:solidFill>
                  <a:srgbClr val="7030A0"/>
                </a:solidFill>
              </a:rPr>
              <a:t>Constructions of planar point sets using Straightedge and Compass</a:t>
            </a:r>
            <a:r>
              <a:rPr lang="en-US" b="1" dirty="0"/>
              <a:t>}</a:t>
            </a:r>
          </a:p>
        </p:txBody>
      </p:sp>
      <p:pic>
        <p:nvPicPr>
          <p:cNvPr id="82948" name="Picture 4" descr="trisecting the angle">
            <a:extLst>
              <a:ext uri="{FF2B5EF4-FFF2-40B4-BE49-F238E27FC236}">
                <a16:creationId xmlns:a16="http://schemas.microsoft.com/office/drawing/2014/main" id="{2FEBE77C-2DA6-7644-ABE8-6C1B16D21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99" y="5562600"/>
            <a:ext cx="2424201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Box 25">
            <a:extLst>
              <a:ext uri="{FF2B5EF4-FFF2-40B4-BE49-F238E27FC236}">
                <a16:creationId xmlns:a16="http://schemas.microsoft.com/office/drawing/2014/main" id="{6D50E747-02D8-DC4C-945C-81EF8C03C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409" y="228600"/>
            <a:ext cx="1688991" cy="470448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endParaRPr lang="en-US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A8D5BF-39F9-9942-B74A-238C3272E829}"/>
              </a:ext>
            </a:extLst>
          </p:cNvPr>
          <p:cNvGrpSpPr>
            <a:grpSpLocks noChangeAspect="1"/>
          </p:cNvGrpSpPr>
          <p:nvPr/>
        </p:nvGrpSpPr>
        <p:grpSpPr>
          <a:xfrm>
            <a:off x="1769101" y="892611"/>
            <a:ext cx="7146299" cy="2024777"/>
            <a:chOff x="-1741793" y="881696"/>
            <a:chExt cx="9528400" cy="2699704"/>
          </a:xfrm>
        </p:grpSpPr>
        <p:pic>
          <p:nvPicPr>
            <p:cNvPr id="46" name="Picture 11">
              <a:extLst>
                <a:ext uri="{FF2B5EF4-FFF2-40B4-BE49-F238E27FC236}">
                  <a16:creationId xmlns:a16="http://schemas.microsoft.com/office/drawing/2014/main" id="{E9238A02-BEF3-1E4D-8D0A-7D11F0A3B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10" y="2209800"/>
              <a:ext cx="103822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 Box 13">
              <a:extLst>
                <a:ext uri="{FF2B5EF4-FFF2-40B4-BE49-F238E27FC236}">
                  <a16:creationId xmlns:a16="http://schemas.microsoft.com/office/drawing/2014/main" id="{DBDEEBF0-D44B-4449-BA6A-6AB1EAF8F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532" y="1752600"/>
              <a:ext cx="1385820" cy="53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457200" indent="-457200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2"/>
                  </a:solidFill>
                </a:rPr>
                <a:t>Prover</a:t>
              </a:r>
              <a:r>
                <a:rPr lang="en-US" altLang="en-US" sz="2000" b="1" baseline="-25000" dirty="0">
                  <a:solidFill>
                    <a:schemeClr val="tx2"/>
                  </a:solidFill>
                </a:rPr>
                <a:t>1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E750D94-B4F0-2A40-B140-EF61BB7844EE}"/>
                </a:ext>
              </a:extLst>
            </p:cNvPr>
            <p:cNvGrpSpPr/>
            <p:nvPr/>
          </p:nvGrpSpPr>
          <p:grpSpPr>
            <a:xfrm>
              <a:off x="1524000" y="1901268"/>
              <a:ext cx="1692275" cy="1027907"/>
              <a:chOff x="1905000" y="2352351"/>
              <a:chExt cx="1692275" cy="1027907"/>
            </a:xfrm>
          </p:grpSpPr>
          <p:sp>
            <p:nvSpPr>
              <p:cNvPr id="73" name="Line 5">
                <a:extLst>
                  <a:ext uri="{FF2B5EF4-FFF2-40B4-BE49-F238E27FC236}">
                    <a16:creationId xmlns:a16="http://schemas.microsoft.com/office/drawing/2014/main" id="{2581F47F-96AA-EB46-8F10-C9655298F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1200" y="3335338"/>
                <a:ext cx="161607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6">
                <a:extLst>
                  <a:ext uri="{FF2B5EF4-FFF2-40B4-BE49-F238E27FC236}">
                    <a16:creationId xmlns:a16="http://schemas.microsoft.com/office/drawing/2014/main" id="{96CC42A2-CA2A-5349-B18E-045421DD6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05000" y="2878138"/>
                <a:ext cx="161607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 Box 16">
                <a:extLst>
                  <a:ext uri="{FF2B5EF4-FFF2-40B4-BE49-F238E27FC236}">
                    <a16:creationId xmlns:a16="http://schemas.microsoft.com/office/drawing/2014/main" id="{AE9FF770-641D-4543-BE6B-10418ECB57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1301" y="2352351"/>
                <a:ext cx="526213" cy="533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q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1</a:t>
                </a:r>
                <a:endParaRPr lang="en-US" altLang="en-US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6" name="Text Box 17">
                <a:extLst>
                  <a:ext uri="{FF2B5EF4-FFF2-40B4-BE49-F238E27FC236}">
                    <a16:creationId xmlns:a16="http://schemas.microsoft.com/office/drawing/2014/main" id="{550C0412-13CF-C942-9483-D73889916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9753" y="2682631"/>
                <a:ext cx="620256" cy="697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a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1</a:t>
                </a:r>
                <a:r>
                  <a:rPr lang="en-US" altLang="en-US" sz="2800" b="1" baseline="-25000" dirty="0">
                    <a:solidFill>
                      <a:srgbClr val="7030A0"/>
                    </a:solidFill>
                  </a:rPr>
                  <a:t> </a:t>
                </a:r>
                <a:endParaRPr lang="en-US" altLang="en-US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49" name="Text Box 25">
              <a:extLst>
                <a:ext uri="{FF2B5EF4-FFF2-40B4-BE49-F238E27FC236}">
                  <a16:creationId xmlns:a16="http://schemas.microsoft.com/office/drawing/2014/main" id="{6816B2B1-6A03-FB4D-907A-4B14C741B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651" y="1676400"/>
              <a:ext cx="1535433" cy="53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457200" indent="-457200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2"/>
                  </a:solidFill>
                </a:rPr>
                <a:t>Verifier</a:t>
              </a:r>
            </a:p>
          </p:txBody>
        </p:sp>
        <p:sp>
          <p:nvSpPr>
            <p:cNvPr id="50" name="Text Box 28">
              <a:extLst>
                <a:ext uri="{FF2B5EF4-FFF2-40B4-BE49-F238E27FC236}">
                  <a16:creationId xmlns:a16="http://schemas.microsoft.com/office/drawing/2014/main" id="{BBC20613-2184-684B-9525-505DC2945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741793" y="1871008"/>
              <a:ext cx="1051999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sym typeface="Symbol" pitchFamily="2" charset="2"/>
                </a:rPr>
                <a:t>2IP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9E18EDE-009D-6F46-85C6-94EBE4CBBCE1}"/>
                </a:ext>
              </a:extLst>
            </p:cNvPr>
            <p:cNvGrpSpPr/>
            <p:nvPr/>
          </p:nvGrpSpPr>
          <p:grpSpPr>
            <a:xfrm>
              <a:off x="4648200" y="1901268"/>
              <a:ext cx="1692275" cy="1037274"/>
              <a:chOff x="4860925" y="2312431"/>
              <a:chExt cx="1692275" cy="1037274"/>
            </a:xfrm>
          </p:grpSpPr>
          <p:sp>
            <p:nvSpPr>
              <p:cNvPr id="69" name="Line 38">
                <a:extLst>
                  <a:ext uri="{FF2B5EF4-FFF2-40B4-BE49-F238E27FC236}">
                    <a16:creationId xmlns:a16="http://schemas.microsoft.com/office/drawing/2014/main" id="{844CFC2E-D184-AB4D-970C-6CB2E5289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37125" y="3335338"/>
                <a:ext cx="161607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39">
                <a:extLst>
                  <a:ext uri="{FF2B5EF4-FFF2-40B4-BE49-F238E27FC236}">
                    <a16:creationId xmlns:a16="http://schemas.microsoft.com/office/drawing/2014/main" id="{1C5930EF-3B31-344B-A57B-9EF4268D8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0925" y="2878138"/>
                <a:ext cx="161607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 Box 40">
                <a:extLst>
                  <a:ext uri="{FF2B5EF4-FFF2-40B4-BE49-F238E27FC236}">
                    <a16:creationId xmlns:a16="http://schemas.microsoft.com/office/drawing/2014/main" id="{74489A18-08C1-9845-B946-7619974C19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2906" y="2312431"/>
                <a:ext cx="562547" cy="533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q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2</a:t>
                </a:r>
                <a:endParaRPr lang="en-US" altLang="en-US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2" name="Text Box 41">
                <a:extLst>
                  <a:ext uri="{FF2B5EF4-FFF2-40B4-BE49-F238E27FC236}">
                    <a16:creationId xmlns:a16="http://schemas.microsoft.com/office/drawing/2014/main" id="{82558E86-19DB-6847-8A04-FD4E142C82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2744" y="2816225"/>
                <a:ext cx="560411" cy="533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a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2</a:t>
                </a:r>
                <a:endParaRPr lang="en-US" altLang="en-US" sz="20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52" name="Text Box 47">
              <a:extLst>
                <a:ext uri="{FF2B5EF4-FFF2-40B4-BE49-F238E27FC236}">
                  <a16:creationId xmlns:a16="http://schemas.microsoft.com/office/drawing/2014/main" id="{5978213E-B031-7449-A924-E1697298B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4452" y="1752600"/>
              <a:ext cx="1422155" cy="53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457200" indent="-457200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2"/>
                  </a:solidFill>
                </a:rPr>
                <a:t>Prover</a:t>
              </a:r>
              <a:r>
                <a:rPr lang="en-US" altLang="en-US" sz="2000" b="1" baseline="-25000" dirty="0">
                  <a:solidFill>
                    <a:schemeClr val="tx2"/>
                  </a:solidFill>
                </a:rPr>
                <a:t>2</a:t>
              </a:r>
            </a:p>
          </p:txBody>
        </p:sp>
        <p:pic>
          <p:nvPicPr>
            <p:cNvPr id="53" name="Picture 49">
              <a:extLst>
                <a:ext uri="{FF2B5EF4-FFF2-40B4-BE49-F238E27FC236}">
                  <a16:creationId xmlns:a16="http://schemas.microsoft.com/office/drawing/2014/main" id="{2F2426AB-1A06-B54E-B6FE-259552C25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147" y="2286000"/>
              <a:ext cx="1162050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" descr="King Arthur | Monty Python Wiki | Fandom">
              <a:extLst>
                <a:ext uri="{FF2B5EF4-FFF2-40B4-BE49-F238E27FC236}">
                  <a16:creationId xmlns:a16="http://schemas.microsoft.com/office/drawing/2014/main" id="{BBB59978-5438-404D-A929-CAE5850F4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154" y="2209800"/>
              <a:ext cx="1028454" cy="1284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32">
              <a:extLst>
                <a:ext uri="{FF2B5EF4-FFF2-40B4-BE49-F238E27FC236}">
                  <a16:creationId xmlns:a16="http://schemas.microsoft.com/office/drawing/2014/main" id="{2B89576D-01F2-6B47-A7E2-A1D376304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068" y="2119410"/>
              <a:ext cx="365027" cy="36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EFD2E14-D7DC-C44D-8871-92A28A1C8BB6}"/>
                </a:ext>
              </a:extLst>
            </p:cNvPr>
            <p:cNvGrpSpPr/>
            <p:nvPr/>
          </p:nvGrpSpPr>
          <p:grpSpPr>
            <a:xfrm>
              <a:off x="1147990" y="881696"/>
              <a:ext cx="5685148" cy="943452"/>
              <a:chOff x="1147990" y="881696"/>
              <a:chExt cx="5685148" cy="943452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4968A5BD-8D04-1C4A-8DDD-7E5955FB8C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33138" y="1332007"/>
                <a:ext cx="0" cy="49314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ACEA6FEC-CA08-4645-B9CE-5162C3EA655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47990" y="1327211"/>
                <a:ext cx="1" cy="488587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5CDC9A6-2741-7249-9CEA-A5C7026566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147990" y="1344875"/>
                <a:ext cx="5685148" cy="3795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B9DF273E-FB5D-794B-A4FD-828CA9D0BA13}"/>
                      </a:ext>
                    </a:extLst>
                  </p:cNvPr>
                  <p:cNvSpPr txBox="1"/>
                  <p:nvPr/>
                </p:nvSpPr>
                <p:spPr>
                  <a:xfrm>
                    <a:off x="4102847" y="881696"/>
                    <a:ext cx="628635" cy="6976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B9DF273E-FB5D-794B-A4FD-828CA9D0BA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2847" y="881696"/>
                    <a:ext cx="628635" cy="69762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6F77D74-2D77-E24C-B89B-6E6F78BFB225}"/>
                  </a:ext>
                </a:extLst>
              </p:cNvPr>
              <p:cNvSpPr txBox="1"/>
              <p:nvPr/>
            </p:nvSpPr>
            <p:spPr>
              <a:xfrm>
                <a:off x="1432578" y="1082047"/>
                <a:ext cx="2513937" cy="53348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Random string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23560F-9C4A-AD4B-B3FB-45551DFBC559}"/>
              </a:ext>
            </a:extLst>
          </p:cNvPr>
          <p:cNvGrpSpPr/>
          <p:nvPr/>
        </p:nvGrpSpPr>
        <p:grpSpPr>
          <a:xfrm>
            <a:off x="1647823" y="4800778"/>
            <a:ext cx="7267577" cy="1981022"/>
            <a:chOff x="-1264146" y="3886200"/>
            <a:chExt cx="7267577" cy="19810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14C410-9BCA-D344-80E8-FB134388DB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264146" y="3886200"/>
              <a:ext cx="7267577" cy="1981022"/>
              <a:chOff x="-1903497" y="940038"/>
              <a:chExt cx="9690103" cy="2641362"/>
            </a:xfrm>
          </p:grpSpPr>
          <p:pic>
            <p:nvPicPr>
              <p:cNvPr id="35846" name="Picture 11">
                <a:extLst>
                  <a:ext uri="{FF2B5EF4-FFF2-40B4-BE49-F238E27FC236}">
                    <a16:creationId xmlns:a16="http://schemas.microsoft.com/office/drawing/2014/main" id="{A80A46E0-552E-C448-8088-A30E1CC01A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310" y="2209800"/>
                <a:ext cx="1038225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48" name="Text Box 13">
                <a:extLst>
                  <a:ext uri="{FF2B5EF4-FFF2-40B4-BE49-F238E27FC236}">
                    <a16:creationId xmlns:a16="http://schemas.microsoft.com/office/drawing/2014/main" id="{C299EB72-F705-9845-AA98-324C1D3986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532" y="1752600"/>
                <a:ext cx="1385820" cy="53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457200" indent="-457200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chemeClr val="tx2"/>
                    </a:solidFill>
                  </a:rPr>
                  <a:t>Prover</a:t>
                </a:r>
                <a:r>
                  <a:rPr lang="en-US" altLang="en-US" sz="2000" b="1" baseline="-25000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4845912E-DBA6-2647-B8B1-4C19F47497CF}"/>
                  </a:ext>
                </a:extLst>
              </p:cNvPr>
              <p:cNvGrpSpPr/>
              <p:nvPr/>
            </p:nvGrpSpPr>
            <p:grpSpPr>
              <a:xfrm>
                <a:off x="1524000" y="2427055"/>
                <a:ext cx="1692275" cy="457200"/>
                <a:chOff x="1905000" y="2878138"/>
                <a:chExt cx="1692275" cy="457200"/>
              </a:xfrm>
            </p:grpSpPr>
            <p:sp>
              <p:nvSpPr>
                <p:cNvPr id="35843" name="Line 5">
                  <a:extLst>
                    <a:ext uri="{FF2B5EF4-FFF2-40B4-BE49-F238E27FC236}">
                      <a16:creationId xmlns:a16="http://schemas.microsoft.com/office/drawing/2014/main" id="{127B30FD-93A4-F446-932E-674ACFEFE3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1200" y="3335338"/>
                  <a:ext cx="1616075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44" name="Line 6">
                  <a:extLst>
                    <a:ext uri="{FF2B5EF4-FFF2-40B4-BE49-F238E27FC236}">
                      <a16:creationId xmlns:a16="http://schemas.microsoft.com/office/drawing/2014/main" id="{92B9691C-6E14-BC41-B967-66BB857BF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05000" y="2878138"/>
                  <a:ext cx="1616075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856" name="Text Box 25">
                <a:extLst>
                  <a:ext uri="{FF2B5EF4-FFF2-40B4-BE49-F238E27FC236}">
                    <a16:creationId xmlns:a16="http://schemas.microsoft.com/office/drawing/2014/main" id="{7844E517-7441-B54C-ADCD-9D54D51BA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4651" y="1676400"/>
                <a:ext cx="1535433" cy="53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457200" indent="-457200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chemeClr val="tx2"/>
                    </a:solidFill>
                  </a:rPr>
                  <a:t>Verifier</a:t>
                </a:r>
              </a:p>
            </p:txBody>
          </p:sp>
          <p:sp>
            <p:nvSpPr>
              <p:cNvPr id="35858" name="Text Box 28">
                <a:extLst>
                  <a:ext uri="{FF2B5EF4-FFF2-40B4-BE49-F238E27FC236}">
                    <a16:creationId xmlns:a16="http://schemas.microsoft.com/office/drawing/2014/main" id="{28F5EB7D-2354-7843-861A-0DA6630728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3497" y="1587837"/>
                <a:ext cx="1306341" cy="697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0000"/>
                    </a:solidFill>
                    <a:sym typeface="Symbol" pitchFamily="2" charset="2"/>
                  </a:rPr>
                  <a:t>2IP*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0BEC25BC-30A2-594A-A819-26403DA904E0}"/>
                  </a:ext>
                </a:extLst>
              </p:cNvPr>
              <p:cNvGrpSpPr/>
              <p:nvPr/>
            </p:nvGrpSpPr>
            <p:grpSpPr>
              <a:xfrm>
                <a:off x="4648200" y="2466975"/>
                <a:ext cx="1692275" cy="457200"/>
                <a:chOff x="4860925" y="2878138"/>
                <a:chExt cx="1692275" cy="457200"/>
              </a:xfrm>
            </p:grpSpPr>
            <p:sp>
              <p:nvSpPr>
                <p:cNvPr id="35864" name="Line 38">
                  <a:extLst>
                    <a:ext uri="{FF2B5EF4-FFF2-40B4-BE49-F238E27FC236}">
                      <a16:creationId xmlns:a16="http://schemas.microsoft.com/office/drawing/2014/main" id="{8FC16B8B-A6BC-3544-9B6E-A88538067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37125" y="3335338"/>
                  <a:ext cx="1616075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65" name="Line 39">
                  <a:extLst>
                    <a:ext uri="{FF2B5EF4-FFF2-40B4-BE49-F238E27FC236}">
                      <a16:creationId xmlns:a16="http://schemas.microsoft.com/office/drawing/2014/main" id="{74CDD957-A5D7-8449-9AA9-F3EB8D0CB4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0925" y="2878138"/>
                  <a:ext cx="1616075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872" name="Text Box 47">
                <a:extLst>
                  <a:ext uri="{FF2B5EF4-FFF2-40B4-BE49-F238E27FC236}">
                    <a16:creationId xmlns:a16="http://schemas.microsoft.com/office/drawing/2014/main" id="{C726BD23-2746-C14B-8CD9-A47C7FF70C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4451" y="1752600"/>
                <a:ext cx="1422155" cy="53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457200" indent="-457200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chemeClr val="tx2"/>
                    </a:solidFill>
                  </a:rPr>
                  <a:t>Prover</a:t>
                </a:r>
                <a:r>
                  <a:rPr lang="en-US" altLang="en-US" sz="2000" b="1" baseline="-25000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  <p:pic>
            <p:nvPicPr>
              <p:cNvPr id="35874" name="Picture 49">
                <a:extLst>
                  <a:ext uri="{FF2B5EF4-FFF2-40B4-BE49-F238E27FC236}">
                    <a16:creationId xmlns:a16="http://schemas.microsoft.com/office/drawing/2014/main" id="{2E814FC4-2F70-8A44-A31C-2239B65F84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8147" y="2286000"/>
                <a:ext cx="1162050" cy="127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2" descr="King Arthur | Monty Python Wiki | Fandom">
                <a:extLst>
                  <a:ext uri="{FF2B5EF4-FFF2-40B4-BE49-F238E27FC236}">
                    <a16:creationId xmlns:a16="http://schemas.microsoft.com/office/drawing/2014/main" id="{9BC0676D-DEEA-DC4E-AB74-1D117480AB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7154" y="2209800"/>
                <a:ext cx="1028454" cy="1284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59" name="Picture 32">
                <a:extLst>
                  <a:ext uri="{FF2B5EF4-FFF2-40B4-BE49-F238E27FC236}">
                    <a16:creationId xmlns:a16="http://schemas.microsoft.com/office/drawing/2014/main" id="{3C2A8802-7E1D-B847-A82F-5D1079172C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068" y="2119410"/>
                <a:ext cx="365027" cy="365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" name="Picture 2" descr="Atom Lesson Plan | Atomic Heritage Foundation">
                <a:extLst>
                  <a:ext uri="{FF2B5EF4-FFF2-40B4-BE49-F238E27FC236}">
                    <a16:creationId xmlns:a16="http://schemas.microsoft.com/office/drawing/2014/main" id="{F2B70082-60C4-354B-A423-2A61807650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3846" y="2067414"/>
                <a:ext cx="500028" cy="558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1AB32FE4-4D96-2E4A-A898-A448553A068C}"/>
                  </a:ext>
                </a:extLst>
              </p:cNvPr>
              <p:cNvCxnSpPr/>
              <p:nvPr/>
            </p:nvCxnSpPr>
            <p:spPr bwMode="auto">
              <a:xfrm>
                <a:off x="6041540" y="2463872"/>
                <a:ext cx="914400" cy="914400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5FACA8D-F759-6F4D-B1F4-238833E91D30}"/>
                  </a:ext>
                </a:extLst>
              </p:cNvPr>
              <p:cNvGrpSpPr/>
              <p:nvPr/>
            </p:nvGrpSpPr>
            <p:grpSpPr>
              <a:xfrm>
                <a:off x="1147990" y="940038"/>
                <a:ext cx="5685148" cy="914162"/>
                <a:chOff x="1147990" y="940038"/>
                <a:chExt cx="5685148" cy="914162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B42D75C1-6BA4-F44A-9610-8347C71E7AA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833138" y="1361059"/>
                  <a:ext cx="0" cy="49314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F04EDC4D-771E-2F48-99EA-5F31427D18C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147990" y="1356262"/>
                  <a:ext cx="1" cy="488588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9D9D1FA-7142-3B49-B00C-B7A0DD26898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147990" y="1373927"/>
                  <a:ext cx="5685148" cy="379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F18A5CC8-B2FE-A348-84FA-93F2F8295D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0098" y="940038"/>
                      <a:ext cx="734133" cy="69762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F18A5CC8-B2FE-A348-84FA-93F2F8295D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50098" y="940038"/>
                      <a:ext cx="734133" cy="69762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1364" b="-190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81E438-1336-0F47-B910-CA2C083867E5}"/>
                    </a:ext>
                  </a:extLst>
                </p:cNvPr>
                <p:cNvSpPr txBox="1"/>
                <p:nvPr/>
              </p:nvSpPr>
              <p:spPr>
                <a:xfrm>
                  <a:off x="1372730" y="1111098"/>
                  <a:ext cx="2633628" cy="53348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Quantum state</a:t>
                  </a:r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78BEC2E-36B8-5E4B-BF97-4A215622EE7E}"/>
                  </a:ext>
                </a:extLst>
              </p:cNvPr>
              <p:cNvSpPr txBox="1"/>
              <p:nvPr/>
            </p:nvSpPr>
            <p:spPr>
              <a:xfrm>
                <a:off x="4691009" y="1109319"/>
                <a:ext cx="1819301" cy="53348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Entangled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D39245-008C-F44A-B154-5C455B371557}"/>
                </a:ext>
              </a:extLst>
            </p:cNvPr>
            <p:cNvGrpSpPr/>
            <p:nvPr/>
          </p:nvGrpSpPr>
          <p:grpSpPr>
            <a:xfrm>
              <a:off x="1676400" y="4632245"/>
              <a:ext cx="2835096" cy="777955"/>
              <a:chOff x="1792282" y="1809690"/>
              <a:chExt cx="2835096" cy="777955"/>
            </a:xfrm>
          </p:grpSpPr>
          <p:sp>
            <p:nvSpPr>
              <p:cNvPr id="77" name="Text Box 16">
                <a:extLst>
                  <a:ext uri="{FF2B5EF4-FFF2-40B4-BE49-F238E27FC236}">
                    <a16:creationId xmlns:a16="http://schemas.microsoft.com/office/drawing/2014/main" id="{B15ED159-517E-3540-B32D-F00306B90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2282" y="1809690"/>
                <a:ext cx="3946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q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1</a:t>
                </a:r>
                <a:endParaRPr lang="en-US" altLang="en-US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8" name="Text Box 17">
                <a:extLst>
                  <a:ext uri="{FF2B5EF4-FFF2-40B4-BE49-F238E27FC236}">
                    <a16:creationId xmlns:a16="http://schemas.microsoft.com/office/drawing/2014/main" id="{C848544B-6CC0-1B49-83C3-E3B083769A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6121" y="2057400"/>
                <a:ext cx="46519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a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1</a:t>
                </a:r>
                <a:r>
                  <a:rPr lang="en-US" altLang="en-US" sz="2800" b="1" baseline="-25000" dirty="0">
                    <a:solidFill>
                      <a:srgbClr val="7030A0"/>
                    </a:solidFill>
                  </a:rPr>
                  <a:t> </a:t>
                </a:r>
                <a:endParaRPr lang="en-US" alt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9" name="Text Box 40">
                <a:extLst>
                  <a:ext uri="{FF2B5EF4-FFF2-40B4-BE49-F238E27FC236}">
                    <a16:creationId xmlns:a16="http://schemas.microsoft.com/office/drawing/2014/main" id="{18DD3D26-1EC8-0442-BE95-5959A542D3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9692" y="1809690"/>
                <a:ext cx="42191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q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2</a:t>
                </a:r>
                <a:endParaRPr lang="en-US" altLang="en-US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0" name="Text Box 41">
                <a:extLst>
                  <a:ext uri="{FF2B5EF4-FFF2-40B4-BE49-F238E27FC236}">
                    <a16:creationId xmlns:a16="http://schemas.microsoft.com/office/drawing/2014/main" id="{ECA1A7C5-145A-FA4A-B929-6D3736FB28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7070" y="2187535"/>
                <a:ext cx="42030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7030A0"/>
                    </a:solidFill>
                  </a:rPr>
                  <a:t>a</a:t>
                </a:r>
                <a:r>
                  <a:rPr lang="en-US" altLang="en-US" sz="2000" b="1" baseline="-25000" dirty="0">
                    <a:solidFill>
                      <a:srgbClr val="7030A0"/>
                    </a:solidFill>
                  </a:rPr>
                  <a:t>2</a:t>
                </a:r>
                <a:endParaRPr lang="en-US" altLang="en-US" sz="2000" b="1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83" name="Text Box 2">
            <a:extLst>
              <a:ext uri="{FF2B5EF4-FFF2-40B4-BE49-F238E27FC236}">
                <a16:creationId xmlns:a16="http://schemas.microsoft.com/office/drawing/2014/main" id="{BF1985BD-20F8-FF40-8820-2F619577F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7225"/>
            <a:ext cx="9260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hlink"/>
                </a:solidFill>
              </a:rPr>
              <a:t>Physics Games </a:t>
            </a:r>
            <a:r>
              <a:rPr lang="en-US" altLang="en-US" sz="2800" b="1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[Einstein-</a:t>
            </a:r>
            <a:r>
              <a:rPr lang="en-US" altLang="en-US" sz="2800" b="1" dirty="0" err="1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Podolski</a:t>
            </a:r>
            <a:r>
              <a:rPr lang="en-US" altLang="en-US" sz="2800" b="1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-Rosen ’35 </a:t>
            </a:r>
            <a:r>
              <a:rPr lang="en-US" altLang="en-US" sz="28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(IAS)</a:t>
            </a:r>
            <a:r>
              <a:rPr lang="en-US" altLang="en-US" sz="2800" b="1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] </a:t>
            </a:r>
            <a:endParaRPr lang="en-US" altLang="en-US" sz="2800" b="1" dirty="0">
              <a:solidFill>
                <a:schemeClr val="tx1"/>
              </a:solidFill>
              <a:sym typeface="Symbol" pitchFamily="2" charset="2"/>
            </a:endParaRPr>
          </a:p>
        </p:txBody>
      </p:sp>
      <p:pic>
        <p:nvPicPr>
          <p:cNvPr id="87" name="Picture 4" descr="Physics - Closing the Door on Einstein and Bohr's Quantum Debate">
            <a:extLst>
              <a:ext uri="{FF2B5EF4-FFF2-40B4-BE49-F238E27FC236}">
                <a16:creationId xmlns:a16="http://schemas.microsoft.com/office/drawing/2014/main" id="{0C69C738-23E2-7E46-9106-77ED083D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94" y="3012853"/>
            <a:ext cx="3192406" cy="178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F3ABEE5-CAAE-7F4F-8CA9-43DB88EA6537}"/>
              </a:ext>
            </a:extLst>
          </p:cNvPr>
          <p:cNvSpPr txBox="1"/>
          <p:nvPr/>
        </p:nvSpPr>
        <p:spPr>
          <a:xfrm>
            <a:off x="1303301" y="2111515"/>
            <a:ext cx="162091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Classical, </a:t>
            </a:r>
          </a:p>
          <a:p>
            <a:r>
              <a:rPr lang="en-US" sz="2000" dirty="0"/>
              <a:t>local game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E077614-6099-D94E-860D-873FF9B63BD0}"/>
              </a:ext>
            </a:extLst>
          </p:cNvPr>
          <p:cNvSpPr txBox="1"/>
          <p:nvPr/>
        </p:nvSpPr>
        <p:spPr>
          <a:xfrm>
            <a:off x="1143000" y="5769114"/>
            <a:ext cx="1882247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Quantum, </a:t>
            </a:r>
          </a:p>
          <a:p>
            <a:r>
              <a:rPr lang="en-US" sz="2000" dirty="0"/>
              <a:t>nonlocal game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74E1A9C-6DE7-314C-8BE6-62D3EB5F091C}"/>
              </a:ext>
            </a:extLst>
          </p:cNvPr>
          <p:cNvSpPr txBox="1"/>
          <p:nvPr/>
        </p:nvSpPr>
        <p:spPr>
          <a:xfrm>
            <a:off x="228600" y="1073446"/>
            <a:ext cx="279985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“Hidden variables”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C475342-20C3-0F49-9E89-94DCA7E1CE01}"/>
              </a:ext>
            </a:extLst>
          </p:cNvPr>
          <p:cNvSpPr txBox="1"/>
          <p:nvPr/>
        </p:nvSpPr>
        <p:spPr>
          <a:xfrm>
            <a:off x="319194" y="4876800"/>
            <a:ext cx="279985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“Spooky action”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CDD9F5-91C0-A340-AD64-41F8AB946C4B}"/>
              </a:ext>
            </a:extLst>
          </p:cNvPr>
          <p:cNvGrpSpPr/>
          <p:nvPr/>
        </p:nvGrpSpPr>
        <p:grpSpPr>
          <a:xfrm>
            <a:off x="2754453" y="3200400"/>
            <a:ext cx="1170811" cy="1524000"/>
            <a:chOff x="2754453" y="3200400"/>
            <a:chExt cx="1170811" cy="1524000"/>
          </a:xfrm>
        </p:grpSpPr>
        <p:sp>
          <p:nvSpPr>
            <p:cNvPr id="81" name="Text Box 25">
              <a:extLst>
                <a:ext uri="{FF2B5EF4-FFF2-40B4-BE49-F238E27FC236}">
                  <a16:creationId xmlns:a16="http://schemas.microsoft.com/office/drawing/2014/main" id="{9E04CF9F-C6D3-C740-94FB-03FFB8093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453" y="4260554"/>
              <a:ext cx="1170811" cy="463846"/>
            </a:xfrm>
            <a:prstGeom prst="rect">
              <a:avLst/>
            </a:prstGeom>
            <a:solidFill>
              <a:schemeClr val="bg2"/>
            </a:solidFill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457200" indent="-457200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en-US" sz="2400" b="1" dirty="0" err="1">
                  <a:solidFill>
                    <a:schemeClr val="tx2"/>
                  </a:solidFill>
                </a:rPr>
                <a:t>val</a:t>
              </a:r>
              <a:r>
                <a:rPr lang="en-US" altLang="en-US" sz="2400" b="1" dirty="0">
                  <a:solidFill>
                    <a:schemeClr val="tx2"/>
                  </a:solidFill>
                </a:rPr>
                <a:t>*</a:t>
              </a:r>
              <a:r>
                <a:rPr lang="en-US" altLang="en-US" sz="2400" b="1" dirty="0">
                  <a:solidFill>
                    <a:schemeClr val="tx1"/>
                  </a:solidFill>
                </a:rPr>
                <a:t>(</a:t>
              </a:r>
              <a:r>
                <a:rPr lang="en-US" altLang="en-US" sz="2400" b="1" dirty="0">
                  <a:solidFill>
                    <a:srgbClr val="7030A0"/>
                  </a:solidFill>
                </a:rPr>
                <a:t>G</a:t>
              </a:r>
              <a:r>
                <a:rPr lang="en-US" altLang="en-US" sz="2400" b="1" dirty="0">
                  <a:solidFill>
                    <a:schemeClr val="tx1"/>
                  </a:solidFill>
                </a:rPr>
                <a:t>)</a:t>
              </a:r>
              <a:endParaRPr lang="en-US" altLang="en-US" sz="1600" b="1" dirty="0">
                <a:solidFill>
                  <a:srgbClr val="7030A0"/>
                </a:solidFill>
              </a:endParaRPr>
            </a:p>
          </p:txBody>
        </p:sp>
        <p:sp>
          <p:nvSpPr>
            <p:cNvPr id="82" name="Text Box 25">
              <a:extLst>
                <a:ext uri="{FF2B5EF4-FFF2-40B4-BE49-F238E27FC236}">
                  <a16:creationId xmlns:a16="http://schemas.microsoft.com/office/drawing/2014/main" id="{914F5D79-93AF-8F47-87D3-02AAA78C6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1308" y="3200400"/>
              <a:ext cx="1007305" cy="463846"/>
            </a:xfrm>
            <a:prstGeom prst="rect">
              <a:avLst/>
            </a:prstGeom>
            <a:solidFill>
              <a:schemeClr val="bg2"/>
            </a:solidFill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457200" indent="-457200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en-US" sz="2400" b="1" dirty="0">
                  <a:solidFill>
                    <a:schemeClr val="tx2"/>
                  </a:solidFill>
                </a:rPr>
                <a:t>val</a:t>
              </a:r>
              <a:r>
                <a:rPr lang="en-US" altLang="en-US" sz="2400" b="1" dirty="0">
                  <a:solidFill>
                    <a:schemeClr val="tx1"/>
                  </a:solidFill>
                </a:rPr>
                <a:t>(</a:t>
              </a:r>
              <a:r>
                <a:rPr lang="en-US" altLang="en-US" sz="2400" b="1" dirty="0">
                  <a:solidFill>
                    <a:srgbClr val="7030A0"/>
                  </a:solidFill>
                </a:rPr>
                <a:t>G</a:t>
              </a:r>
              <a:r>
                <a:rPr lang="en-US" altLang="en-US" sz="2400" b="1" dirty="0">
                  <a:solidFill>
                    <a:schemeClr val="tx1"/>
                  </a:solidFill>
                </a:rPr>
                <a:t>)</a:t>
              </a:r>
              <a:endParaRPr lang="en-US" altLang="en-US" sz="1600" b="1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957E29F-9A0B-B943-B5F9-F8FC254B0D6A}"/>
                    </a:ext>
                  </a:extLst>
                </p:cNvPr>
                <p:cNvSpPr txBox="1"/>
                <p:nvPr/>
              </p:nvSpPr>
              <p:spPr>
                <a:xfrm rot="16200000">
                  <a:off x="2908935" y="3533199"/>
                  <a:ext cx="72327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957E29F-9A0B-B943-B5F9-F8FC254B0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908935" y="3533199"/>
                  <a:ext cx="723275" cy="707886"/>
                </a:xfrm>
                <a:prstGeom prst="rect">
                  <a:avLst/>
                </a:prstGeom>
                <a:blipFill>
                  <a:blip r:embed="rId11"/>
                  <a:stretch>
                    <a:fillRect b="-86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8006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5">
            <a:extLst>
              <a:ext uri="{FF2B5EF4-FFF2-40B4-BE49-F238E27FC236}">
                <a16:creationId xmlns:a16="http://schemas.microsoft.com/office/drawing/2014/main" id="{D41D094B-F3FF-7645-BB0D-5C0D1C96D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353865"/>
            <a:ext cx="1219200" cy="340735"/>
          </a:xfrm>
          <a:prstGeom prst="rect">
            <a:avLst/>
          </a:prstGeom>
          <a:solidFill>
            <a:schemeClr val="bg2"/>
          </a:solidFill>
          <a:ln w="381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endParaRPr lang="en-US" altLang="en-US" sz="1600" b="1" dirty="0">
              <a:solidFill>
                <a:srgbClr val="7030A0"/>
              </a:solidFill>
            </a:endParaRPr>
          </a:p>
        </p:txBody>
      </p:sp>
      <p:sp>
        <p:nvSpPr>
          <p:cNvPr id="51" name="Text Box 25">
            <a:extLst>
              <a:ext uri="{FF2B5EF4-FFF2-40B4-BE49-F238E27FC236}">
                <a16:creationId xmlns:a16="http://schemas.microsoft.com/office/drawing/2014/main" id="{EF7563EE-3AC5-3040-9832-1AE0A6B1D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86" y="2409343"/>
            <a:ext cx="4798014" cy="37278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3B334D8A-3084-9D4D-9F52-50C6025E7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53625"/>
            <a:ext cx="9144000" cy="9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ts val="3660"/>
              </a:lnSpc>
            </a:pPr>
            <a:r>
              <a:rPr lang="en-US" altLang="en-US" sz="2800" b="1" dirty="0">
                <a:solidFill>
                  <a:schemeClr val="hlink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Physics</a:t>
            </a:r>
            <a:r>
              <a:rPr lang="en-US" altLang="en-US" sz="2400" b="1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 [</a:t>
            </a:r>
            <a:r>
              <a:rPr lang="en-US" sz="2400" b="1" dirty="0">
                <a:solidFill>
                  <a:srgbClr val="009900"/>
                </a:solidFill>
              </a:rPr>
              <a:t>Einstein-</a:t>
            </a:r>
            <a:r>
              <a:rPr lang="en-US" sz="2400" b="1" dirty="0" err="1">
                <a:solidFill>
                  <a:srgbClr val="009900"/>
                </a:solidFill>
              </a:rPr>
              <a:t>Podolski</a:t>
            </a:r>
            <a:r>
              <a:rPr lang="en-US" sz="2400" b="1" dirty="0">
                <a:solidFill>
                  <a:srgbClr val="009900"/>
                </a:solidFill>
              </a:rPr>
              <a:t>-Rosen ’35</a:t>
            </a:r>
            <a:r>
              <a:rPr lang="en-US" altLang="en-US" sz="2400" b="1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]</a:t>
            </a:r>
          </a:p>
          <a:p>
            <a:pPr algn="l" eaLnBrk="1" hangingPunct="1">
              <a:lnSpc>
                <a:spcPts val="3660"/>
              </a:lnSpc>
            </a:pPr>
            <a:r>
              <a:rPr lang="en-US" sz="2400" b="1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Is quantum mechanics complete?</a:t>
            </a:r>
            <a:endParaRPr lang="en-US" sz="2800" b="1" dirty="0">
              <a:solidFill>
                <a:schemeClr val="tx1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5" name="Text Box 25">
            <a:extLst>
              <a:ext uri="{FF2B5EF4-FFF2-40B4-BE49-F238E27FC236}">
                <a16:creationId xmlns:a16="http://schemas.microsoft.com/office/drawing/2014/main" id="{44946FA7-5CE6-3A43-A66B-91B8F428F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0"/>
            <a:ext cx="4277431" cy="4638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 b="1" dirty="0" err="1">
                <a:solidFill>
                  <a:schemeClr val="tx2"/>
                </a:solidFill>
              </a:rPr>
              <a:t>val</a:t>
            </a:r>
            <a:r>
              <a:rPr lang="en-US" altLang="en-US" sz="2400" b="1" dirty="0">
                <a:solidFill>
                  <a:schemeClr val="tx2"/>
                </a:solidFill>
              </a:rPr>
              <a:t>*</a:t>
            </a:r>
            <a:r>
              <a:rPr lang="en-US" altLang="en-US" sz="2400" b="1" dirty="0">
                <a:solidFill>
                  <a:schemeClr val="tx1"/>
                </a:solidFill>
              </a:rPr>
              <a:t>(</a:t>
            </a:r>
            <a:r>
              <a:rPr lang="en-US" altLang="en-US" sz="2400" b="1" dirty="0">
                <a:solidFill>
                  <a:srgbClr val="7030A0"/>
                </a:solidFill>
              </a:rPr>
              <a:t>G</a:t>
            </a:r>
            <a:r>
              <a:rPr lang="en-US" altLang="en-US" sz="2400" b="1" dirty="0">
                <a:solidFill>
                  <a:schemeClr val="tx1"/>
                </a:solidFill>
              </a:rPr>
              <a:t>):</a:t>
            </a:r>
            <a:r>
              <a:rPr lang="en-US" altLang="en-US" sz="2400" b="1" dirty="0">
                <a:solidFill>
                  <a:schemeClr val="tx2"/>
                </a:solidFill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</a:rPr>
              <a:t>Quantum game value</a:t>
            </a:r>
            <a:endParaRPr lang="en-US" altLang="en-US" sz="1600" b="1" dirty="0">
              <a:solidFill>
                <a:srgbClr val="7030A0"/>
              </a:solidFill>
            </a:endParaRPr>
          </a:p>
        </p:txBody>
      </p:sp>
      <p:pic>
        <p:nvPicPr>
          <p:cNvPr id="6148" name="Picture 4" descr="Physics - Closing the Door on Einstein and Bohr's Quantum Debate">
            <a:extLst>
              <a:ext uri="{FF2B5EF4-FFF2-40B4-BE49-F238E27FC236}">
                <a16:creationId xmlns:a16="http://schemas.microsoft.com/office/drawing/2014/main" id="{9F19545B-E9E8-2348-B309-6AC17FD83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04" y="152401"/>
            <a:ext cx="2984604" cy="167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5">
            <a:extLst>
              <a:ext uri="{FF2B5EF4-FFF2-40B4-BE49-F238E27FC236}">
                <a16:creationId xmlns:a16="http://schemas.microsoft.com/office/drawing/2014/main" id="{20908125-187F-B041-A586-5A130C7F3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55" y="152400"/>
            <a:ext cx="4128351" cy="4638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 b="1" dirty="0">
                <a:solidFill>
                  <a:schemeClr val="tx2"/>
                </a:solidFill>
              </a:rPr>
              <a:t>val</a:t>
            </a:r>
            <a:r>
              <a:rPr lang="en-US" altLang="en-US" sz="2400" b="1" dirty="0">
                <a:solidFill>
                  <a:schemeClr val="tx1"/>
                </a:solidFill>
              </a:rPr>
              <a:t>(</a:t>
            </a:r>
            <a:r>
              <a:rPr lang="en-US" altLang="en-US" sz="2400" b="1" dirty="0">
                <a:solidFill>
                  <a:srgbClr val="7030A0"/>
                </a:solidFill>
              </a:rPr>
              <a:t>G</a:t>
            </a:r>
            <a:r>
              <a:rPr lang="en-US" altLang="en-US" sz="2400" b="1" dirty="0">
                <a:solidFill>
                  <a:schemeClr val="tx1"/>
                </a:solidFill>
              </a:rPr>
              <a:t>):</a:t>
            </a:r>
            <a:r>
              <a:rPr lang="en-US" altLang="en-US" sz="2400" b="1" dirty="0">
                <a:solidFill>
                  <a:schemeClr val="tx2"/>
                </a:solidFill>
              </a:rPr>
              <a:t>  </a:t>
            </a:r>
            <a:r>
              <a:rPr lang="en-US" altLang="en-US" sz="2400" b="1" dirty="0">
                <a:solidFill>
                  <a:schemeClr val="tx1"/>
                </a:solidFill>
              </a:rPr>
              <a:t>Classical game value</a:t>
            </a:r>
            <a:endParaRPr lang="en-US" altLang="en-US" sz="1600" b="1" dirty="0">
              <a:solidFill>
                <a:srgbClr val="7030A0"/>
              </a:solidFill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FE525745-0D35-C94C-875B-E873CE8AF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9144000" cy="93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ts val="3660"/>
              </a:lnSpc>
            </a:pPr>
            <a:r>
              <a:rPr lang="en-US" altLang="en-US" sz="2800" b="1" dirty="0">
                <a:solidFill>
                  <a:schemeClr val="hlink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 altLang="en-US" sz="2400" b="1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[</a:t>
            </a:r>
            <a:r>
              <a:rPr lang="en-US" sz="2400" b="1" dirty="0">
                <a:solidFill>
                  <a:srgbClr val="009900"/>
                </a:solidFill>
              </a:rPr>
              <a:t>EPR ’35, Bohm’51</a:t>
            </a:r>
            <a:r>
              <a:rPr lang="en-US" sz="2400" b="1" dirty="0">
                <a:solidFill>
                  <a:schemeClr val="tx1"/>
                </a:solidFill>
              </a:rPr>
              <a:t>,</a:t>
            </a:r>
            <a:r>
              <a:rPr lang="en-US" sz="2400" b="1" dirty="0">
                <a:solidFill>
                  <a:srgbClr val="009900"/>
                </a:solidFill>
              </a:rPr>
              <a:t> Bell ‘64</a:t>
            </a:r>
            <a:r>
              <a:rPr lang="en-US" sz="2400" b="1" dirty="0">
                <a:solidFill>
                  <a:schemeClr val="tx1"/>
                </a:solidFill>
              </a:rPr>
              <a:t>,</a:t>
            </a:r>
            <a:r>
              <a:rPr lang="en-US" sz="2400" b="1" dirty="0">
                <a:solidFill>
                  <a:srgbClr val="009900"/>
                </a:solidFill>
              </a:rPr>
              <a:t>  CHSH ’67,…</a:t>
            </a:r>
            <a:r>
              <a:rPr lang="en-US" altLang="en-US" sz="2400" b="1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] </a:t>
            </a:r>
          </a:p>
          <a:p>
            <a:pPr algn="l" eaLnBrk="1" hangingPunct="1"/>
            <a:r>
              <a:rPr lang="en-US" altLang="en-US" sz="2400" b="1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Comic Sans MS" charset="0"/>
                <a:ea typeface="ＭＳ Ｐゴシック" charset="0"/>
              </a:rPr>
              <a:t>Examples </a:t>
            </a:r>
            <a:r>
              <a:rPr lang="en-US" alt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of games </a:t>
            </a:r>
            <a:r>
              <a:rPr lang="en-US" altLang="en-US" sz="2400" b="1" dirty="0">
                <a:solidFill>
                  <a:srgbClr val="7030A0"/>
                </a:solidFill>
                <a:latin typeface="Comic Sans MS" charset="0"/>
                <a:ea typeface="ＭＳ Ｐゴシック" charset="0"/>
              </a:rPr>
              <a:t>G</a:t>
            </a:r>
            <a:r>
              <a:rPr lang="en-US" alt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 with </a:t>
            </a:r>
            <a:r>
              <a:rPr lang="en-US" altLang="en-US" sz="2400" b="1" dirty="0" err="1">
                <a:solidFill>
                  <a:schemeClr val="tx2"/>
                </a:solidFill>
              </a:rPr>
              <a:t>val</a:t>
            </a:r>
            <a:r>
              <a:rPr lang="en-US" altLang="en-US" sz="2400" b="1" dirty="0">
                <a:solidFill>
                  <a:schemeClr val="tx2"/>
                </a:solidFill>
              </a:rPr>
              <a:t>*</a:t>
            </a:r>
            <a:r>
              <a:rPr lang="en-US" altLang="en-US" sz="2400" b="1" dirty="0">
                <a:solidFill>
                  <a:schemeClr val="tx1"/>
                </a:solidFill>
              </a:rPr>
              <a:t>(</a:t>
            </a:r>
            <a:r>
              <a:rPr lang="en-US" altLang="en-US" sz="2400" b="1" dirty="0">
                <a:solidFill>
                  <a:srgbClr val="7030A0"/>
                </a:solidFill>
              </a:rPr>
              <a:t>G</a:t>
            </a:r>
            <a:r>
              <a:rPr lang="en-US" altLang="en-US" sz="2400" b="1" dirty="0">
                <a:solidFill>
                  <a:schemeClr val="tx1"/>
                </a:solidFill>
              </a:rPr>
              <a:t>) &gt; </a:t>
            </a:r>
            <a:r>
              <a:rPr lang="en-US" altLang="en-US" sz="2400" b="1" dirty="0" err="1">
                <a:solidFill>
                  <a:schemeClr val="tx2"/>
                </a:solidFill>
              </a:rPr>
              <a:t>val</a:t>
            </a:r>
            <a:r>
              <a:rPr lang="en-US" altLang="en-US" sz="2400" b="1" dirty="0">
                <a:solidFill>
                  <a:schemeClr val="tx1"/>
                </a:solidFill>
              </a:rPr>
              <a:t>(</a:t>
            </a:r>
            <a:r>
              <a:rPr lang="en-US" altLang="en-US" sz="2400" b="1" dirty="0">
                <a:solidFill>
                  <a:srgbClr val="7030A0"/>
                </a:solidFill>
              </a:rPr>
              <a:t>G</a:t>
            </a:r>
            <a:r>
              <a:rPr lang="en-US" altLang="en-US" sz="2400" b="1" dirty="0">
                <a:solidFill>
                  <a:schemeClr val="tx1"/>
                </a:solidFill>
              </a:rPr>
              <a:t>), Tests(!)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4D11342E-58EB-9D4A-973D-8DD074C1B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934013"/>
            <a:ext cx="2590800" cy="1323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 b="1" dirty="0">
                <a:solidFill>
                  <a:schemeClr val="hlink"/>
                </a:solidFill>
                <a:latin typeface="Comic Sans MS" charset="0"/>
                <a:ea typeface="ＭＳ Ｐゴシック" charset="0"/>
              </a:rPr>
              <a:t>2-prover game</a:t>
            </a:r>
          </a:p>
          <a:p>
            <a:pPr algn="l" eaLnBrk="1" hangingPunct="1"/>
            <a:r>
              <a:rPr lang="en-US" altLang="en-US" sz="20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- Hidden variable?</a:t>
            </a:r>
          </a:p>
          <a:p>
            <a:pPr algn="l" eaLnBrk="1" hangingPunct="1"/>
            <a:r>
              <a:rPr lang="en-US" altLang="en-US" sz="20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- Spooky action </a:t>
            </a:r>
          </a:p>
          <a:p>
            <a:pPr algn="l" eaLnBrk="1" hangingPunct="1"/>
            <a:r>
              <a:rPr lang="en-US" altLang="en-US" sz="20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   at a distance?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FB935A-7142-A441-B38A-8FDB20EC2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00646"/>
            <a:ext cx="9144000" cy="9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ts val="3660"/>
              </a:lnSpc>
            </a:pPr>
            <a:r>
              <a:rPr lang="en-US" altLang="en-US" sz="2800" b="1" dirty="0">
                <a:solidFill>
                  <a:schemeClr val="hlink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ToC</a:t>
            </a:r>
            <a:r>
              <a:rPr lang="en-US" altLang="en-US" sz="2400" b="1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 [</a:t>
            </a:r>
            <a:r>
              <a:rPr lang="en-US" sz="2400" b="1" dirty="0">
                <a:solidFill>
                  <a:srgbClr val="009900"/>
                </a:solidFill>
              </a:rPr>
              <a:t>Cleve-Hoyer-Toner-Watrous ’04</a:t>
            </a:r>
            <a:r>
              <a:rPr lang="en-US" altLang="en-US" sz="2400" b="1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]</a:t>
            </a:r>
          </a:p>
          <a:p>
            <a:pPr algn="l" eaLnBrk="1" hangingPunct="1">
              <a:lnSpc>
                <a:spcPts val="3660"/>
              </a:lnSpc>
            </a:pPr>
            <a:r>
              <a:rPr lang="en-US" sz="2400" b="1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Suggest a complexity theory for </a:t>
            </a:r>
            <a:r>
              <a:rPr lang="en-US" sz="2400" b="1" dirty="0">
                <a:solidFill>
                  <a:srgbClr val="C00000"/>
                </a:solidFill>
                <a:latin typeface="Comic Sans MS" charset="0"/>
                <a:ea typeface="ＭＳ Ｐゴシック" charset="0"/>
              </a:rPr>
              <a:t>all</a:t>
            </a:r>
            <a:r>
              <a:rPr 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 non-local games,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MIP*</a:t>
            </a:r>
            <a:r>
              <a:rPr 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430C7C4E-EFE7-3545-BCF3-74BCF8D88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9220200" cy="9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ts val="3660"/>
              </a:lnSpc>
            </a:pPr>
            <a:r>
              <a:rPr lang="en-US" alt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 altLang="en-US" sz="2400" b="1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[</a:t>
            </a:r>
            <a:r>
              <a:rPr lang="en-US" sz="2400" b="1" dirty="0">
                <a:solidFill>
                  <a:srgbClr val="009900"/>
                </a:solidFill>
              </a:rPr>
              <a:t>CHTW’04,… IV’12,… NW’19,… JNVWY’20</a:t>
            </a:r>
            <a:r>
              <a:rPr lang="en-US" altLang="en-US" sz="2400" b="1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]</a:t>
            </a:r>
          </a:p>
          <a:p>
            <a:pPr algn="l" eaLnBrk="1" hangingPunct="1">
              <a:lnSpc>
                <a:spcPts val="3660"/>
              </a:lnSpc>
            </a:pPr>
            <a:r>
              <a:rPr lang="en-US" alt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 Reductions, amplification, completeness, codes, PCPs,…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0A9525A2-11D4-6D49-B8FA-82C89943B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22935"/>
            <a:ext cx="8988908" cy="9999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ts val="3660"/>
              </a:lnSpc>
            </a:pPr>
            <a:r>
              <a:rPr lang="en-US" alt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Necessary for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MIP*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 =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RE</a:t>
            </a:r>
            <a:r>
              <a:rPr lang="en-US" alt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,  structural understanding, and refuting the  </a:t>
            </a:r>
            <a:r>
              <a:rPr lang="en-US" altLang="en-US" sz="2400" b="1" dirty="0" err="1">
                <a:solidFill>
                  <a:srgbClr val="7030A0"/>
                </a:solidFill>
                <a:latin typeface="Comic Sans MS" charset="0"/>
                <a:ea typeface="ＭＳ Ｐゴシック" charset="0"/>
              </a:rPr>
              <a:t>Connes</a:t>
            </a:r>
            <a:r>
              <a:rPr lang="en-US" altLang="en-US" sz="2400" b="1" dirty="0">
                <a:solidFill>
                  <a:srgbClr val="7030A0"/>
                </a:solidFill>
                <a:latin typeface="Comic Sans MS" charset="0"/>
                <a:ea typeface="ＭＳ Ｐゴシック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latin typeface="Comic Sans MS" charset="0"/>
                <a:ea typeface="ＭＳ Ｐゴシック" charset="0"/>
              </a:rPr>
              <a:t>Tsirelson</a:t>
            </a:r>
            <a:r>
              <a:rPr lang="en-US" altLang="en-US" sz="2400" b="1" dirty="0">
                <a:solidFill>
                  <a:srgbClr val="7030A0"/>
                </a:solidFill>
                <a:latin typeface="Comic Sans MS" charset="0"/>
                <a:ea typeface="ＭＳ Ｐゴシック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latin typeface="Comic Sans MS" charset="0"/>
                <a:ea typeface="ＭＳ Ｐゴシック" charset="0"/>
              </a:rPr>
              <a:t>Kirchberg</a:t>
            </a:r>
            <a:r>
              <a:rPr lang="en-US" altLang="en-US" sz="2400" b="1" dirty="0">
                <a:solidFill>
                  <a:srgbClr val="7030A0"/>
                </a:solidFill>
                <a:latin typeface="Comic Sans MS" charset="0"/>
                <a:ea typeface="ＭＳ Ｐゴシック" charset="0"/>
              </a:rPr>
              <a:t>,… </a:t>
            </a:r>
            <a:r>
              <a:rPr lang="en-US" altLang="en-US" sz="2400" b="1" dirty="0">
                <a:solidFill>
                  <a:schemeClr val="tx1"/>
                </a:solidFill>
                <a:latin typeface="Comic Sans MS" charset="0"/>
                <a:ea typeface="ＭＳ Ｐゴシック" charset="0"/>
              </a:rPr>
              <a:t>conjectures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9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17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5719"/>
            <a:ext cx="8534400" cy="1295400"/>
          </a:xfrm>
          <a:noFill/>
        </p:spPr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" pitchFamily="2" charset="2"/>
              </a:rPr>
              <a:t>Summary</a:t>
            </a:r>
            <a:endParaRPr lang="en-US" sz="3600" b="1" dirty="0">
              <a:solidFill>
                <a:schemeClr val="hlink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200" y="1120676"/>
            <a:ext cx="9067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endParaRPr lang="en-US" sz="2800" b="1" dirty="0">
              <a:solidFill>
                <a:srgbClr val="FF0000"/>
              </a:solidFill>
              <a:sym typeface="Wingdings" pitchFamily="2" charset="2"/>
            </a:endParaRPr>
          </a:p>
          <a:p>
            <a:pPr algn="l"/>
            <a:r>
              <a:rPr lang="en-US" sz="2800" b="1" dirty="0">
                <a:sym typeface="Wingdings" pitchFamily="2" charset="2"/>
              </a:rPr>
              <a:t>-  50 shades of proof</a:t>
            </a:r>
          </a:p>
          <a:p>
            <a:pPr marL="342900" indent="-342900" algn="l">
              <a:buFontTx/>
              <a:buChar char="-"/>
            </a:pPr>
            <a:r>
              <a:rPr lang="en-US" sz="2800" b="1" dirty="0">
                <a:sym typeface="Wingdings" pitchFamily="2" charset="2"/>
              </a:rPr>
              <a:t>Allowing interaction, randomness and errors in proofs lead to magical proof systems.</a:t>
            </a:r>
          </a:p>
          <a:p>
            <a:pPr marL="342900" indent="-342900" algn="l">
              <a:buFontTx/>
              <a:buChar char="-"/>
            </a:pPr>
            <a:r>
              <a:rPr lang="en-US" sz="2800" b="1" dirty="0">
                <a:sym typeface="Wingdings" pitchFamily="2" charset="2"/>
              </a:rPr>
              <a:t>Theory predates and enables practical, scientific, mathematical &amp; societal use.</a:t>
            </a:r>
          </a:p>
          <a:p>
            <a:pPr marL="342900" indent="-342900" algn="l">
              <a:buFontTx/>
              <a:buChar char="-"/>
            </a:pPr>
            <a:r>
              <a:rPr lang="en-US" sz="2800" b="1" dirty="0">
                <a:sym typeface="Wingdings" pitchFamily="2" charset="2"/>
              </a:rPr>
              <a:t>Connections between subdisciplines</a:t>
            </a:r>
          </a:p>
          <a:p>
            <a:pPr marL="342900" indent="-342900" algn="l">
              <a:buFontTx/>
              <a:buChar char="-"/>
            </a:pPr>
            <a:r>
              <a:rPr lang="en-US" sz="2800" b="1" dirty="0">
                <a:sym typeface="Wingdings" pitchFamily="2" charset="2"/>
              </a:rPr>
              <a:t>Power of the complexity theoretic methodology of computational modeling, algorithmic efficiency, classification, reductions, completeness, …</a:t>
            </a:r>
          </a:p>
        </p:txBody>
      </p:sp>
    </p:spTree>
    <p:extLst>
      <p:ext uri="{BB962C8B-B14F-4D97-AF65-F5344CB8AC3E}">
        <p14:creationId xmlns:p14="http://schemas.microsoft.com/office/powerpoint/2010/main" val="21710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96885A-C95A-2F4B-9631-B9251A473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03" b="4989"/>
          <a:stretch/>
        </p:blipFill>
        <p:spPr>
          <a:xfrm>
            <a:off x="137786" y="1264581"/>
            <a:ext cx="3908444" cy="52950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9CEA1D-7051-9A4E-8E79-B653581B4CEB}"/>
              </a:ext>
            </a:extLst>
          </p:cNvPr>
          <p:cNvSpPr txBox="1"/>
          <p:nvPr/>
        </p:nvSpPr>
        <p:spPr>
          <a:xfrm>
            <a:off x="4307311" y="1258561"/>
            <a:ext cx="45709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- Published by Princeton University Press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b="1" kern="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- Free 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on my website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b="1" kern="0" baseline="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- Comments welcome!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5FE2F05-1366-8149-A4A9-5021ACA0A7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-203969"/>
            <a:ext cx="8445500" cy="146253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Book ad</a:t>
            </a:r>
          </a:p>
        </p:txBody>
      </p:sp>
    </p:spTree>
    <p:extLst>
      <p:ext uri="{BB962C8B-B14F-4D97-AF65-F5344CB8AC3E}">
        <p14:creationId xmlns:p14="http://schemas.microsoft.com/office/powerpoint/2010/main" val="426253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D57733-0ED0-BE4E-9EFA-BABDAC67D7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345296"/>
                <a:ext cx="8915400" cy="6055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l">
                  <a:lnSpc>
                    <a:spcPts val="3080"/>
                  </a:lnSpc>
                </a:pPr>
                <a:r>
                  <a:rPr lang="en-US" sz="2600" b="1" dirty="0">
                    <a:solidFill>
                      <a:srgbClr val="009900"/>
                    </a:solidFill>
                  </a:rPr>
                  <a:t>Turn of the 20</a:t>
                </a:r>
                <a:r>
                  <a:rPr lang="en-US" sz="2600" b="1" baseline="30000" dirty="0">
                    <a:solidFill>
                      <a:srgbClr val="009900"/>
                    </a:solidFill>
                  </a:rPr>
                  <a:t>th</a:t>
                </a:r>
                <a:r>
                  <a:rPr lang="en-US" sz="2600" b="1" dirty="0">
                    <a:solidFill>
                      <a:srgbClr val="009900"/>
                    </a:solidFill>
                  </a:rPr>
                  <a:t> century</a:t>
                </a:r>
              </a:p>
              <a:p>
                <a:pPr algn="l">
                  <a:lnSpc>
                    <a:spcPts val="3080"/>
                  </a:lnSpc>
                </a:pPr>
                <a:r>
                  <a:rPr lang="en-US" sz="2600" b="1" dirty="0">
                    <a:solidFill>
                      <a:srgbClr val="009900"/>
                    </a:solidFill>
                  </a:rPr>
                  <a:t>Hilbert’s </a:t>
                </a:r>
                <a:r>
                  <a:rPr lang="en-US" sz="2600" b="1" i="1" dirty="0">
                    <a:solidFill>
                      <a:srgbClr val="7030A0"/>
                    </a:solidFill>
                  </a:rPr>
                  <a:t>dream</a:t>
                </a:r>
                <a:r>
                  <a:rPr lang="en-US" sz="2600" b="1" dirty="0"/>
                  <a:t>: Truth 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=</a:t>
                </a:r>
                <a:r>
                  <a:rPr lang="en-US" sz="2600" b="1" dirty="0"/>
                  <a:t> Provability </a:t>
                </a:r>
                <a:r>
                  <a:rPr lang="en-US" sz="2600" b="1" dirty="0">
                    <a:solidFill>
                      <a:schemeClr val="tx2"/>
                    </a:solidFill>
                  </a:rPr>
                  <a:t>=</a:t>
                </a:r>
                <a:r>
                  <a:rPr lang="en-US" sz="2600" b="1" dirty="0"/>
                  <a:t> Computability</a:t>
                </a:r>
                <a:endParaRPr lang="en-US" sz="2600" b="1" dirty="0">
                  <a:solidFill>
                    <a:srgbClr val="7030A0"/>
                  </a:solidFill>
                </a:endParaRPr>
              </a:p>
              <a:p>
                <a:pPr algn="l">
                  <a:lnSpc>
                    <a:spcPts val="3080"/>
                  </a:lnSpc>
                </a:pPr>
                <a:r>
                  <a:rPr lang="en-US" sz="2600" b="1" i="1" dirty="0"/>
                  <a:t>         …</a:t>
                </a:r>
                <a:r>
                  <a:rPr lang="en-US" sz="2600" b="1" i="1" dirty="0">
                    <a:solidFill>
                      <a:srgbClr val="7030A0"/>
                    </a:solidFill>
                  </a:rPr>
                  <a:t>shattered</a:t>
                </a:r>
              </a:p>
              <a:p>
                <a:pPr algn="l">
                  <a:lnSpc>
                    <a:spcPts val="3080"/>
                  </a:lnSpc>
                </a:pPr>
                <a:r>
                  <a:rPr lang="en-US" sz="2600" b="1" dirty="0">
                    <a:solidFill>
                      <a:srgbClr val="009900"/>
                    </a:solidFill>
                  </a:rPr>
                  <a:t>[Gödel ’31]</a:t>
                </a:r>
                <a:r>
                  <a:rPr lang="en-US" sz="2600" b="1" dirty="0"/>
                  <a:t> Incompleteness </a:t>
                </a:r>
                <a:r>
                  <a:rPr lang="en-US" sz="2600" b="1" dirty="0" err="1"/>
                  <a:t>Thm</a:t>
                </a:r>
                <a:r>
                  <a:rPr lang="en-US" sz="2600" b="1" dirty="0"/>
                  <a:t>      (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2600" b="1" dirty="0"/>
                  <a:t>is wrong)</a:t>
                </a:r>
              </a:p>
              <a:p>
                <a:pPr algn="l">
                  <a:lnSpc>
                    <a:spcPts val="3080"/>
                  </a:lnSpc>
                </a:pPr>
                <a:r>
                  <a:rPr lang="en-US" sz="2600" b="1" dirty="0">
                    <a:solidFill>
                      <a:srgbClr val="009900"/>
                    </a:solidFill>
                  </a:rPr>
                  <a:t>[Turing ’36]</a:t>
                </a:r>
                <a:r>
                  <a:rPr lang="en-US" sz="2600" b="1" dirty="0"/>
                  <a:t> Undecidability </a:t>
                </a:r>
                <a:r>
                  <a:rPr lang="en-US" sz="2600" b="1" dirty="0" err="1"/>
                  <a:t>Thm</a:t>
                </a:r>
                <a:r>
                  <a:rPr lang="en-US" sz="2600" b="1" dirty="0"/>
                  <a:t>      (</a:t>
                </a:r>
                <a:r>
                  <a:rPr lang="en-US" sz="2600" b="1" dirty="0">
                    <a:solidFill>
                      <a:schemeClr val="tx2"/>
                    </a:solidFill>
                  </a:rPr>
                  <a:t>=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b="1" dirty="0"/>
                  <a:t>is wrong)</a:t>
                </a:r>
              </a:p>
              <a:p>
                <a:pPr algn="l">
                  <a:lnSpc>
                    <a:spcPts val="3080"/>
                  </a:lnSpc>
                </a:pPr>
                <a:r>
                  <a:rPr lang="en-US" sz="2600" b="1" dirty="0">
                    <a:solidFill>
                      <a:srgbClr val="009900"/>
                    </a:solidFill>
                  </a:rPr>
                  <a:t>Def:</a:t>
                </a:r>
                <a:r>
                  <a:rPr lang="en-US" sz="2600" b="1" dirty="0"/>
                  <a:t> algorithms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 </m:t>
                    </m:r>
                  </m:oMath>
                </a14:m>
                <a:r>
                  <a:rPr lang="en-US" sz="2600" b="1" dirty="0"/>
                  <a:t>Turing Machines</a:t>
                </a:r>
                <a:r>
                  <a:rPr lang="en-US" sz="2600" b="1" dirty="0">
                    <a:solidFill>
                      <a:srgbClr val="7030A0"/>
                    </a:solidFill>
                  </a:rPr>
                  <a:t>     </a:t>
                </a:r>
                <a:endParaRPr lang="en-US" sz="2600" b="1" dirty="0"/>
              </a:p>
              <a:p>
                <a:pPr algn="l">
                  <a:lnSpc>
                    <a:spcPts val="3080"/>
                  </a:lnSpc>
                </a:pPr>
                <a:endParaRPr lang="en-US" sz="2600" b="1" dirty="0"/>
              </a:p>
              <a:p>
                <a:pPr algn="l">
                  <a:lnSpc>
                    <a:spcPts val="3080"/>
                  </a:lnSpc>
                </a:pPr>
                <a:r>
                  <a:rPr lang="en-US" sz="2600" b="1" dirty="0">
                    <a:solidFill>
                      <a:srgbClr val="7030A0"/>
                    </a:solidFill>
                  </a:rPr>
                  <a:t>Set</a:t>
                </a:r>
                <a:r>
                  <a:rPr lang="en-US" sz="2600" b="1" dirty="0"/>
                  <a:t> </a:t>
                </a:r>
                <a:r>
                  <a:rPr lang="en-US" sz="2600" b="1" dirty="0">
                    <a:solidFill>
                      <a:srgbClr val="7030A0"/>
                    </a:solidFill>
                  </a:rPr>
                  <a:t>S</a:t>
                </a:r>
                <a:r>
                  <a:rPr lang="en-US" sz="2600" b="1" dirty="0"/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600" b="1" dirty="0"/>
                  <a:t> Decision Problem { “is x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b="1" dirty="0">
                    <a:solidFill>
                      <a:srgbClr val="7030A0"/>
                    </a:solidFill>
                  </a:rPr>
                  <a:t>S </a:t>
                </a:r>
                <a:r>
                  <a:rPr lang="en-US" sz="2600" b="1" dirty="0"/>
                  <a:t>?” }</a:t>
                </a:r>
              </a:p>
              <a:p>
                <a:pPr algn="l">
                  <a:lnSpc>
                    <a:spcPts val="3080"/>
                  </a:lnSpc>
                </a:pPr>
                <a:r>
                  <a:rPr lang="en-US" sz="2600" b="1" dirty="0">
                    <a:solidFill>
                      <a:srgbClr val="FF0000"/>
                    </a:solidFill>
                  </a:rPr>
                  <a:t>R</a:t>
                </a:r>
                <a:r>
                  <a:rPr lang="en-US" sz="2600" b="1" dirty="0"/>
                  <a:t> = {</a:t>
                </a:r>
                <a:r>
                  <a:rPr lang="en-US" sz="2600" b="1" dirty="0">
                    <a:solidFill>
                      <a:srgbClr val="7030A0"/>
                    </a:solidFill>
                  </a:rPr>
                  <a:t>Sets</a:t>
                </a:r>
                <a:r>
                  <a:rPr lang="en-US" sz="2600" b="1" dirty="0"/>
                  <a:t> </a:t>
                </a:r>
                <a:r>
                  <a:rPr lang="en-US" sz="2600" b="1" i="1" dirty="0"/>
                  <a:t>computable</a:t>
                </a:r>
                <a:r>
                  <a:rPr lang="en-US" sz="2600" b="1" dirty="0"/>
                  <a:t> by </a:t>
                </a:r>
                <a:r>
                  <a:rPr lang="en-US" sz="2600" b="1" dirty="0">
                    <a:solidFill>
                      <a:schemeClr val="tx2"/>
                    </a:solidFill>
                  </a:rPr>
                  <a:t>finite</a:t>
                </a:r>
                <a:r>
                  <a:rPr lang="en-US" sz="2600" b="1" dirty="0"/>
                  <a:t> algorithms}</a:t>
                </a:r>
              </a:p>
              <a:p>
                <a:pPr algn="l">
                  <a:lnSpc>
                    <a:spcPts val="3080"/>
                  </a:lnSpc>
                </a:pPr>
                <a:r>
                  <a:rPr lang="en-US" sz="2600" b="1" dirty="0">
                    <a:solidFill>
                      <a:srgbClr val="FF0000"/>
                    </a:solidFill>
                  </a:rPr>
                  <a:t>RE</a:t>
                </a:r>
                <a:r>
                  <a:rPr lang="en-US" sz="2600" b="1" dirty="0"/>
                  <a:t> = {</a:t>
                </a:r>
                <a:r>
                  <a:rPr lang="en-US" sz="2600" b="1" dirty="0">
                    <a:solidFill>
                      <a:srgbClr val="7030A0"/>
                    </a:solidFill>
                  </a:rPr>
                  <a:t>Sets</a:t>
                </a:r>
                <a:r>
                  <a:rPr lang="en-US" sz="2600" b="1" dirty="0"/>
                  <a:t> </a:t>
                </a:r>
                <a:r>
                  <a:rPr lang="en-US" sz="2600" b="1" i="1" dirty="0"/>
                  <a:t>provable</a:t>
                </a:r>
                <a:r>
                  <a:rPr lang="en-US" sz="2600" b="1" dirty="0"/>
                  <a:t> to </a:t>
                </a:r>
                <a:r>
                  <a:rPr lang="en-US" sz="2600" b="1" dirty="0">
                    <a:solidFill>
                      <a:schemeClr val="tx2"/>
                    </a:solidFill>
                  </a:rPr>
                  <a:t>finite</a:t>
                </a:r>
                <a:r>
                  <a:rPr lang="en-US" sz="2600" b="1" dirty="0"/>
                  <a:t> algorithms}</a:t>
                </a:r>
              </a:p>
              <a:p>
                <a:pPr algn="l">
                  <a:lnSpc>
                    <a:spcPts val="3080"/>
                  </a:lnSpc>
                </a:pPr>
                <a:r>
                  <a:rPr lang="en-US" sz="2600" b="1" dirty="0" err="1">
                    <a:solidFill>
                      <a:srgbClr val="009900"/>
                    </a:solidFill>
                  </a:rPr>
                  <a:t>Thm</a:t>
                </a:r>
                <a:r>
                  <a:rPr lang="en-US" sz="2600" b="1" dirty="0"/>
                  <a:t>: 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R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600" b="1" dirty="0">
                    <a:solidFill>
                      <a:srgbClr val="FF0000"/>
                    </a:solidFill>
                  </a:rPr>
                  <a:t> RE</a:t>
                </a:r>
              </a:p>
              <a:p>
                <a:pPr algn="l">
                  <a:lnSpc>
                    <a:spcPts val="3080"/>
                  </a:lnSpc>
                </a:pPr>
                <a:endParaRPr lang="en-US" sz="2600" b="1" dirty="0">
                  <a:solidFill>
                    <a:srgbClr val="FF0000"/>
                  </a:solidFill>
                </a:endParaRPr>
              </a:p>
              <a:p>
                <a:pPr algn="l">
                  <a:lnSpc>
                    <a:spcPts val="3080"/>
                  </a:lnSpc>
                </a:pPr>
                <a:r>
                  <a:rPr lang="en-US" sz="2600" b="1" dirty="0">
                    <a:solidFill>
                      <a:srgbClr val="FF0000"/>
                    </a:solidFill>
                  </a:rPr>
                  <a:t>P</a:t>
                </a:r>
                <a:r>
                  <a:rPr lang="en-US" sz="2600" b="1" dirty="0"/>
                  <a:t> = {</a:t>
                </a:r>
                <a:r>
                  <a:rPr lang="en-US" sz="2600" b="1" dirty="0">
                    <a:solidFill>
                      <a:srgbClr val="7030A0"/>
                    </a:solidFill>
                  </a:rPr>
                  <a:t>Sets</a:t>
                </a:r>
                <a:r>
                  <a:rPr lang="en-US" sz="2600" b="1" dirty="0"/>
                  <a:t> </a:t>
                </a:r>
                <a:r>
                  <a:rPr lang="en-US" sz="2600" b="1" i="1" dirty="0"/>
                  <a:t>computable</a:t>
                </a:r>
                <a:r>
                  <a:rPr lang="en-US" sz="2600" b="1" dirty="0"/>
                  <a:t> by </a:t>
                </a:r>
                <a:r>
                  <a:rPr lang="en-US" sz="2600" b="1" dirty="0">
                    <a:solidFill>
                      <a:schemeClr val="tx2"/>
                    </a:solidFill>
                  </a:rPr>
                  <a:t>efficient</a:t>
                </a:r>
                <a:r>
                  <a:rPr lang="en-US" sz="2600" b="1" dirty="0"/>
                  <a:t> algorithms}</a:t>
                </a:r>
              </a:p>
              <a:p>
                <a:pPr algn="l">
                  <a:lnSpc>
                    <a:spcPts val="3080"/>
                  </a:lnSpc>
                </a:pPr>
                <a:r>
                  <a:rPr lang="en-US" sz="2600" b="1" dirty="0">
                    <a:solidFill>
                      <a:srgbClr val="FF0000"/>
                    </a:solidFill>
                  </a:rPr>
                  <a:t>NP</a:t>
                </a:r>
                <a:r>
                  <a:rPr lang="en-US" sz="2600" b="1" dirty="0"/>
                  <a:t> = {</a:t>
                </a:r>
                <a:r>
                  <a:rPr lang="en-US" sz="2600" b="1" dirty="0">
                    <a:solidFill>
                      <a:srgbClr val="7030A0"/>
                    </a:solidFill>
                  </a:rPr>
                  <a:t>Sets</a:t>
                </a:r>
                <a:r>
                  <a:rPr lang="en-US" sz="2600" b="1" dirty="0"/>
                  <a:t> </a:t>
                </a:r>
                <a:r>
                  <a:rPr lang="en-US" sz="2600" b="1" i="1" dirty="0"/>
                  <a:t>provable</a:t>
                </a:r>
                <a:r>
                  <a:rPr lang="en-US" sz="2600" b="1" dirty="0"/>
                  <a:t> to </a:t>
                </a:r>
                <a:r>
                  <a:rPr lang="en-US" sz="2600" b="1" dirty="0">
                    <a:solidFill>
                      <a:schemeClr val="tx2"/>
                    </a:solidFill>
                  </a:rPr>
                  <a:t>efficient</a:t>
                </a:r>
                <a:r>
                  <a:rPr lang="en-US" sz="2600" b="1" dirty="0"/>
                  <a:t> algorithms}</a:t>
                </a:r>
              </a:p>
              <a:p>
                <a:pPr algn="l">
                  <a:lnSpc>
                    <a:spcPts val="3080"/>
                  </a:lnSpc>
                </a:pPr>
                <a:r>
                  <a:rPr lang="en-US" sz="2600" b="1" dirty="0">
                    <a:solidFill>
                      <a:srgbClr val="009900"/>
                    </a:solidFill>
                  </a:rPr>
                  <a:t>Open</a:t>
                </a:r>
                <a:r>
                  <a:rPr lang="en-US" sz="2600" b="1" dirty="0"/>
                  <a:t>: 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600" b="1" dirty="0">
                    <a:solidFill>
                      <a:srgbClr val="FF0000"/>
                    </a:solidFill>
                  </a:rPr>
                  <a:t> NP?</a:t>
                </a:r>
                <a:endParaRPr lang="en-US" sz="2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D57733-0ED0-BE4E-9EFA-BABDAC67D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45296"/>
                <a:ext cx="8915400" cy="6055504"/>
              </a:xfrm>
              <a:prstGeom prst="rect">
                <a:avLst/>
              </a:prstGeom>
              <a:blipFill>
                <a:blip r:embed="rId3"/>
                <a:stretch>
                  <a:fillRect l="-1282" t="-1255" b="-146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FBF527E-D498-0143-9944-D2231142C0E0}"/>
              </a:ext>
            </a:extLst>
          </p:cNvPr>
          <p:cNvSpPr txBox="1"/>
          <p:nvPr/>
        </p:nvSpPr>
        <p:spPr>
          <a:xfrm>
            <a:off x="7265589" y="2393614"/>
            <a:ext cx="164981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9900"/>
                </a:solidFill>
              </a:rPr>
              <a:t>Corollary</a:t>
            </a:r>
            <a:r>
              <a:rPr lang="en-US" sz="2400" b="1" dirty="0"/>
              <a:t>: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</a:p>
          <a:p>
            <a:pPr algn="l"/>
            <a:r>
              <a:rPr lang="en-US" sz="2400" b="1" dirty="0">
                <a:solidFill>
                  <a:srgbClr val="0000FF"/>
                </a:solidFill>
              </a:rPr>
              <a:t>Computer </a:t>
            </a:r>
          </a:p>
          <a:p>
            <a:pPr algn="l"/>
            <a:r>
              <a:rPr lang="en-US" sz="2400" b="1" dirty="0">
                <a:solidFill>
                  <a:srgbClr val="0000FF"/>
                </a:solidFill>
              </a:rPr>
              <a:t>revolution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5A4A5-C120-F64F-8F9B-3A2775C7D65C}"/>
              </a:ext>
            </a:extLst>
          </p:cNvPr>
          <p:cNvSpPr txBox="1"/>
          <p:nvPr/>
        </p:nvSpPr>
        <p:spPr>
          <a:xfrm>
            <a:off x="3810000" y="4724400"/>
            <a:ext cx="200728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</a:rPr>
              <a:t>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356743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build="p" animBg="1"/>
      <p:bldP spid="8" grpId="1" build="allAtOnce" animBg="1"/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82000" cy="1371600"/>
          </a:xfrm>
          <a:noFill/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Examples</a:t>
            </a:r>
            <a:r>
              <a:rPr lang="en-US" sz="3200" b="1" dirty="0">
                <a:latin typeface="Comic Sans MS" charset="0"/>
                <a:ea typeface="ＭＳ Ｐゴシック" charset="0"/>
                <a:cs typeface="ＭＳ Ｐゴシック" charset="0"/>
              </a:rPr>
              <a:t>: claims, arguments, proofs, </a:t>
            </a:r>
            <a:br>
              <a:rPr lang="en-US" sz="3200" b="1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latin typeface="Comic Sans MS" charset="0"/>
                <a:ea typeface="ＭＳ Ｐゴシック" charset="0"/>
                <a:cs typeface="ＭＳ Ｐゴシック" charset="0"/>
              </a:rPr>
              <a:t>proof systems, provers, verifiers…</a:t>
            </a:r>
            <a:br>
              <a:rPr lang="en-US" sz="3200" b="1" dirty="0"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sz="32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752600"/>
            <a:ext cx="7924800" cy="4495800"/>
          </a:xfrm>
        </p:spPr>
        <p:txBody>
          <a:bodyPr/>
          <a:lstStyle/>
          <a:p>
            <a:pPr algn="l"/>
            <a:r>
              <a:rPr lang="en-US" sz="2800" b="1" dirty="0">
                <a:latin typeface="Comic Sans MS" charset="0"/>
                <a:ea typeface="ＭＳ Ｐゴシック" charset="0"/>
                <a:cs typeface="ＭＳ Ｐゴシック" charset="0"/>
              </a:rPr>
              <a:t>What is a convincing argument?</a:t>
            </a:r>
          </a:p>
          <a:p>
            <a:pPr algn="l"/>
            <a:endParaRPr lang="en-US" sz="2800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800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800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sz="2800" b="1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54">
                <a:extLst>
                  <a:ext uri="{FF2B5EF4-FFF2-40B4-BE49-F238E27FC236}">
                    <a16:creationId xmlns:a16="http://schemas.microsoft.com/office/drawing/2014/main" id="{E31EB105-AA0A-6046-9F13-01651A0033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2667000"/>
                <a:ext cx="1615894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tx2"/>
                    </a:solidFill>
                  </a:rPr>
                  <a:t>Claim:</a:t>
                </a:r>
              </a:p>
              <a:p>
                <a:pPr eaLnBrk="1" hangingPunct="1"/>
                <a:r>
                  <a:rPr lang="en-US" altLang="en-US" sz="2800" b="1" dirty="0">
                    <a:solidFill>
                      <a:schemeClr val="tx1"/>
                    </a:solidFill>
                  </a:rPr>
                  <a:t>“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S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”</a:t>
                </a:r>
                <a:endParaRPr lang="en-US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 Box 54">
                <a:extLst>
                  <a:ext uri="{FF2B5EF4-FFF2-40B4-BE49-F238E27FC236}">
                    <a16:creationId xmlns:a16="http://schemas.microsoft.com/office/drawing/2014/main" id="{E31EB105-AA0A-6046-9F13-01651A003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2667000"/>
                <a:ext cx="1615894" cy="954107"/>
              </a:xfrm>
              <a:prstGeom prst="rect">
                <a:avLst/>
              </a:prstGeom>
              <a:blipFill>
                <a:blip r:embed="rId3"/>
                <a:stretch>
                  <a:fillRect t="-7895" b="-157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8">
            <a:extLst>
              <a:ext uri="{FF2B5EF4-FFF2-40B4-BE49-F238E27FC236}">
                <a16:creationId xmlns:a16="http://schemas.microsoft.com/office/drawing/2014/main" id="{D2F3A1D1-5F81-7541-BA39-F01C2E49D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6659" y="5116509"/>
            <a:ext cx="1736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37">
            <a:extLst>
              <a:ext uri="{FF2B5EF4-FFF2-40B4-BE49-F238E27FC236}">
                <a16:creationId xmlns:a16="http://schemas.microsoft.com/office/drawing/2014/main" id="{24962C91-95DE-D644-9624-4BD7D9BCD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976" y="4578644"/>
            <a:ext cx="1526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</a:rPr>
              <a:t>argument</a:t>
            </a:r>
          </a:p>
        </p:txBody>
      </p:sp>
      <p:sp>
        <p:nvSpPr>
          <p:cNvPr id="9" name="Line 56">
            <a:extLst>
              <a:ext uri="{FF2B5EF4-FFF2-40B4-BE49-F238E27FC236}">
                <a16:creationId xmlns:a16="http://schemas.microsoft.com/office/drawing/2014/main" id="{59E2C36B-F719-EB43-AC2E-3C97B0A387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53421" y="3657600"/>
            <a:ext cx="1066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7">
            <a:extLst>
              <a:ext uri="{FF2B5EF4-FFF2-40B4-BE49-F238E27FC236}">
                <a16:creationId xmlns:a16="http://schemas.microsoft.com/office/drawing/2014/main" id="{A49021B2-71E9-274B-BB89-907659971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7421" y="3657600"/>
            <a:ext cx="1143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3387E52D-27E2-EB43-91F8-865E8C5FC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421" y="4125909"/>
            <a:ext cx="111630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Prover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CA53481F-3D8B-3A44-A1A0-B07A88558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25909"/>
            <a:ext cx="13439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Verifier</a:t>
            </a:r>
            <a:endParaRPr lang="en-US" altLang="en-US" sz="2400" b="1" dirty="0">
              <a:solidFill>
                <a:schemeClr val="accent1"/>
              </a:solidFill>
            </a:endParaRPr>
          </a:p>
        </p:txBody>
      </p:sp>
      <p:pic>
        <p:nvPicPr>
          <p:cNvPr id="14" name="Picture 2" descr="King Arthur | Monty Python Wiki | Fandom">
            <a:extLst>
              <a:ext uri="{FF2B5EF4-FFF2-40B4-BE49-F238E27FC236}">
                <a16:creationId xmlns:a16="http://schemas.microsoft.com/office/drawing/2014/main" id="{9C91DA37-5EF8-2346-9550-8E1B1DC47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99" y="4583109"/>
            <a:ext cx="1028454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e Test Blog for Blogger and Gadgets: Merlin the Wizard">
            <a:extLst>
              <a:ext uri="{FF2B5EF4-FFF2-40B4-BE49-F238E27FC236}">
                <a16:creationId xmlns:a16="http://schemas.microsoft.com/office/drawing/2014/main" id="{7AD9F0DC-D72B-9F46-A100-3EA23D86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21" y="4600571"/>
            <a:ext cx="948899" cy="12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5">
            <a:extLst>
              <a:ext uri="{FF2B5EF4-FFF2-40B4-BE49-F238E27FC236}">
                <a16:creationId xmlns:a16="http://schemas.microsoft.com/office/drawing/2014/main" id="{196597C8-664A-3D41-AABA-520919230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047" y="5860754"/>
            <a:ext cx="242115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marL="0" indent="0" algn="l" eaLnBrk="1" hangingPunct="1"/>
            <a:r>
              <a:rPr lang="en-US" altLang="en-US" sz="2400" b="1" dirty="0">
                <a:solidFill>
                  <a:schemeClr val="tx2"/>
                </a:solidFill>
              </a:rPr>
              <a:t>- Eager to know</a:t>
            </a:r>
          </a:p>
          <a:p>
            <a:pPr marL="0" indent="0" algn="l" eaLnBrk="1" hangingPunct="1"/>
            <a:r>
              <a:rPr lang="en-US" altLang="en-US" sz="2400" b="1" dirty="0">
                <a:solidFill>
                  <a:schemeClr val="tx2"/>
                </a:solidFill>
              </a:rPr>
              <a:t>- Limited</a:t>
            </a:r>
            <a:endParaRPr lang="en-US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D2E29FBA-6A42-EF47-A5FC-E29E65F45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998" y="5836438"/>
            <a:ext cx="300945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marL="0" indent="0" algn="l" eaLnBrk="1" hangingPunct="1"/>
            <a:r>
              <a:rPr lang="en-US" altLang="en-US" sz="2400" b="1" dirty="0">
                <a:solidFill>
                  <a:schemeClr val="tx2"/>
                </a:solidFill>
              </a:rPr>
              <a:t>- Infinitely clever</a:t>
            </a:r>
          </a:p>
          <a:p>
            <a:pPr marL="0" indent="0" algn="l" eaLnBrk="1" hangingPunct="1"/>
            <a:r>
              <a:rPr lang="en-US" altLang="en-US" sz="2400" b="1" dirty="0">
                <a:solidFill>
                  <a:schemeClr val="tx2"/>
                </a:solidFill>
              </a:rPr>
              <a:t>- Cannot be trusted</a:t>
            </a:r>
            <a:endParaRPr lang="en-US" alt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8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0" grpId="0"/>
      <p:bldP spid="6" grpId="0"/>
      <p:bldP spid="12" grpId="0"/>
      <p:bldP spid="1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D5BA93-FB3B-644C-91E1-A5912295A9E1}"/>
              </a:ext>
            </a:extLst>
          </p:cNvPr>
          <p:cNvSpPr txBox="1"/>
          <p:nvPr/>
        </p:nvSpPr>
        <p:spPr>
          <a:xfrm>
            <a:off x="381000" y="2895600"/>
            <a:ext cx="1910079" cy="460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endParaRPr lang="en-US" sz="2400" b="1" dirty="0"/>
          </a:p>
        </p:txBody>
      </p:sp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Composite numbers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AAC4C-AC12-F241-9CE8-882BAD630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8534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>
              <a:lnSpc>
                <a:spcPct val="40000"/>
              </a:lnSpc>
            </a:pPr>
            <a:endParaRPr lang="en-US" sz="2800" b="1" dirty="0">
              <a:solidFill>
                <a:schemeClr val="tx2"/>
              </a:solidFill>
            </a:endParaRPr>
          </a:p>
          <a:p>
            <a:pPr algn="l">
              <a:lnSpc>
                <a:spcPct val="40000"/>
              </a:lnSpc>
            </a:pP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algn="l">
              <a:lnSpc>
                <a:spcPct val="40000"/>
              </a:lnSpc>
            </a:pPr>
            <a:r>
              <a:rPr lang="en-US" sz="2800" b="1" dirty="0">
                <a:solidFill>
                  <a:schemeClr val="tx2"/>
                </a:solidFill>
              </a:rPr>
              <a:t>Claim: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147573952588676412927</a:t>
            </a:r>
            <a:r>
              <a:rPr lang="en-US" altLang="en-US" sz="2400" dirty="0">
                <a:ea typeface="ＭＳ Ｐゴシック" panose="020B0600070205080204" pitchFamily="34" charset="-128"/>
              </a:rPr>
              <a:t> 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is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composite</a:t>
            </a:r>
          </a:p>
          <a:p>
            <a:pPr algn="l"/>
            <a:endParaRPr lang="en-US" sz="2800" b="1" dirty="0"/>
          </a:p>
          <a:p>
            <a:pPr algn="l"/>
            <a:endParaRPr lang="en-US" sz="2800" b="1" dirty="0">
              <a:solidFill>
                <a:schemeClr val="tx2"/>
              </a:solidFill>
            </a:endParaRPr>
          </a:p>
          <a:p>
            <a:pPr algn="l"/>
            <a:r>
              <a:rPr lang="en-US" sz="2800" b="1" dirty="0">
                <a:solidFill>
                  <a:schemeClr val="tx2"/>
                </a:solidFill>
              </a:rPr>
              <a:t>Argument: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193707721,   761838257287</a:t>
            </a:r>
            <a:endParaRPr lang="en-US" sz="2400" b="1" dirty="0"/>
          </a:p>
          <a:p>
            <a:pPr algn="l"/>
            <a:endParaRPr lang="en-US" sz="2800" b="1" dirty="0"/>
          </a:p>
          <a:p>
            <a:pPr algn="l"/>
            <a:endParaRPr lang="en-US" sz="2800" b="1" dirty="0">
              <a:solidFill>
                <a:schemeClr val="tx2"/>
              </a:solidFill>
            </a:endParaRPr>
          </a:p>
          <a:p>
            <a:pPr algn="l"/>
            <a:endParaRPr lang="en-US" sz="2800" b="1" dirty="0">
              <a:solidFill>
                <a:schemeClr val="tx2"/>
              </a:solidFill>
            </a:endParaRPr>
          </a:p>
          <a:p>
            <a:pPr algn="l"/>
            <a:r>
              <a:rPr lang="en-US" sz="2800" b="1" dirty="0">
                <a:solidFill>
                  <a:schemeClr val="tx2"/>
                </a:solidFill>
              </a:rPr>
              <a:t>Verification:</a:t>
            </a:r>
            <a:r>
              <a:rPr lang="en-US" sz="2800" b="1" dirty="0"/>
              <a:t> Check if</a:t>
            </a:r>
          </a:p>
          <a:p>
            <a:pPr algn="l"/>
            <a:r>
              <a:rPr lang="en-US" altLang="en-US" sz="2400" b="1" dirty="0">
                <a:ea typeface="ＭＳ Ｐゴシック" panose="020B0600070205080204" pitchFamily="34" charset="-128"/>
              </a:rPr>
              <a:t>193707721 x 761838257287 = 147573952588676412927</a:t>
            </a:r>
          </a:p>
          <a:p>
            <a:pPr algn="l"/>
            <a:r>
              <a:rPr lang="en-US" sz="2400" b="1" dirty="0">
                <a:solidFill>
                  <a:srgbClr val="009900"/>
                </a:solidFill>
              </a:rPr>
              <a:t>ACCEPT/REJECT</a:t>
            </a:r>
          </a:p>
          <a:p>
            <a:pPr algn="l"/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E5431-0B30-8544-97FE-A2D402F51358}"/>
              </a:ext>
            </a:extLst>
          </p:cNvPr>
          <p:cNvSpPr txBox="1"/>
          <p:nvPr/>
        </p:nvSpPr>
        <p:spPr>
          <a:xfrm>
            <a:off x="456882" y="5725180"/>
            <a:ext cx="670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7030A0"/>
                </a:solidFill>
              </a:rPr>
              <a:t>Efficient algorithm: simple arithmetic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63729-9C05-A748-8FD6-75502C3E4301}"/>
              </a:ext>
            </a:extLst>
          </p:cNvPr>
          <p:cNvSpPr txBox="1"/>
          <p:nvPr/>
        </p:nvSpPr>
        <p:spPr>
          <a:xfrm>
            <a:off x="4191000" y="4495800"/>
            <a:ext cx="156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7030A0"/>
                </a:solidFill>
              </a:rPr>
              <a:t>General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F8B7B-1045-E64D-9AD7-EC89F9044CB9}"/>
              </a:ext>
            </a:extLst>
          </p:cNvPr>
          <p:cNvSpPr txBox="1"/>
          <p:nvPr/>
        </p:nvSpPr>
        <p:spPr>
          <a:xfrm>
            <a:off x="381000" y="3293716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7030A0"/>
                </a:solidFill>
              </a:rPr>
              <a:t>Crypto rests on the difficulty of finding such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05AC1B-CFB1-1944-99F0-1E6E488C26C4}"/>
              </a:ext>
            </a:extLst>
          </p:cNvPr>
          <p:cNvSpPr txBox="1"/>
          <p:nvPr/>
        </p:nvSpPr>
        <p:spPr>
          <a:xfrm>
            <a:off x="456882" y="6258580"/>
            <a:ext cx="670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</a:rPr>
              <a:t>Theorems </a:t>
            </a:r>
            <a:r>
              <a:rPr lang="en-US" sz="2800" b="1" dirty="0"/>
              <a:t>= {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Composite numbers}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4" grpId="0" build="p"/>
      <p:bldP spid="5" grpId="0" build="p"/>
      <p:bldP spid="8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19856DC-B719-5C49-9A20-576D4A4A1D02}"/>
              </a:ext>
            </a:extLst>
          </p:cNvPr>
          <p:cNvSpPr txBox="1"/>
          <p:nvPr/>
        </p:nvSpPr>
        <p:spPr>
          <a:xfrm>
            <a:off x="223521" y="3451255"/>
            <a:ext cx="2214880" cy="43494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endParaRPr lang="en-US" sz="2400" b="1" dirty="0"/>
          </a:p>
        </p:txBody>
      </p:sp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Sudoku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7DC27F3-6877-CB45-BFB9-FF90020DD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5" b="4707"/>
          <a:stretch>
            <a:fillRect/>
          </a:stretch>
        </p:blipFill>
        <p:spPr bwMode="auto">
          <a:xfrm>
            <a:off x="5791200" y="114300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0B05B473-A23E-7445-8788-5B1DF74E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9" b="4704"/>
          <a:stretch>
            <a:fillRect/>
          </a:stretch>
        </p:blipFill>
        <p:spPr bwMode="auto">
          <a:xfrm>
            <a:off x="5856288" y="2913737"/>
            <a:ext cx="1535112" cy="15367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15104E-C881-2040-82C9-01B7DD07D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" y="1696928"/>
            <a:ext cx="8534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2800" b="1" dirty="0">
                <a:solidFill>
                  <a:schemeClr val="tx2"/>
                </a:solidFill>
              </a:rPr>
              <a:t>Claim: </a:t>
            </a:r>
            <a:r>
              <a:rPr lang="en-US" sz="2800" b="1" dirty="0"/>
              <a:t>This puzzle is solvable</a:t>
            </a:r>
          </a:p>
          <a:p>
            <a:pPr algn="l"/>
            <a:endParaRPr lang="en-US" sz="2800" b="1" dirty="0"/>
          </a:p>
          <a:p>
            <a:pPr algn="l"/>
            <a:endParaRPr lang="en-US" sz="2800" b="1" dirty="0">
              <a:solidFill>
                <a:schemeClr val="tx2"/>
              </a:solidFill>
            </a:endParaRPr>
          </a:p>
          <a:p>
            <a:pPr algn="l"/>
            <a:endParaRPr lang="en-US" sz="2800" b="1" dirty="0">
              <a:solidFill>
                <a:schemeClr val="tx2"/>
              </a:solidFill>
            </a:endParaRPr>
          </a:p>
          <a:p>
            <a:pPr algn="l"/>
            <a:r>
              <a:rPr lang="en-US" sz="2800" b="1" dirty="0">
                <a:solidFill>
                  <a:schemeClr val="tx2"/>
                </a:solidFill>
              </a:rPr>
              <a:t>Argument: </a:t>
            </a:r>
          </a:p>
          <a:p>
            <a:pPr algn="l"/>
            <a:endParaRPr lang="en-US" sz="2800" b="1" dirty="0"/>
          </a:p>
          <a:p>
            <a:pPr algn="l"/>
            <a:endParaRPr lang="en-US" sz="2800" b="1" dirty="0"/>
          </a:p>
          <a:p>
            <a:pPr algn="l"/>
            <a:r>
              <a:rPr lang="en-US" sz="2800" b="1" dirty="0">
                <a:solidFill>
                  <a:schemeClr val="tx2"/>
                </a:solidFill>
              </a:rPr>
              <a:t>Verification:</a:t>
            </a:r>
            <a:r>
              <a:rPr lang="en-US" sz="2800" b="1" dirty="0"/>
              <a:t> Check each row, column, square,</a:t>
            </a:r>
          </a:p>
          <a:p>
            <a:pPr algn="l"/>
            <a:r>
              <a:rPr lang="en-US" sz="2800" b="1" dirty="0"/>
              <a:t>AND that consistent with input. </a:t>
            </a:r>
            <a:r>
              <a:rPr lang="en-US" sz="2800" b="1" dirty="0">
                <a:solidFill>
                  <a:srgbClr val="009900"/>
                </a:solidFill>
              </a:rPr>
              <a:t>ACCEPT/REJECT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D2720C-F413-574A-967C-C70072006AD8}"/>
              </a:ext>
            </a:extLst>
          </p:cNvPr>
          <p:cNvSpPr txBox="1"/>
          <p:nvPr/>
        </p:nvSpPr>
        <p:spPr>
          <a:xfrm>
            <a:off x="381000" y="5639673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7030A0"/>
                </a:solidFill>
              </a:rPr>
              <a:t>Efficient: simple pattern matching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41F-F442-9A45-8C7E-F6E7F07BBCB5}"/>
              </a:ext>
            </a:extLst>
          </p:cNvPr>
          <p:cNvSpPr txBox="1"/>
          <p:nvPr/>
        </p:nvSpPr>
        <p:spPr>
          <a:xfrm>
            <a:off x="3007360" y="4188826"/>
            <a:ext cx="156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7030A0"/>
                </a:solidFill>
              </a:rPr>
              <a:t>General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74175-D3C3-AE44-B131-75A36128AE4A}"/>
              </a:ext>
            </a:extLst>
          </p:cNvPr>
          <p:cNvSpPr txBox="1"/>
          <p:nvPr/>
        </p:nvSpPr>
        <p:spPr>
          <a:xfrm>
            <a:off x="456882" y="6172200"/>
            <a:ext cx="670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</a:rPr>
              <a:t>Theorems </a:t>
            </a:r>
            <a:r>
              <a:rPr lang="en-US" sz="2800" b="1" dirty="0"/>
              <a:t>= {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Solvable Sudoku puzzles}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6" grpId="0" build="p"/>
      <p:bldP spid="10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5">
            <a:extLst>
              <a:ext uri="{FF2B5EF4-FFF2-40B4-BE49-F238E27FC236}">
                <a16:creationId xmlns:a16="http://schemas.microsoft.com/office/drawing/2014/main" id="{A6F19F07-0449-A147-A25C-8E394FBE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4646613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02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534400" cy="1047214"/>
          </a:xfrm>
          <a:noFill/>
        </p:spPr>
        <p:txBody>
          <a:bodyPr/>
          <a:lstStyle/>
          <a:p>
            <a:r>
              <a:rPr lang="en-US" sz="3200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Deductive proof systems</a:t>
            </a:r>
            <a:br>
              <a:rPr lang="en-US" sz="3200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e.g. </a:t>
            </a:r>
            <a:r>
              <a:rPr lang="en-US" sz="3200" b="1" dirty="0" err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Peano</a:t>
            </a:r>
            <a:r>
              <a:rPr lang="en-US" sz="3200" b="1" dirty="0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Arithmetic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7E6AD-8693-1E43-8C87-90E55EB63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990600"/>
            <a:ext cx="87757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2400" b="1" dirty="0">
                <a:solidFill>
                  <a:schemeClr val="tx2"/>
                </a:solidFill>
              </a:rPr>
              <a:t>Objects: </a:t>
            </a:r>
            <a:r>
              <a:rPr lang="en-US" sz="2400" b="1" dirty="0"/>
              <a:t>Formulas/expressions over integers (</a:t>
            </a:r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b="1" dirty="0"/>
              <a:t>,</a:t>
            </a:r>
            <a:r>
              <a:rPr lang="en-US" sz="2400" b="1" dirty="0">
                <a:solidFill>
                  <a:srgbClr val="7030A0"/>
                </a:solidFill>
              </a:rPr>
              <a:t>B</a:t>
            </a:r>
            <a:r>
              <a:rPr lang="en-US" sz="2400" b="1" dirty="0"/>
              <a:t>,..)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>
                <a:solidFill>
                  <a:schemeClr val="tx2"/>
                </a:solidFill>
              </a:rPr>
              <a:t>Axioms:</a:t>
            </a:r>
            <a:r>
              <a:rPr lang="en-US" sz="2400" b="1" dirty="0"/>
              <a:t> E.g. </a:t>
            </a:r>
          </a:p>
          <a:p>
            <a:pPr algn="l"/>
            <a:r>
              <a:rPr lang="en-US" sz="2400" b="1" dirty="0"/>
              <a:t>-   </a:t>
            </a:r>
            <a:r>
              <a:rPr lang="en-US" sz="2400" b="1" dirty="0" err="1">
                <a:solidFill>
                  <a:srgbClr val="7030A0"/>
                </a:solidFill>
              </a:rPr>
              <a:t>x+y</a:t>
            </a:r>
            <a:r>
              <a:rPr lang="en-US" sz="2400" b="1" dirty="0">
                <a:solidFill>
                  <a:srgbClr val="7030A0"/>
                </a:solidFill>
              </a:rPr>
              <a:t> = </a:t>
            </a:r>
            <a:r>
              <a:rPr lang="en-US" sz="2400" b="1" dirty="0" err="1">
                <a:solidFill>
                  <a:srgbClr val="7030A0"/>
                </a:solidFill>
              </a:rPr>
              <a:t>y+x</a:t>
            </a:r>
            <a:r>
              <a:rPr lang="en-US" sz="2400" b="1" dirty="0"/>
              <a:t> </a:t>
            </a:r>
          </a:p>
          <a:p>
            <a:pPr algn="l"/>
            <a:r>
              <a:rPr lang="en-US" sz="2400" b="1" dirty="0"/>
              <a:t>-   </a:t>
            </a:r>
            <a:r>
              <a:rPr lang="en-US" sz="2400" b="1" dirty="0">
                <a:solidFill>
                  <a:srgbClr val="7030A0"/>
                </a:solidFill>
              </a:rPr>
              <a:t>x+1 &gt; x </a:t>
            </a:r>
          </a:p>
          <a:p>
            <a:pPr algn="l"/>
            <a:r>
              <a:rPr lang="en-US" sz="2400" b="1" dirty="0"/>
              <a:t>-   </a:t>
            </a:r>
            <a:r>
              <a:rPr lang="en-US" sz="2400" b="1" dirty="0">
                <a:solidFill>
                  <a:srgbClr val="7030A0"/>
                </a:solidFill>
              </a:rPr>
              <a:t>(</a:t>
            </a:r>
            <a:r>
              <a:rPr lang="en-US" sz="2400" b="1" dirty="0" err="1">
                <a:solidFill>
                  <a:srgbClr val="7030A0"/>
                </a:solidFill>
              </a:rPr>
              <a:t>x+y</a:t>
            </a:r>
            <a:r>
              <a:rPr lang="en-US" sz="2400" b="1" dirty="0">
                <a:solidFill>
                  <a:srgbClr val="7030A0"/>
                </a:solidFill>
              </a:rPr>
              <a:t>)z = </a:t>
            </a:r>
            <a:r>
              <a:rPr lang="en-US" sz="2400" b="1" dirty="0" err="1">
                <a:solidFill>
                  <a:srgbClr val="7030A0"/>
                </a:solidFill>
              </a:rPr>
              <a:t>xz+yz</a:t>
            </a:r>
            <a:endParaRPr lang="en-US" sz="2400" b="1" dirty="0">
              <a:solidFill>
                <a:srgbClr val="7030A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sz="2400" b="1" dirty="0">
                <a:solidFill>
                  <a:srgbClr val="7030A0"/>
                </a:solidFill>
              </a:rPr>
              <a:t>Induction Principle 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</a:rPr>
              <a:t>Deduction rules:</a:t>
            </a:r>
            <a:r>
              <a:rPr lang="en-US" sz="2400" b="1" dirty="0"/>
              <a:t> E.g. if </a:t>
            </a:r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b="1" dirty="0">
                <a:solidFill>
                  <a:srgbClr val="7030A0"/>
                </a:solidFill>
                <a:sym typeface="Wingdings" pitchFamily="2" charset="2"/>
              </a:rPr>
              <a:t>B</a:t>
            </a:r>
            <a:r>
              <a:rPr lang="en-US" sz="2400" b="1" dirty="0">
                <a:sym typeface="Wingdings" pitchFamily="2" charset="2"/>
              </a:rPr>
              <a:t> true, then </a:t>
            </a:r>
            <a:r>
              <a:rPr lang="en-US" sz="2400" b="1" dirty="0">
                <a:solidFill>
                  <a:srgbClr val="7030A0"/>
                </a:solidFill>
                <a:sym typeface="Wingdings" pitchFamily="2" charset="2"/>
              </a:rPr>
              <a:t>B</a:t>
            </a:r>
            <a:r>
              <a:rPr lang="en-US" sz="2400" b="1" dirty="0">
                <a:sym typeface="Wingdings" pitchFamily="2" charset="2"/>
              </a:rPr>
              <a:t> is true.</a:t>
            </a:r>
            <a:endParaRPr lang="en-US" sz="2400" b="1" dirty="0"/>
          </a:p>
          <a:p>
            <a:pPr algn="l"/>
            <a:endParaRPr lang="en-US" sz="2400" b="1" dirty="0"/>
          </a:p>
          <a:p>
            <a:pPr algn="l"/>
            <a:r>
              <a:rPr lang="en-US" sz="2400" b="1" dirty="0">
                <a:solidFill>
                  <a:schemeClr val="tx2"/>
                </a:solidFill>
              </a:rPr>
              <a:t>Argument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chemeClr val="tx2"/>
                </a:solidFill>
              </a:rPr>
              <a:t>for claim </a:t>
            </a:r>
            <a:r>
              <a:rPr lang="en-US" sz="2400" b="1" dirty="0">
                <a:solidFill>
                  <a:srgbClr val="7030A0"/>
                </a:solidFill>
              </a:rPr>
              <a:t>C</a:t>
            </a:r>
            <a:r>
              <a:rPr lang="en-US" sz="2400" b="1" dirty="0"/>
              <a:t>)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b="1" baseline="-25000" dirty="0">
                <a:solidFill>
                  <a:srgbClr val="7030A0"/>
                </a:solidFill>
              </a:rPr>
              <a:t>1</a:t>
            </a:r>
            <a:r>
              <a:rPr lang="en-US" sz="2400" b="1" dirty="0">
                <a:solidFill>
                  <a:srgbClr val="7030A0"/>
                </a:solidFill>
              </a:rPr>
              <a:t>, A</a:t>
            </a:r>
            <a:r>
              <a:rPr lang="en-US" sz="2400" b="1" baseline="-25000" dirty="0">
                <a:solidFill>
                  <a:srgbClr val="7030A0"/>
                </a:solidFill>
              </a:rPr>
              <a:t>2</a:t>
            </a:r>
            <a:r>
              <a:rPr lang="en-US" sz="2400" b="1" dirty="0">
                <a:solidFill>
                  <a:srgbClr val="7030A0"/>
                </a:solidFill>
              </a:rPr>
              <a:t>,…, A</a:t>
            </a:r>
            <a:r>
              <a:rPr lang="en-US" sz="2400" b="1" baseline="-25000" dirty="0">
                <a:solidFill>
                  <a:srgbClr val="7030A0"/>
                </a:solidFill>
              </a:rPr>
              <a:t>m </a:t>
            </a:r>
            <a:r>
              <a:rPr lang="en-US" sz="2400" b="1" dirty="0">
                <a:solidFill>
                  <a:srgbClr val="7030A0"/>
                </a:solidFill>
              </a:rPr>
              <a:t>= C</a:t>
            </a:r>
            <a:endParaRPr lang="en-US" sz="2400" b="1" baseline="-25000" dirty="0">
              <a:solidFill>
                <a:srgbClr val="7030A0"/>
              </a:solidFill>
            </a:endParaRPr>
          </a:p>
          <a:p>
            <a:pPr algn="l"/>
            <a:r>
              <a:rPr lang="en-US" sz="2400" b="1" dirty="0">
                <a:solidFill>
                  <a:schemeClr val="tx2"/>
                </a:solidFill>
              </a:rPr>
              <a:t>Verification: </a:t>
            </a:r>
            <a:r>
              <a:rPr lang="en-US" sz="2400" b="1" dirty="0"/>
              <a:t>Check that each </a:t>
            </a:r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b="1" baseline="-25000" dirty="0">
                <a:solidFill>
                  <a:srgbClr val="7030A0"/>
                </a:solidFill>
              </a:rPr>
              <a:t>i </a:t>
            </a:r>
            <a:r>
              <a:rPr lang="en-US" sz="2400" b="1" dirty="0"/>
              <a:t>is an axiom, or follows </a:t>
            </a:r>
          </a:p>
          <a:p>
            <a:pPr algn="l"/>
            <a:r>
              <a:rPr lang="en-US" sz="2400" b="1" dirty="0"/>
              <a:t> from previous ones by a deduction rule. </a:t>
            </a:r>
            <a:r>
              <a:rPr lang="en-US" sz="2400" b="1" dirty="0">
                <a:solidFill>
                  <a:srgbClr val="009900"/>
                </a:solidFill>
              </a:rPr>
              <a:t>ACCEPT/REJECT</a:t>
            </a:r>
            <a:endParaRPr lang="en-US" sz="2400" b="1" baseline="-25000" dirty="0"/>
          </a:p>
          <a:p>
            <a:pPr algn="l"/>
            <a:endParaRPr lang="en-US" sz="2400" b="1" baseline="-25000" dirty="0">
              <a:solidFill>
                <a:srgbClr val="7030A0"/>
              </a:solidFill>
            </a:endParaRPr>
          </a:p>
          <a:p>
            <a:pPr algn="l"/>
            <a:r>
              <a:rPr lang="en-US" sz="2400" b="1" dirty="0">
                <a:solidFill>
                  <a:schemeClr val="tx2"/>
                </a:solidFill>
              </a:rPr>
              <a:t>Theorems:</a:t>
            </a:r>
            <a:r>
              <a:rPr lang="en-US" sz="2400" b="1" dirty="0"/>
              <a:t>  {There are infinitely many primes,</a:t>
            </a:r>
          </a:p>
          <a:p>
            <a:pPr algn="l"/>
            <a:r>
              <a:rPr lang="en-US" sz="2400" b="1" dirty="0"/>
              <a:t>Fermat’s last theorem: no solution to </a:t>
            </a:r>
            <a:r>
              <a:rPr lang="en-US" sz="2400" b="1" dirty="0" err="1"/>
              <a:t>x</a:t>
            </a:r>
            <a:r>
              <a:rPr lang="en-US" sz="2400" b="1" baseline="30000" dirty="0" err="1"/>
              <a:t>n</a:t>
            </a:r>
            <a:r>
              <a:rPr lang="en-US" sz="2400" b="1" dirty="0" err="1"/>
              <a:t>+y</a:t>
            </a:r>
            <a:r>
              <a:rPr lang="en-US" sz="2400" b="1" baseline="30000" dirty="0" err="1"/>
              <a:t>n</a:t>
            </a:r>
            <a:r>
              <a:rPr lang="en-US" sz="2400" b="1" dirty="0"/>
              <a:t>=</a:t>
            </a:r>
            <a:r>
              <a:rPr lang="en-US" sz="2400" b="1" dirty="0" err="1"/>
              <a:t>z</a:t>
            </a:r>
            <a:r>
              <a:rPr lang="en-US" sz="2400" b="1" baseline="30000" dirty="0" err="1"/>
              <a:t>n</a:t>
            </a:r>
            <a:r>
              <a:rPr lang="en-US" sz="2400" b="1" baseline="30000" dirty="0"/>
              <a:t>, </a:t>
            </a:r>
            <a:r>
              <a:rPr lang="en-US" sz="2400" b="1" dirty="0"/>
              <a:t>n&gt;2, …}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0E396-7020-7646-B50D-B8BDE104EC6F}"/>
              </a:ext>
            </a:extLst>
          </p:cNvPr>
          <p:cNvSpPr txBox="1"/>
          <p:nvPr/>
        </p:nvSpPr>
        <p:spPr>
          <a:xfrm>
            <a:off x="7383352" y="169664"/>
            <a:ext cx="1455848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/>
              <a:t>Numerous </a:t>
            </a:r>
          </a:p>
          <a:p>
            <a:pPr algn="l"/>
            <a:r>
              <a:rPr lang="en-US" sz="2000" b="1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9209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250362</TotalTime>
  <Words>2317</Words>
  <Application>Microsoft Macintosh PowerPoint</Application>
  <PresentationFormat>On-screen Show (4:3)</PresentationFormat>
  <Paragraphs>534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 Unicode MS</vt:lpstr>
      <vt:lpstr>Cambria Math</vt:lpstr>
      <vt:lpstr>Comic Sans MS</vt:lpstr>
      <vt:lpstr>Times New Roman</vt:lpstr>
      <vt:lpstr>Wingdings</vt:lpstr>
      <vt:lpstr>Default Design</vt:lpstr>
      <vt:lpstr> The value of errors in proofs the fascinating journey from Turing’s 1936 R≠RE to the 2020 breakthrough MIP*=RE </vt:lpstr>
      <vt:lpstr>Plan</vt:lpstr>
      <vt:lpstr> Proofs and Computations Two points in a very long history</vt:lpstr>
      <vt:lpstr>PowerPoint Presentation</vt:lpstr>
      <vt:lpstr>Examples: claims, arguments, proofs,  proof systems, provers, verifiers… </vt:lpstr>
      <vt:lpstr>Composite numbers</vt:lpstr>
      <vt:lpstr>Sudoku</vt:lpstr>
      <vt:lpstr>PowerPoint Presentation</vt:lpstr>
      <vt:lpstr>Deductive proof systems e.g. Peano Arithmetic</vt:lpstr>
      <vt:lpstr>Essentials of proof systems</vt:lpstr>
      <vt:lpstr>Proof System [Cook-Reckhow ’79]</vt:lpstr>
      <vt:lpstr>  Errors in Probabilistic Proofs  (and Computations) </vt:lpstr>
      <vt:lpstr>Probabilistic computation &amp; error</vt:lpstr>
      <vt:lpstr>Probabilistic Proof System  [Babai ‘85, Goldwasser-Micali-Rackoff ‘85]</vt:lpstr>
      <vt:lpstr>PowerPoint Presentation</vt:lpstr>
      <vt:lpstr>Value of errors in proofs: Impact of interactive proofs</vt:lpstr>
      <vt:lpstr>PowerPoint Presentation</vt:lpstr>
      <vt:lpstr>PowerPoint Presentation</vt:lpstr>
      <vt:lpstr>ZK impacts</vt:lpstr>
      <vt:lpstr>PowerPoint Presentation</vt:lpstr>
      <vt:lpstr>PowerPoint Presentation</vt:lpstr>
      <vt:lpstr>PowerPoint Presentation</vt:lpstr>
      <vt:lpstr>Avalanche of Characterizations</vt:lpstr>
      <vt:lpstr>PowerPoint Presentation</vt:lpstr>
      <vt:lpstr>PowerPoint Presentation</vt:lpstr>
      <vt:lpstr>Back to  Probabilistic Interactive Proofs</vt:lpstr>
      <vt:lpstr>Quantum computation</vt:lpstr>
      <vt:lpstr>Quantum proof systems</vt:lpstr>
      <vt:lpstr>PowerPoint Presentation</vt:lpstr>
      <vt:lpstr>PowerPoint Presentation</vt:lpstr>
      <vt:lpstr>PowerPoint Presentation</vt:lpstr>
      <vt:lpstr>Summary</vt:lpstr>
      <vt:lpstr>Book ad</vt:lpstr>
    </vt:vector>
  </TitlesOfParts>
  <Company>IAS-Math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 of the Digital Envelope</dc:title>
  <dc:creator>Avi Wigderson</dc:creator>
  <cp:lastModifiedBy>Microsoft Office User</cp:lastModifiedBy>
  <cp:revision>918</cp:revision>
  <dcterms:created xsi:type="dcterms:W3CDTF">2011-08-30T02:39:00Z</dcterms:created>
  <dcterms:modified xsi:type="dcterms:W3CDTF">2022-11-08T14:09:45Z</dcterms:modified>
</cp:coreProperties>
</file>