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292" r:id="rId4"/>
    <p:sldId id="386" r:id="rId5"/>
    <p:sldId id="385" r:id="rId6"/>
    <p:sldId id="396" r:id="rId7"/>
    <p:sldId id="358" r:id="rId8"/>
    <p:sldId id="373" r:id="rId9"/>
    <p:sldId id="313" r:id="rId10"/>
    <p:sldId id="315" r:id="rId11"/>
    <p:sldId id="316" r:id="rId12"/>
    <p:sldId id="354" r:id="rId13"/>
    <p:sldId id="372" r:id="rId14"/>
    <p:sldId id="374" r:id="rId15"/>
    <p:sldId id="387" r:id="rId16"/>
    <p:sldId id="336" r:id="rId17"/>
    <p:sldId id="337" r:id="rId18"/>
    <p:sldId id="338" r:id="rId19"/>
    <p:sldId id="339" r:id="rId20"/>
    <p:sldId id="367" r:id="rId21"/>
    <p:sldId id="388" r:id="rId22"/>
    <p:sldId id="389" r:id="rId23"/>
    <p:sldId id="341" r:id="rId24"/>
    <p:sldId id="342" r:id="rId25"/>
    <p:sldId id="343" r:id="rId26"/>
    <p:sldId id="344" r:id="rId27"/>
    <p:sldId id="390" r:id="rId28"/>
    <p:sldId id="335" r:id="rId29"/>
    <p:sldId id="371" r:id="rId30"/>
    <p:sldId id="392" r:id="rId31"/>
    <p:sldId id="368" r:id="rId32"/>
    <p:sldId id="321" r:id="rId33"/>
    <p:sldId id="369" r:id="rId34"/>
    <p:sldId id="394" r:id="rId35"/>
    <p:sldId id="393" r:id="rId36"/>
    <p:sldId id="379" r:id="rId37"/>
    <p:sldId id="378" r:id="rId38"/>
    <p:sldId id="397" r:id="rId39"/>
    <p:sldId id="380" r:id="rId40"/>
    <p:sldId id="370" r:id="rId41"/>
    <p:sldId id="381" r:id="rId42"/>
    <p:sldId id="382" r:id="rId43"/>
    <p:sldId id="383" r:id="rId44"/>
    <p:sldId id="36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84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B92-9C05-574B-8F66-F11E261A4777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2C7B-1C9F-8544-B22E-803DE079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0747DC-EF91-7249-A45D-C6A27F82F86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We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ll try to put some structure in this universe.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Computational problems are often essential components of scientific, mathematical and other intellectual challenges.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7E0F8E-E14D-FE49-8987-493276802407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The comptational complexity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playground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Distances between problems – reductions.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Many measures of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distance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time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is just one measure.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space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=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memory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is another.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Galaxies – clusters of problems of similar complexity.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Complete problems – hardest in the respective galaxy.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Once we have reductions and complexity, we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ll discover beautiful structure in this cosmos of problems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this is in P</a:t>
            </a:r>
            <a:r>
              <a:rPr lang="en-US" sz="1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this is in P</a:t>
            </a:r>
            <a:r>
              <a:rPr lang="en-US" sz="1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Diaconis</a:t>
            </a:r>
            <a:r>
              <a:rPr lang="en-US" dirty="0" smtClean="0"/>
              <a:t>, </a:t>
            </a:r>
            <a:r>
              <a:rPr lang="en-US" dirty="0" err="1" smtClean="0"/>
              <a:t>Khare</a:t>
            </a:r>
            <a:r>
              <a:rPr lang="en-US" dirty="0" smtClean="0"/>
              <a:t>,</a:t>
            </a:r>
            <a:r>
              <a:rPr lang="en-US" baseline="0" dirty="0" smtClean="0"/>
              <a:t> Saloff-Coste’07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9C62-104D-7042-B99C-F62B8525E6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86D0-294D-D845-ADA1-37AD918807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060F1-C220-724F-AA24-BA1A23F63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4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86C0-D16F-E14D-B51C-D68A1E4F11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F5B0-79C2-054F-86E0-CFB1A543C1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4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FA1C-08DA-954C-A73B-AC95D6B988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00E6-9BEF-3D4F-BC61-BDF1E68C9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6C17-765E-DB4B-B48A-440B1AB4C5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4161-492D-8844-BDFE-847EFA104F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E892-4CE6-334B-B42F-690AF06F1B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54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6941-5D51-FD4A-99CA-5F0F5E4909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1038-B4D3-0C4C-ADFE-D5DCAEB67F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9C62-104D-7042-B99C-F62B8525E6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86D0-294D-D845-ADA1-37AD918807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060F1-C220-724F-AA24-BA1A23F63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03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86C0-D16F-E14D-B51C-D68A1E4F11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F5B0-79C2-054F-86E0-CFB1A543C1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0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FA1C-08DA-954C-A73B-AC95D6B988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00E6-9BEF-3D4F-BC61-BDF1E68C9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6C17-765E-DB4B-B48A-440B1AB4C5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44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4161-492D-8844-BDFE-847EFA104F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96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E892-4CE6-334B-B42F-690AF06F1B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36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6941-5D51-FD4A-99CA-5F0F5E4909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07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1038-B4D3-0C4C-ADFE-D5DCAEB67F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9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2B0C-67BD-F042-AC04-D3A34ADDD9A6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3459AD90-AD2E-7F44-8398-AAFB5C8AE0DF}" type="slidenum">
              <a:rPr lang="en-US" sz="1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942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3459AD90-AD2E-7F44-8398-AAFB5C8AE0DF}" type="slidenum">
              <a:rPr lang="en-US" sz="1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3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100" y="647701"/>
            <a:ext cx="8864600" cy="3149600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</a:t>
            </a:r>
            <a: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Minimization 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9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&amp; Scaling Algorithms:</a:t>
            </a:r>
            <a:br>
              <a:rPr lang="en-US" sz="49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Theory,Applications,Connections</a:t>
            </a:r>
            <a:endParaRPr lang="en-US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37209"/>
            <a:ext cx="9144000" cy="15697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Avi Wigderson </a:t>
            </a: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IAS</a:t>
            </a: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Princeton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42153" y="5863076"/>
            <a:ext cx="5001847" cy="5092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77150" y="3626495"/>
            <a:ext cx="2969846" cy="3315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9615" y="3588663"/>
            <a:ext cx="22078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362860"/>
            <a:ext cx="9144000" cy="141074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ymbolic matrices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dual life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3370" y="834843"/>
            <a:ext cx="1754173" cy="1798760"/>
            <a:chOff x="6173370" y="1223823"/>
            <a:chExt cx="1754173" cy="1798760"/>
          </a:xfrm>
        </p:grpSpPr>
        <p:sp>
          <p:nvSpPr>
            <p:cNvPr id="36" name="Rectangle 35"/>
            <p:cNvSpPr/>
            <p:nvPr/>
          </p:nvSpPr>
          <p:spPr>
            <a:xfrm>
              <a:off x="6176329" y="2422996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57112" y="2422996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327" y="2422996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73370" y="1823410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54152" y="1823410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39368" y="1823410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3370" y="1223823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52" y="1223823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9368" y="1223823"/>
              <a:ext cx="585216" cy="599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3888" y="832977"/>
            <a:ext cx="4218530" cy="554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{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latin typeface="Comic Sans MS"/>
                <a:cs typeface="Comic Sans MS"/>
              </a:rPr>
              <a:t>,…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latin typeface="Comic Sans MS"/>
                <a:cs typeface="Comic Sans MS"/>
              </a:rPr>
              <a:t>}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field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)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latin typeface="Comic Sans MS"/>
                <a:cs typeface="Comic Sans MS"/>
              </a:rPr>
              <a:t>+…+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Input: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A</a:t>
            </a:r>
            <a:r>
              <a:rPr lang="en-US" sz="2400" b="1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latin typeface="Comic Sans MS"/>
                <a:cs typeface="Comic Sans MS"/>
              </a:rPr>
              <a:t>,…,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ym typeface="Symbol" charset="0"/>
              </a:rPr>
              <a:t>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(F)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latin typeface="Comic Sans MS"/>
                <a:cs typeface="Comic Sans MS"/>
              </a:rPr>
              <a:t>: Is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singular?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commute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latin typeface="Comic Sans MS"/>
                <a:cs typeface="Comic Sans MS"/>
              </a:rPr>
              <a:t>…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Lovasz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79]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RP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[Edmonds</a:t>
            </a:r>
            <a:r>
              <a:rPr lang="fr-FR" sz="24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67]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SING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942" y="2626409"/>
            <a:ext cx="50702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do not commute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dirty="0" smtClean="0"/>
              <a:t>&lt;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,…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dirty="0" smtClean="0"/>
              <a:t>)&gt;  </a:t>
            </a:r>
            <a:r>
              <a:rPr lang="en-US" sz="2000" b="1" dirty="0" smtClean="0">
                <a:latin typeface="Comic Sans MS"/>
                <a:cs typeface="Comic Sans MS"/>
              </a:rPr>
              <a:t>(free skew field)</a:t>
            </a:r>
            <a:endParaRPr lang="en-US" sz="20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4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Cohn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75]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NC-SING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Decidable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CR</a:t>
            </a:r>
            <a:r>
              <a:rPr lang="fr-FR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99]  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NC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-SING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ym typeface="Symbol"/>
              </a:rPr>
              <a:t></a:t>
            </a:r>
            <a:r>
              <a:rPr lang="en-US" sz="2000" dirty="0"/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EXP 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[GGOW’15]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NC-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 </a:t>
            </a:r>
            <a:r>
              <a:rPr lang="en-US" sz="2000" dirty="0" smtClean="0">
                <a:sym typeface="Symbol"/>
              </a:rPr>
              <a:t></a:t>
            </a:r>
            <a:r>
              <a:rPr lang="en-US" sz="20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latin typeface="Comic Sans MS"/>
                <a:cs typeface="Comic Sans MS"/>
              </a:rPr>
              <a:t> 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[IQS’16]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NC-SING</a:t>
            </a:r>
            <a:r>
              <a:rPr lang="en-US" sz="2000" dirty="0">
                <a:sym typeface="Symbol"/>
              </a:rPr>
              <a:t></a:t>
            </a:r>
            <a:r>
              <a:rPr lang="en-US" sz="2000" dirty="0"/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latin typeface="Comic Sans MS"/>
                <a:cs typeface="Comic Sans MS"/>
              </a:rPr>
              <a:t> 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large)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4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982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uiExpand="1" animBg="1"/>
      <p:bldP spid="50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084092"/>
            <a:ext cx="8445500" cy="2050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The algorithm</a:t>
            </a:r>
            <a:endParaRPr lang="en-US" sz="2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5200" y="6029382"/>
            <a:ext cx="6477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endParaRPr lang="en-US" sz="24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4989" y="2077362"/>
            <a:ext cx="2061211" cy="488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Matrix Scaling </a:t>
            </a:r>
            <a:b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[Sinkhorn’64,…]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1568665"/>
            <a:ext cx="8921075" cy="539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doubly-stochastic (DS):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1=1,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=1 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Scaling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: </a:t>
            </a: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Multiply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rows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&amp; </a:t>
            </a:r>
            <a:r>
              <a:rPr lang="en-US" sz="2400" b="1" dirty="0" smtClean="0">
                <a:solidFill>
                  <a:srgbClr val="984807"/>
                </a:solidFill>
                <a:latin typeface="Comic Sans MS"/>
                <a:cs typeface="Comic Sans MS"/>
              </a:rPr>
              <a:t>columns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by scalars</a:t>
            </a:r>
          </a:p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DS-Scaling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: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Find (if exists?)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R,C </a:t>
            </a:r>
            <a:r>
              <a:rPr lang="en-US" sz="2400" b="1" i="1" dirty="0" smtClean="0">
                <a:latin typeface="Comic Sans MS"/>
                <a:cs typeface="Comic Sans MS"/>
              </a:rPr>
              <a:t>diagonal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s.t.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latin typeface="Comic Sans MS"/>
                <a:cs typeface="Comic Sans MS"/>
              </a:rPr>
              <a:t> has row-sums &amp; col-sums </a:t>
            </a:r>
            <a:r>
              <a:rPr lang="en-US" sz="2400" b="1" dirty="0">
                <a:sym typeface="Symbol"/>
              </a:rPr>
              <a:t></a:t>
            </a:r>
            <a:r>
              <a:rPr lang="en-US" sz="2400" dirty="0">
                <a:sym typeface="Symbo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1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  <a:sym typeface="Symbol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                                  </a:t>
            </a:r>
            <a:r>
              <a:rPr lang="en-US" sz="2400" b="1" dirty="0" smtClean="0">
                <a:latin typeface="Comic Sans MS"/>
                <a:cs typeface="Comic Sans MS"/>
              </a:rPr>
              <a:t>              </a:t>
            </a:r>
            <a:endParaRPr lang="en-US" sz="2400" b="1" dirty="0"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53927" y="3658175"/>
            <a:ext cx="3096254" cy="1388339"/>
            <a:chOff x="1153927" y="3569275"/>
            <a:chExt cx="3096254" cy="1388339"/>
          </a:xfrm>
        </p:grpSpPr>
        <p:sp>
          <p:nvSpPr>
            <p:cNvPr id="58" name="Rectangle 57"/>
            <p:cNvSpPr/>
            <p:nvPr/>
          </p:nvSpPr>
          <p:spPr>
            <a:xfrm>
              <a:off x="2243252" y="35692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53927" y="3577641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35781" y="35692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278192" y="3717309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40526" y="3711495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473339" y="4540765"/>
              <a:ext cx="372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4014" y="45491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R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05148" y="455750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60038" y="3806209"/>
            <a:ext cx="2749471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Why?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latin typeface="Comic Sans MS"/>
                <a:cs typeface="Comic Sans MS"/>
              </a:rPr>
              <a:t>Numerical analysis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latin typeface="Comic Sans MS"/>
                <a:cs typeface="Comic Sans MS"/>
              </a:rPr>
              <a:t>Signal processing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latin typeface="Comic Sans MS"/>
                <a:cs typeface="Comic Sans MS"/>
              </a:rPr>
              <a:t>Perfect matching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latin typeface="Comic Sans MS"/>
                <a:cs typeface="Comic Sans MS"/>
              </a:rPr>
              <a:t>……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2255952" y="3658175"/>
            <a:ext cx="914400" cy="914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6039" y="4629665"/>
            <a:ext cx="372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2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217391" y="6041252"/>
            <a:ext cx="228780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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&gt;0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0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4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" y="1105606"/>
            <a:ext cx="892107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(e.g. the adjacency matrix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latin typeface="Comic Sans MS"/>
                <a:cs typeface="Comic Sans MS"/>
              </a:rPr>
              <a:t> of a bipartite graph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338" y="2526702"/>
            <a:ext cx="5587944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Find (if exists?)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R,C </a:t>
            </a:r>
            <a:r>
              <a:rPr lang="en-US" sz="2400" b="1" i="1" dirty="0" smtClean="0">
                <a:latin typeface="Comic Sans MS"/>
                <a:cs typeface="Comic Sans MS"/>
              </a:rPr>
              <a:t>diagonal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s.t.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latin typeface="Comic Sans MS"/>
                <a:cs typeface="Comic Sans MS"/>
              </a:rPr>
              <a:t> has row-sums &amp; col-sums </a:t>
            </a:r>
            <a:r>
              <a:rPr lang="en-US" sz="2400" b="1" dirty="0" smtClean="0">
                <a:sym typeface="Symbol"/>
              </a:rPr>
              <a:t></a:t>
            </a:r>
            <a:r>
              <a:rPr lang="en-US" sz="2400" b="1" dirty="0" smtClean="0">
                <a:latin typeface="Comic Sans MS"/>
                <a:cs typeface="Comic Sans MS"/>
              </a:rPr>
              <a:t>1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Hard… treat row &amp; cols separately! </a:t>
            </a:r>
            <a:r>
              <a:rPr lang="en-US" sz="2400" b="1" dirty="0" smtClean="0">
                <a:latin typeface="Comic Sans MS"/>
                <a:cs typeface="Comic Sans MS"/>
              </a:rPr>
              <a:t>              </a:t>
            </a:r>
            <a:endParaRPr lang="en-US" sz="2400" b="1" dirty="0"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87004" y="5582503"/>
            <a:ext cx="930553" cy="1183374"/>
            <a:chOff x="2655473" y="2946393"/>
            <a:chExt cx="930553" cy="1183374"/>
          </a:xfrm>
        </p:grpSpPr>
        <p:sp>
          <p:nvSpPr>
            <p:cNvPr id="17" name="Oval 16"/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3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17" idx="6"/>
              <a:endCxn id="21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6"/>
              <a:endCxn id="20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7"/>
              <a:endCxn id="20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60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r>
              <a:rPr lang="en-US" sz="3200" b="1" dirty="0">
                <a:solidFill>
                  <a:srgbClr val="008000"/>
                </a:solidFill>
                <a:latin typeface="Comic Sans MS"/>
                <a:cs typeface="Comic Sans MS"/>
              </a:rPr>
              <a:t>[Sinkhorn’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64]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6375" y="3671332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  <a:endParaRPr lang="en-US" sz="2400" b="1" dirty="0">
              <a:solidFill>
                <a:srgbClr val="984807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86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3/7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3/7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1/7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223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columns</a:t>
            </a:r>
          </a:p>
        </p:txBody>
      </p:sp>
    </p:spTree>
    <p:extLst>
      <p:ext uri="{BB962C8B-B14F-4D97-AF65-F5344CB8AC3E}">
        <p14:creationId xmlns:p14="http://schemas.microsoft.com/office/powerpoint/2010/main" val="120944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1/15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7/15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7/15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</p:spTree>
    <p:extLst>
      <p:ext uri="{BB962C8B-B14F-4D97-AF65-F5344CB8AC3E}">
        <p14:creationId xmlns:p14="http://schemas.microsoft.com/office/powerpoint/2010/main" val="23347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223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columns</a:t>
            </a:r>
          </a:p>
        </p:txBody>
      </p:sp>
    </p:spTree>
    <p:extLst>
      <p:ext uri="{BB962C8B-B14F-4D97-AF65-F5344CB8AC3E}">
        <p14:creationId xmlns:p14="http://schemas.microsoft.com/office/powerpoint/2010/main" val="130255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</p:spTree>
    <p:extLst>
      <p:ext uri="{BB962C8B-B14F-4D97-AF65-F5344CB8AC3E}">
        <p14:creationId xmlns:p14="http://schemas.microsoft.com/office/powerpoint/2010/main" val="304635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223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columns</a:t>
            </a:r>
          </a:p>
        </p:txBody>
      </p:sp>
    </p:spTree>
    <p:extLst>
      <p:ext uri="{BB962C8B-B14F-4D97-AF65-F5344CB8AC3E}">
        <p14:creationId xmlns:p14="http://schemas.microsoft.com/office/powerpoint/2010/main" val="53271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170" r="9035" b="12370"/>
          <a:stretch>
            <a:fillRect/>
          </a:stretch>
        </p:blipFill>
        <p:spPr bwMode="auto">
          <a:xfrm>
            <a:off x="-190500" y="-55563"/>
            <a:ext cx="93345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538163" y="1600200"/>
            <a:ext cx="7310437" cy="4343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05" name="Oval 23"/>
          <p:cNvSpPr>
            <a:spLocks noChangeArrowheads="1"/>
          </p:cNvSpPr>
          <p:nvPr/>
        </p:nvSpPr>
        <p:spPr bwMode="auto">
          <a:xfrm rot="4554462">
            <a:off x="3857625" y="1895476"/>
            <a:ext cx="2587625" cy="4953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" y="8382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</a:rPr>
              <a:t>Computational problems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47800" y="1676400"/>
            <a:ext cx="6019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NP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: </a:t>
            </a:r>
            <a:r>
              <a:rPr lang="en-US" sz="32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Problems we 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Comic Sans MS" charset="0"/>
                <a:cs typeface="Comic Sans MS" charset="0"/>
              </a:rPr>
              <a:t>want to</a:t>
            </a:r>
            <a:r>
              <a:rPr lang="en-US" sz="32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solve/understand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81438" y="3276600"/>
            <a:ext cx="36623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P</a:t>
            </a:r>
            <a:r>
              <a:rPr lang="en-US" sz="40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: </a:t>
            </a:r>
            <a:r>
              <a:rPr lang="en-US" sz="32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Problems we </a:t>
            </a:r>
            <a:r>
              <a:rPr lang="en-US" sz="3200" b="1" dirty="0" smtClean="0">
                <a:solidFill>
                  <a:srgbClr val="FFFF00"/>
                </a:solidFill>
                <a:latin typeface="Comic Sans MS" charset="0"/>
                <a:cs typeface="Comic Sans MS" charset="0"/>
              </a:rPr>
              <a:t>can </a:t>
            </a:r>
            <a:r>
              <a:rPr lang="en-US" sz="3200" b="1" dirty="0" smtClean="0">
                <a:solidFill>
                  <a:srgbClr val="FFFFFF"/>
                </a:solidFill>
                <a:latin typeface="Comic Sans MS" charset="0"/>
                <a:cs typeface="Comic Sans MS" charset="0"/>
              </a:rPr>
              <a:t>solve/understand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7200" y="2286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</a:rPr>
              <a:t>Scientific / Mathematical/ Intellectual /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63" y="5960534"/>
            <a:ext cx="159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P</a:t>
            </a:r>
            <a:r>
              <a:rPr lang="en-US" sz="3600" b="1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=</a:t>
            </a:r>
            <a:r>
              <a:rPr lang="en-US" sz="36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NP</a:t>
            </a:r>
            <a:r>
              <a:rPr lang="en-US" sz="3600" b="1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63" grpId="0" animBg="1"/>
      <p:bldP spid="89105" grpId="0" animBg="1"/>
      <p:bldP spid="32" grpId="0"/>
      <p:bldP spid="33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1/2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375" y="3671332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538" y="5582886"/>
            <a:ext cx="558794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No convergence!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No perfect matching: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Per(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)=0</a:t>
            </a: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              </a:t>
            </a:r>
            <a:endParaRPr lang="en-US" sz="2400" b="1" dirty="0"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87004" y="5582503"/>
            <a:ext cx="930553" cy="1183374"/>
            <a:chOff x="2655473" y="2946393"/>
            <a:chExt cx="930553" cy="1183374"/>
          </a:xfrm>
        </p:grpSpPr>
        <p:sp>
          <p:nvSpPr>
            <p:cNvPr id="17" name="Oval 16"/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3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17" idx="6"/>
              <a:endCxn id="21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6"/>
              <a:endCxn id="20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7"/>
              <a:endCxn id="20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04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-984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54" y="1013434"/>
            <a:ext cx="8921075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Scaling factors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(row sums)</a:t>
            </a:r>
            <a:r>
              <a:rPr lang="en-US" sz="2400" b="1" baseline="30000" dirty="0">
                <a:latin typeface="Comic Sans MS"/>
                <a:cs typeface="Comic Sans MS"/>
              </a:rPr>
              <a:t>-1  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(column sums)</a:t>
            </a:r>
            <a:r>
              <a:rPr lang="en-US" sz="2400" b="1" baseline="30000" dirty="0">
                <a:latin typeface="Comic Sans MS"/>
                <a:cs typeface="Comic Sans MS"/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times</a:t>
            </a:r>
            <a:r>
              <a:rPr lang="en-US" sz="2400" dirty="0" smtClean="0">
                <a:latin typeface="PT Mono"/>
                <a:cs typeface="PT Mono"/>
              </a:rPr>
              <a:t>:</a:t>
            </a:r>
            <a:endParaRPr lang="en-US" sz="2400" dirty="0"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rows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)</a:t>
            </a:r>
            <a:r>
              <a:rPr lang="en-US" sz="2400" dirty="0">
                <a:sym typeface="Symbol"/>
              </a:rPr>
              <a:t>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cols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  <a:endParaRPr lang="en-US" sz="2400" dirty="0">
              <a:solidFill>
                <a:srgbClr val="000000"/>
              </a:solidFill>
              <a:latin typeface="PT Mono"/>
              <a:cs typeface="PT Mon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15" name="Rectangle 14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2641572"/>
            <a:ext cx="5315913" cy="12210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754" y="4256566"/>
            <a:ext cx="4036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“Alternating minimization”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heuristic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267700" y="1955801"/>
            <a:ext cx="584200" cy="482600"/>
          </a:xfrm>
          <a:prstGeom prst="wedgeRoundRectCallout">
            <a:avLst>
              <a:gd name="adj1" fmla="val -82385"/>
              <a:gd name="adj2" fmla="val -2125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≠0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01263" y="5533739"/>
            <a:ext cx="930553" cy="1183374"/>
            <a:chOff x="705851" y="2955639"/>
            <a:chExt cx="930553" cy="1183374"/>
          </a:xfrm>
        </p:grpSpPr>
        <p:sp>
          <p:nvSpPr>
            <p:cNvPr id="28" name="Oval 27"/>
            <p:cNvSpPr/>
            <p:nvPr/>
          </p:nvSpPr>
          <p:spPr>
            <a:xfrm>
              <a:off x="705851" y="296486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9711" y="3428984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33571" y="389655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00866" y="295563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14726" y="3419754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endCxn id="34" idx="1"/>
            </p:cNvCxnSpPr>
            <p:nvPr/>
          </p:nvCxnSpPr>
          <p:spPr>
            <a:xfrm>
              <a:off x="832850" y="3057204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428586" y="388732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28" idx="6"/>
              <a:endCxn id="32" idx="2"/>
            </p:cNvCxnSpPr>
            <p:nvPr/>
          </p:nvCxnSpPr>
          <p:spPr>
            <a:xfrm>
              <a:off x="913669" y="3086096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6"/>
              <a:endCxn id="31" idx="2"/>
            </p:cNvCxnSpPr>
            <p:nvPr/>
          </p:nvCxnSpPr>
          <p:spPr>
            <a:xfrm flipV="1">
              <a:off x="913669" y="3076866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6"/>
            </p:cNvCxnSpPr>
            <p:nvPr/>
          </p:nvCxnSpPr>
          <p:spPr>
            <a:xfrm flipV="1">
              <a:off x="927529" y="3103387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7"/>
              <a:endCxn id="31" idx="3"/>
            </p:cNvCxnSpPr>
            <p:nvPr/>
          </p:nvCxnSpPr>
          <p:spPr>
            <a:xfrm flipV="1">
              <a:off x="910955" y="3162586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941389" y="3548079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972142" y="5653684"/>
            <a:ext cx="577647" cy="845970"/>
            <a:chOff x="1267146" y="3238496"/>
            <a:chExt cx="577647" cy="845970"/>
          </a:xfrm>
        </p:grpSpPr>
        <p:cxnSp>
          <p:nvCxnSpPr>
            <p:cNvPr id="58" name="Straight Connector 57"/>
            <p:cNvCxnSpPr>
              <a:endCxn id="34" idx="1"/>
            </p:cNvCxnSpPr>
            <p:nvPr/>
          </p:nvCxnSpPr>
          <p:spPr>
            <a:xfrm>
              <a:off x="1267146" y="3238496"/>
              <a:ext cx="577647" cy="8459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327162" y="3255788"/>
              <a:ext cx="487197" cy="7931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294866" y="3713179"/>
              <a:ext cx="487197" cy="92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73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-1111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54" y="1013434"/>
            <a:ext cx="8921075" cy="275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(row sums)</a:t>
            </a:r>
            <a:r>
              <a:rPr lang="en-US" sz="2400" b="1" baseline="30000" dirty="0">
                <a:latin typeface="Comic Sans MS"/>
                <a:cs typeface="Comic Sans MS"/>
              </a:rPr>
              <a:t>-1  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(column sums)</a:t>
            </a:r>
            <a:r>
              <a:rPr lang="en-US" sz="2400" b="1" baseline="30000" dirty="0">
                <a:latin typeface="Comic Sans MS"/>
                <a:cs typeface="Comic Sans MS"/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endParaRPr lang="en-US" sz="2400" dirty="0" smtClean="0"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times</a:t>
            </a:r>
            <a:r>
              <a:rPr lang="en-US" sz="2400" dirty="0" smtClean="0">
                <a:latin typeface="PT Mono"/>
                <a:cs typeface="PT Mono"/>
              </a:rPr>
              <a:t>:</a:t>
            </a:r>
            <a:endParaRPr lang="en-US" sz="2400" dirty="0"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rows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)</a:t>
            </a:r>
            <a:r>
              <a:rPr lang="en-US" sz="2400" dirty="0">
                <a:sym typeface="Symbol"/>
              </a:rPr>
              <a:t>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cols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  <a:endParaRPr lang="en-US" sz="2400" dirty="0">
              <a:solidFill>
                <a:srgbClr val="000000"/>
              </a:solidFill>
              <a:latin typeface="PT Mono"/>
              <a:cs typeface="PT Mono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25" name="Rectangle 24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1/2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1/2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1/3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2754" y="2616449"/>
            <a:ext cx="5315913" cy="12210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76075" y="4283136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</p:spTree>
    <p:extLst>
      <p:ext uri="{BB962C8B-B14F-4D97-AF65-F5344CB8AC3E}">
        <p14:creationId xmlns:p14="http://schemas.microsoft.com/office/powerpoint/2010/main" val="71228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-984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54" y="1013434"/>
            <a:ext cx="8921075" cy="275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(row sums)</a:t>
            </a:r>
            <a:r>
              <a:rPr lang="en-US" sz="2400" b="1" baseline="30000" dirty="0">
                <a:latin typeface="Comic Sans MS"/>
                <a:cs typeface="Comic Sans MS"/>
              </a:rPr>
              <a:t>-1  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(column sums)</a:t>
            </a:r>
            <a:r>
              <a:rPr lang="en-US" sz="2400" b="1" baseline="30000" dirty="0">
                <a:latin typeface="Comic Sans MS"/>
                <a:cs typeface="Comic Sans MS"/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endParaRPr lang="en-US" sz="2400" dirty="0" smtClean="0"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times</a:t>
            </a:r>
            <a:r>
              <a:rPr lang="en-US" sz="2400" dirty="0" smtClean="0">
                <a:latin typeface="PT Mono"/>
                <a:cs typeface="PT Mono"/>
              </a:rPr>
              <a:t>:</a:t>
            </a:r>
            <a:endParaRPr lang="en-US" sz="2400" dirty="0"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rows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)</a:t>
            </a:r>
            <a:r>
              <a:rPr lang="en-US" sz="2400" dirty="0">
                <a:sym typeface="Symbol"/>
              </a:rPr>
              <a:t>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cols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  <a:endParaRPr lang="en-US" sz="2400" dirty="0">
              <a:solidFill>
                <a:srgbClr val="000000"/>
              </a:solidFill>
              <a:latin typeface="PT Mono"/>
              <a:cs typeface="PT Mon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15" name="Rectangle 14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6/11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3/11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3/5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2/11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2/5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754" y="2616449"/>
            <a:ext cx="5315913" cy="12210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6075" y="4283136"/>
            <a:ext cx="223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columns</a:t>
            </a:r>
          </a:p>
        </p:txBody>
      </p:sp>
    </p:spTree>
    <p:extLst>
      <p:ext uri="{BB962C8B-B14F-4D97-AF65-F5344CB8AC3E}">
        <p14:creationId xmlns:p14="http://schemas.microsoft.com/office/powerpoint/2010/main" val="510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-1238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[LSW ‘01]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54" y="1013434"/>
            <a:ext cx="8921075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(row sums)</a:t>
            </a:r>
            <a:r>
              <a:rPr lang="en-US" sz="2400" b="1" baseline="30000" dirty="0">
                <a:latin typeface="Comic Sans MS"/>
                <a:cs typeface="Comic Sans MS"/>
              </a:rPr>
              <a:t>-1  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(column sums)</a:t>
            </a:r>
            <a:r>
              <a:rPr lang="en-US" sz="2400" b="1" baseline="30000" dirty="0">
                <a:latin typeface="Comic Sans MS"/>
                <a:cs typeface="Comic Sans MS"/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endParaRPr lang="en-US" sz="2400" dirty="0" smtClean="0"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times</a:t>
            </a:r>
            <a:r>
              <a:rPr lang="en-US" sz="2400" dirty="0" smtClean="0">
                <a:latin typeface="PT Mono"/>
                <a:cs typeface="PT Mono"/>
              </a:rPr>
              <a:t>:</a:t>
            </a:r>
            <a:endParaRPr lang="en-US" sz="2400" dirty="0"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rows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)</a:t>
            </a:r>
            <a:r>
              <a:rPr lang="en-US" sz="2400" dirty="0">
                <a:sym typeface="Symbol"/>
              </a:rPr>
              <a:t>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cols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41282" y="2641572"/>
            <a:ext cx="2745521" cy="2743200"/>
            <a:chOff x="5606467" y="1833390"/>
            <a:chExt cx="2745521" cy="2743200"/>
          </a:xfrm>
        </p:grpSpPr>
        <p:sp>
          <p:nvSpPr>
            <p:cNvPr id="15" name="Rectangle 14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FF"/>
                  </a:solidFill>
                </a:rPr>
                <a:t>15/48</a:t>
              </a:r>
              <a:endParaRPr lang="en-US" sz="22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FF"/>
                  </a:solidFill>
                </a:rPr>
                <a:t>33/48</a:t>
              </a:r>
              <a:endParaRPr lang="en-US" sz="22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FF"/>
                  </a:solidFill>
                </a:rPr>
                <a:t>10/87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FF"/>
                  </a:solidFill>
                </a:rPr>
                <a:t>22/87</a:t>
              </a:r>
              <a:endParaRPr lang="en-US" sz="22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FF"/>
                  </a:solidFill>
                </a:rPr>
                <a:t>55/87</a:t>
              </a:r>
              <a:endParaRPr lang="en-US" sz="2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754" y="2616449"/>
            <a:ext cx="5315913" cy="12210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6075" y="4283136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</p:spTree>
    <p:extLst>
      <p:ext uri="{BB962C8B-B14F-4D97-AF65-F5344CB8AC3E}">
        <p14:creationId xmlns:p14="http://schemas.microsoft.com/office/powerpoint/2010/main" val="231561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-12388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Scaling algorithm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[LSW ‘01]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54" y="1013434"/>
            <a:ext cx="8921075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matrix. Try making it doubly stochastic.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(row sums)</a:t>
            </a:r>
            <a:r>
              <a:rPr lang="en-US" sz="2400" b="1" baseline="30000" dirty="0">
                <a:latin typeface="Comic Sans MS"/>
                <a:cs typeface="Comic Sans MS"/>
              </a:rPr>
              <a:t>-1  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C(A)</a:t>
            </a:r>
            <a:r>
              <a:rPr lang="en-US" sz="2400" b="1" dirty="0">
                <a:latin typeface="Comic Sans MS"/>
                <a:cs typeface="Comic Sans MS"/>
              </a:rPr>
              <a:t> = </a:t>
            </a:r>
            <a:r>
              <a:rPr lang="en-US" sz="2400" b="1" dirty="0" err="1">
                <a:latin typeface="Comic Sans MS"/>
                <a:cs typeface="Comic Sans MS"/>
              </a:rPr>
              <a:t>diag</a:t>
            </a:r>
            <a:r>
              <a:rPr lang="en-US" sz="2400" b="1" dirty="0">
                <a:latin typeface="Comic Sans MS"/>
                <a:cs typeface="Comic Sans MS"/>
              </a:rPr>
              <a:t>(column sums)</a:t>
            </a:r>
            <a:r>
              <a:rPr lang="en-US" sz="2400" b="1" baseline="30000" dirty="0">
                <a:latin typeface="Comic Sans MS"/>
                <a:cs typeface="Comic Sans MS"/>
              </a:rPr>
              <a:t>-1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endParaRPr lang="en-US" sz="2400" dirty="0" smtClean="0"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times</a:t>
            </a:r>
            <a:r>
              <a:rPr lang="en-US" sz="2400" dirty="0" smtClean="0">
                <a:latin typeface="PT Mono"/>
                <a:cs typeface="PT Mono"/>
              </a:rPr>
              <a:t>:</a:t>
            </a:r>
            <a:endParaRPr lang="en-US" sz="2400" dirty="0"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 </a:t>
            </a:r>
            <a:r>
              <a:rPr lang="en-US" sz="2400" dirty="0" smtClean="0">
                <a:latin typeface="PT Mono"/>
                <a:cs typeface="PT Mono"/>
              </a:rPr>
              <a:t>Scale </a:t>
            </a:r>
            <a:r>
              <a:rPr lang="en-US" sz="2400" dirty="0">
                <a:latin typeface="PT Mono"/>
                <a:cs typeface="PT Mono"/>
              </a:rPr>
              <a:t>rows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)</a:t>
            </a:r>
            <a:r>
              <a:rPr lang="en-US" sz="2400" dirty="0">
                <a:sym typeface="Symbol"/>
              </a:rPr>
              <a:t>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>
                <a:latin typeface="PT Mono"/>
                <a:cs typeface="PT Mono"/>
              </a:rPr>
              <a:t>  Scale cols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latin typeface="PT Mono"/>
                <a:cs typeface="PT Mono"/>
              </a:rPr>
              <a:t> 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PT Mono"/>
                <a:cs typeface="PT Mono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44" y="2573839"/>
            <a:ext cx="5315913" cy="12210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6075" y="4283136"/>
            <a:ext cx="17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84807"/>
                </a:solidFill>
                <a:latin typeface="Comic Sans MS"/>
                <a:cs typeface="Comic Sans MS"/>
              </a:rPr>
              <a:t>Scale rows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31782" y="2133572"/>
            <a:ext cx="2745521" cy="2743200"/>
            <a:chOff x="5606467" y="1833390"/>
            <a:chExt cx="2745521" cy="2743200"/>
          </a:xfrm>
        </p:grpSpPr>
        <p:sp>
          <p:nvSpPr>
            <p:cNvPr id="27" name="Rectangle 26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5538" y="5582886"/>
            <a:ext cx="558794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Converges!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  <a:sym typeface="Symbol"/>
              </a:rPr>
              <a:t>H</a:t>
            </a: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as perfect matching: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Per(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)&gt;0</a:t>
            </a: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              </a:t>
            </a:r>
            <a:endParaRPr lang="en-US" sz="2400" b="1" dirty="0"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01263" y="5533739"/>
            <a:ext cx="930553" cy="1183374"/>
            <a:chOff x="7801263" y="5533739"/>
            <a:chExt cx="930553" cy="1183374"/>
          </a:xfrm>
        </p:grpSpPr>
        <p:grpSp>
          <p:nvGrpSpPr>
            <p:cNvPr id="37" name="Group 36"/>
            <p:cNvGrpSpPr/>
            <p:nvPr/>
          </p:nvGrpSpPr>
          <p:grpSpPr>
            <a:xfrm>
              <a:off x="7801263" y="5533739"/>
              <a:ext cx="930553" cy="1183374"/>
              <a:chOff x="705851" y="2955639"/>
              <a:chExt cx="930553" cy="118337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05851" y="2964869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19711" y="3428984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33571" y="3896559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00866" y="2955639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14726" y="3419754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endCxn id="44" idx="1"/>
              </p:cNvCxnSpPr>
              <p:nvPr/>
            </p:nvCxnSpPr>
            <p:spPr>
              <a:xfrm>
                <a:off x="832850" y="3057204"/>
                <a:ext cx="626170" cy="865632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1428586" y="3887329"/>
                <a:ext cx="207818" cy="2424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38" idx="6"/>
                <a:endCxn id="42" idx="2"/>
              </p:cNvCxnSpPr>
              <p:nvPr/>
            </p:nvCxnSpPr>
            <p:spPr>
              <a:xfrm>
                <a:off x="913669" y="3086096"/>
                <a:ext cx="501057" cy="454885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8" idx="6"/>
                <a:endCxn id="41" idx="2"/>
              </p:cNvCxnSpPr>
              <p:nvPr/>
            </p:nvCxnSpPr>
            <p:spPr>
              <a:xfrm flipV="1">
                <a:off x="913669" y="3076866"/>
                <a:ext cx="487197" cy="923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9" idx="6"/>
              </p:cNvCxnSpPr>
              <p:nvPr/>
            </p:nvCxnSpPr>
            <p:spPr>
              <a:xfrm flipV="1">
                <a:off x="927529" y="3103387"/>
                <a:ext cx="533353" cy="446824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0" idx="7"/>
                <a:endCxn id="41" idx="3"/>
              </p:cNvCxnSpPr>
              <p:nvPr/>
            </p:nvCxnSpPr>
            <p:spPr>
              <a:xfrm flipV="1">
                <a:off x="910955" y="3162586"/>
                <a:ext cx="520345" cy="76948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941389" y="3548079"/>
                <a:ext cx="487197" cy="923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7976785" y="5654966"/>
              <a:ext cx="577647" cy="845970"/>
              <a:chOff x="1267146" y="3238496"/>
              <a:chExt cx="577647" cy="845970"/>
            </a:xfrm>
          </p:grpSpPr>
          <p:cxnSp>
            <p:nvCxnSpPr>
              <p:cNvPr id="51" name="Straight Connector 50"/>
              <p:cNvCxnSpPr>
                <a:endCxn id="44" idx="1"/>
              </p:cNvCxnSpPr>
              <p:nvPr/>
            </p:nvCxnSpPr>
            <p:spPr>
              <a:xfrm>
                <a:off x="1267146" y="3238496"/>
                <a:ext cx="577647" cy="84597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327162" y="3255788"/>
                <a:ext cx="487197" cy="7931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1294866" y="3713179"/>
                <a:ext cx="487197" cy="92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15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17067" y="6294736"/>
            <a:ext cx="1083733" cy="5169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7868" y="5384800"/>
            <a:ext cx="4876799" cy="14268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0" y="12800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Analysis of the algorithm </a:t>
            </a:r>
            <a:b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[Linial-Samorodnitsky-W’01]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1197820"/>
            <a:ext cx="8921075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 non-negative </a:t>
            </a:r>
            <a:r>
              <a:rPr lang="en-US" sz="2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(0,1) </a:t>
            </a:r>
            <a:r>
              <a:rPr lang="en-US" sz="2400" b="1" dirty="0" smtClean="0">
                <a:latin typeface="Comic Sans MS"/>
                <a:cs typeface="Comic Sans MS"/>
              </a:rPr>
              <a:t>matrix. </a:t>
            </a: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FF0000"/>
                </a:solidFill>
                <a:latin typeface="PT Mono"/>
                <a:cs typeface="PT Mono"/>
              </a:rPr>
              <a:t>t</a:t>
            </a:r>
            <a:r>
              <a:rPr lang="en-US" sz="2400" b="1" dirty="0" smtClean="0">
                <a:latin typeface="PT Mono"/>
                <a:cs typeface="PT Mono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 smtClean="0">
                <a:latin typeface="PT Mono"/>
                <a:cs typeface="PT Mono"/>
              </a:rPr>
              <a:t>3</a:t>
            </a:r>
            <a:r>
              <a:rPr lang="en-US" sz="2400" dirty="0" smtClean="0">
                <a:latin typeface="PT Mono"/>
                <a:cs typeface="PT Mono"/>
              </a:rPr>
              <a:t> times:</a:t>
            </a:r>
          </a:p>
          <a:p>
            <a:r>
              <a:rPr lang="en-US" sz="2400" dirty="0"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 Scale rows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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latin typeface="PT Mono"/>
                <a:cs typeface="PT Mono"/>
              </a:rPr>
              <a:t>)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</a:p>
          <a:p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Scale cols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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</a:p>
          <a:p>
            <a:endParaRPr lang="en-US" sz="2400" dirty="0" smtClean="0">
              <a:solidFill>
                <a:srgbClr val="000000"/>
              </a:solidFill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Test if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t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DS</a:t>
            </a:r>
            <a:r>
              <a:rPr lang="en-US" sz="2400" dirty="0" smtClean="0">
                <a:solidFill>
                  <a:srgbClr val="0000FF"/>
                </a:solidFill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(up to </a:t>
            </a:r>
            <a:r>
              <a:rPr lang="en-US" sz="2400" b="1" dirty="0" smtClean="0">
                <a:latin typeface="PT Mono"/>
                <a:cs typeface="PT Mono"/>
              </a:rPr>
              <a:t>1/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  <a:endParaRPr lang="en-US" sz="2400" dirty="0">
              <a:solidFill>
                <a:srgbClr val="000000"/>
              </a:solidFill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 Yes: Per(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latin typeface="PT Mono"/>
                <a:cs typeface="PT Mono"/>
              </a:rPr>
              <a:t>) &gt; 0.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PT Mono"/>
                <a:cs typeface="PT Mono"/>
              </a:rPr>
              <a:t>  No:  Per(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A</a:t>
            </a:r>
            <a:r>
              <a:rPr lang="en-US" sz="2400" dirty="0" smtClean="0">
                <a:latin typeface="PT Mono"/>
                <a:cs typeface="PT Mono"/>
              </a:rPr>
              <a:t>) = 0.</a:t>
            </a:r>
            <a:endParaRPr lang="en-US" sz="2400" dirty="0">
              <a:latin typeface="PT Mono"/>
              <a:cs typeface="PT Mono"/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Analysis</a:t>
            </a:r>
            <a:r>
              <a:rPr lang="en-US" sz="2400" b="1" dirty="0" smtClean="0">
                <a:latin typeface="Comic Sans MS"/>
                <a:cs typeface="Comic Sans MS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 a progress measure!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400" b="1" dirty="0">
                <a:latin typeface="Comic Sans MS"/>
                <a:cs typeface="Comic Sans MS"/>
              </a:rPr>
              <a:t>) ≤</a:t>
            </a:r>
            <a:r>
              <a:rPr lang="en-US" sz="2400" b="1" dirty="0" smtClean="0">
                <a:latin typeface="Comic Sans MS"/>
                <a:cs typeface="Comic Sans MS"/>
              </a:rPr>
              <a:t>1                       </a:t>
            </a: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easy) </a:t>
            </a: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 -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 grows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*</a:t>
            </a:r>
            <a:r>
              <a:rPr lang="en-US" sz="2400" b="1" dirty="0" smtClean="0">
                <a:latin typeface="Comic Sans MS"/>
                <a:cs typeface="Comic Sans MS"/>
              </a:rPr>
              <a:t> by 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1+1/n</a:t>
            </a:r>
            <a:r>
              <a:rPr lang="en-US" sz="2400" b="1" dirty="0" smtClean="0">
                <a:latin typeface="Comic Sans MS"/>
                <a:cs typeface="Comic Sans MS"/>
              </a:rPr>
              <a:t>)    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(AMGM)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>
                <a:latin typeface="Comic Sans MS"/>
                <a:cs typeface="Comic Sans MS"/>
              </a:rPr>
              <a:t>)&gt;0 </a:t>
            </a:r>
            <a:r>
              <a:rPr lang="en-US" sz="2400" b="1" dirty="0">
                <a:latin typeface="Comic Sans MS"/>
                <a:cs typeface="Comic Sans MS"/>
                <a:sym typeface="Wingdings"/>
              </a:rPr>
              <a:t>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Per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PT Mono"/>
                <a:cs typeface="PT Mono"/>
              </a:rPr>
              <a:t>1</a:t>
            </a:r>
            <a:r>
              <a:rPr lang="en-US" sz="2400" b="1" dirty="0">
                <a:latin typeface="Comic Sans MS"/>
                <a:cs typeface="Comic Sans MS"/>
              </a:rPr>
              <a:t>)&gt;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-n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mic Sans MS"/>
                <a:cs typeface="Comic Sans MS"/>
              </a:rPr>
              <a:t>(easy) 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31782" y="2425672"/>
            <a:ext cx="2745521" cy="2743200"/>
            <a:chOff x="5606467" y="1833390"/>
            <a:chExt cx="2745521" cy="2743200"/>
          </a:xfrm>
        </p:grpSpPr>
        <p:sp>
          <p:nvSpPr>
            <p:cNvPr id="17" name="Rectangle 16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4299" y="1952821"/>
            <a:ext cx="5379413" cy="2696385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935454" y="3589866"/>
            <a:ext cx="2407286" cy="933305"/>
          </a:xfrm>
          <a:prstGeom prst="wedgeRoundRectCallout">
            <a:avLst>
              <a:gd name="adj1" fmla="val -84648"/>
              <a:gd name="adj2" fmla="val -5180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Algorithm for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 Perfect Matching</a:t>
            </a:r>
          </a:p>
        </p:txBody>
      </p:sp>
    </p:spTree>
    <p:extLst>
      <p:ext uri="{BB962C8B-B14F-4D97-AF65-F5344CB8AC3E}">
        <p14:creationId xmlns:p14="http://schemas.microsoft.com/office/powerpoint/2010/main" val="215554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14" grpId="0" build="p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931692"/>
            <a:ext cx="8445500" cy="2050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Operator Scaling</a:t>
            </a:r>
            <a:endParaRPr lang="en-US" sz="2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53" y="-109708"/>
            <a:ext cx="8445500" cy="1582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Operator Scaling 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Gurvits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04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b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 quantum leap</a:t>
            </a:r>
            <a:endParaRPr lang="en-US" sz="28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76" y="1349809"/>
            <a:ext cx="4052762" cy="362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Non-commutative Algebra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Input: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,…,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Symbolic matrix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+…+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Is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NC-singular?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0910" y="1349809"/>
            <a:ext cx="4783089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Quantum Inf. Theory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Input: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,…,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Completely positive operator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)=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endParaRPr lang="en-US" sz="2400" b="1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Is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rank-decreasing?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P </a:t>
            </a:r>
            <a:r>
              <a:rPr lang="en-US" sz="2400" b="1" dirty="0" err="1" smtClean="0">
                <a:latin typeface="Comic Sans MS"/>
                <a:cs typeface="Comic Sans MS"/>
              </a:rPr>
              <a:t>psd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 err="1">
                <a:latin typeface="Comic Sans MS"/>
                <a:cs typeface="Comic Sans MS"/>
              </a:rPr>
              <a:t>rk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)) &lt; </a:t>
            </a:r>
            <a:r>
              <a:rPr lang="en-US" sz="2400" b="1" dirty="0" err="1">
                <a:latin typeface="Comic Sans MS"/>
                <a:cs typeface="Comic Sans MS"/>
              </a:rPr>
              <a:t>rk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latin typeface="Comic Sans MS"/>
                <a:cs typeface="Comic Sans MS"/>
              </a:rPr>
              <a:t>) ?</a:t>
            </a:r>
          </a:p>
          <a:p>
            <a:pPr>
              <a:lnSpc>
                <a:spcPct val="12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 </a:t>
            </a:r>
            <a:r>
              <a:rPr lang="en-US" sz="2400" b="1" i="1" dirty="0">
                <a:latin typeface="Comic Sans MS"/>
                <a:cs typeface="Comic Sans MS"/>
              </a:rPr>
              <a:t>doubly </a:t>
            </a:r>
            <a:r>
              <a:rPr lang="en-US" sz="2400" b="1" i="1" dirty="0" smtClean="0">
                <a:latin typeface="Comic Sans MS"/>
                <a:cs typeface="Comic Sans MS"/>
              </a:rPr>
              <a:t>stochastic: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   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L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 </a:t>
            </a:r>
            <a:r>
              <a:rPr lang="en-US" sz="2400" b="1" dirty="0" smtClean="0">
                <a:latin typeface="Comic Sans MS"/>
                <a:cs typeface="Comic Sans MS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)=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>
            <a:off x="4483750" y="4509515"/>
            <a:ext cx="29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1" y="4153688"/>
            <a:ext cx="1541509" cy="830997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  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[Cohn’70]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258" y="3115735"/>
            <a:ext cx="2626741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 </a:t>
            </a:r>
            <a:r>
              <a:rPr lang="en-US" sz="2400" b="1" dirty="0" err="1">
                <a:solidFill>
                  <a:prstClr val="black"/>
                </a:solidFill>
                <a:latin typeface="Comic Sans MS"/>
                <a:cs typeface="Comic Sans MS"/>
              </a:rPr>
              <a:t>psd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  <a:sym typeface="Wingdings"/>
              </a:rPr>
              <a:t>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psd</a:t>
            </a:r>
            <a:endParaRPr lang="en-US" sz="2400" b="1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182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algorithm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3200" b="1" dirty="0" err="1">
                <a:solidFill>
                  <a:srgbClr val="008000"/>
                </a:solidFill>
                <a:latin typeface="Comic Sans MS"/>
                <a:cs typeface="Comic Sans MS"/>
              </a:rPr>
              <a:t>Gurvits</a:t>
            </a:r>
            <a:r>
              <a:rPr lang="en-US" sz="3200" b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32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04]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" y="1474584"/>
            <a:ext cx="8955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Matrix Scaling             Operator Scaling</a:t>
            </a:r>
          </a:p>
          <a:p>
            <a:pPr>
              <a:lnSpc>
                <a:spcPct val="14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Input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    </a:t>
            </a:r>
            <a:r>
              <a:rPr lang="en-US" sz="2400" b="1" dirty="0" smtClean="0">
                <a:latin typeface="Comic Sans MS"/>
                <a:cs typeface="Comic Sans MS"/>
              </a:rPr>
              <a:t>Positive matrix            Positive operator</a:t>
            </a:r>
            <a:endParaRPr lang="en-US" sz="2400" b="1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DS      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1=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1,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1=1             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I   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R,C      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Diagonal                   Invertible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3627" y="4661475"/>
            <a:ext cx="7668435" cy="2076510"/>
            <a:chOff x="1293627" y="4661475"/>
            <a:chExt cx="7668435" cy="2076510"/>
          </a:xfrm>
        </p:grpSpPr>
        <p:sp>
          <p:nvSpPr>
            <p:cNvPr id="2" name="Rectangle 1"/>
            <p:cNvSpPr/>
            <p:nvPr/>
          </p:nvSpPr>
          <p:spPr>
            <a:xfrm>
              <a:off x="238295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5744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09842" y="48138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62242" y="49662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4642" y="51186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67042" y="52710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19442" y="5423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71842" y="55758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3213" y="5471116"/>
              <a:ext cx="476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endParaRPr lang="en-US" sz="20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23042" y="6337875"/>
              <a:ext cx="505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0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37985" y="5662798"/>
              <a:ext cx="476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sz="20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13039" y="5632965"/>
              <a:ext cx="372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93627" y="4669841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3714" y="56413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R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75481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4848" y="564970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01372" y="4669841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83831" y="56413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R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4766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17029" y="564970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417892" y="4809509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80226" y="4803695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H="1">
            <a:off x="4661195" y="1396020"/>
            <a:ext cx="17664" cy="5263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003458" y="1362542"/>
            <a:ext cx="17664" cy="5263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76400"/>
            <a:ext cx="8610600" cy="1295400"/>
          </a:xfrm>
          <a:noFill/>
        </p:spPr>
        <p:txBody>
          <a:bodyPr/>
          <a:lstStyle/>
          <a:p>
            <a:r>
              <a:rPr lang="en-US" sz="6000" b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Computation is everywhere</a:t>
            </a:r>
          </a:p>
        </p:txBody>
      </p:sp>
      <p:pic>
        <p:nvPicPr>
          <p:cNvPr id="1075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170" r="9035" b="12370"/>
          <a:stretch>
            <a:fillRect/>
          </a:stretch>
        </p:blipFill>
        <p:spPr bwMode="auto">
          <a:xfrm>
            <a:off x="-133350" y="69056"/>
            <a:ext cx="93345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Arc 6"/>
          <p:cNvSpPr>
            <a:spLocks/>
          </p:cNvSpPr>
          <p:nvPr/>
        </p:nvSpPr>
        <p:spPr bwMode="auto">
          <a:xfrm rot="5256134">
            <a:off x="548481" y="-1486693"/>
            <a:ext cx="1258887" cy="4349750"/>
          </a:xfrm>
          <a:custGeom>
            <a:avLst/>
            <a:gdLst>
              <a:gd name="T0" fmla="*/ 0 w 21241"/>
              <a:gd name="T1" fmla="*/ 0 h 21600"/>
              <a:gd name="T2" fmla="*/ 2147483647 w 21241"/>
              <a:gd name="T3" fmla="*/ 2147483647 h 21600"/>
              <a:gd name="T4" fmla="*/ 0 w 21241"/>
              <a:gd name="T5" fmla="*/ 2147483647 h 21600"/>
              <a:gd name="T6" fmla="*/ 0 60000 65536"/>
              <a:gd name="T7" fmla="*/ 0 60000 65536"/>
              <a:gd name="T8" fmla="*/ 0 60000 65536"/>
              <a:gd name="T9" fmla="*/ 0 w 21241"/>
              <a:gd name="T10" fmla="*/ 0 h 21600"/>
              <a:gd name="T11" fmla="*/ 21241 w 212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1" h="21600" fill="none" extrusionOk="0">
                <a:moveTo>
                  <a:pt x="0" y="-1"/>
                </a:moveTo>
                <a:cubicBezTo>
                  <a:pt x="10417" y="-1"/>
                  <a:pt x="19351" y="7435"/>
                  <a:pt x="21241" y="17680"/>
                </a:cubicBezTo>
              </a:path>
              <a:path w="21241" h="21600" stroke="0" extrusionOk="0">
                <a:moveTo>
                  <a:pt x="0" y="-1"/>
                </a:moveTo>
                <a:cubicBezTo>
                  <a:pt x="10417" y="-1"/>
                  <a:pt x="19351" y="7435"/>
                  <a:pt x="21241" y="1768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-36513" y="125413"/>
            <a:ext cx="2611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Comic Sans MS" charset="0"/>
              </a:rPr>
              <a:t>Unsolvable</a:t>
            </a:r>
          </a:p>
        </p:txBody>
      </p:sp>
      <p:sp>
        <p:nvSpPr>
          <p:cNvPr id="107525" name="Text Box 8"/>
          <p:cNvSpPr txBox="1">
            <a:spLocks noChangeArrowheads="1"/>
          </p:cNvSpPr>
          <p:nvPr/>
        </p:nvSpPr>
        <p:spPr bwMode="auto">
          <a:xfrm>
            <a:off x="4533900" y="87313"/>
            <a:ext cx="2151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</a:rPr>
              <a:t>EXP</a:t>
            </a:r>
          </a:p>
        </p:txBody>
      </p:sp>
      <p:sp>
        <p:nvSpPr>
          <p:cNvPr id="107526" name="Text Box 9"/>
          <p:cNvSpPr txBox="1">
            <a:spLocks noChangeArrowheads="1"/>
          </p:cNvSpPr>
          <p:nvPr/>
        </p:nvSpPr>
        <p:spPr bwMode="auto">
          <a:xfrm>
            <a:off x="7413625" y="279400"/>
            <a:ext cx="1557338" cy="78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Chess / Go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Strategies</a:t>
            </a:r>
          </a:p>
        </p:txBody>
      </p:sp>
      <p:sp>
        <p:nvSpPr>
          <p:cNvPr id="107527" name="Oval 15"/>
          <p:cNvSpPr>
            <a:spLocks noChangeArrowheads="1"/>
          </p:cNvSpPr>
          <p:nvPr/>
        </p:nvSpPr>
        <p:spPr bwMode="auto">
          <a:xfrm>
            <a:off x="0" y="914400"/>
            <a:ext cx="9144000" cy="56261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152400" y="1876425"/>
            <a:ext cx="3341688" cy="3686175"/>
            <a:chOff x="388" y="1072"/>
            <a:chExt cx="2105" cy="2322"/>
          </a:xfrm>
        </p:grpSpPr>
        <p:sp>
          <p:nvSpPr>
            <p:cNvPr id="107541" name="Text Box 17"/>
            <p:cNvSpPr txBox="1">
              <a:spLocks noChangeArrowheads="1"/>
            </p:cNvSpPr>
            <p:nvPr/>
          </p:nvSpPr>
          <p:spPr bwMode="auto">
            <a:xfrm>
              <a:off x="485" y="2220"/>
              <a:ext cx="673" cy="4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Solving</a:t>
              </a:r>
            </a:p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Sudoku</a:t>
              </a:r>
            </a:p>
          </p:txBody>
        </p:sp>
        <p:sp>
          <p:nvSpPr>
            <p:cNvPr id="107542" name="Text Box 18"/>
            <p:cNvSpPr txBox="1">
              <a:spLocks noChangeArrowheads="1"/>
            </p:cNvSpPr>
            <p:nvPr/>
          </p:nvSpPr>
          <p:spPr bwMode="auto">
            <a:xfrm>
              <a:off x="1239" y="2172"/>
              <a:ext cx="867" cy="4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Theorem </a:t>
              </a:r>
            </a:p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Proving</a:t>
              </a:r>
            </a:p>
          </p:txBody>
        </p:sp>
        <p:sp>
          <p:nvSpPr>
            <p:cNvPr id="107543" name="Text Box 19"/>
            <p:cNvSpPr txBox="1">
              <a:spLocks noChangeArrowheads="1"/>
            </p:cNvSpPr>
            <p:nvPr/>
          </p:nvSpPr>
          <p:spPr bwMode="auto">
            <a:xfrm>
              <a:off x="1211" y="2777"/>
              <a:ext cx="734" cy="4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Map</a:t>
              </a:r>
            </a:p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Coloring</a:t>
              </a:r>
            </a:p>
          </p:txBody>
        </p:sp>
        <p:sp>
          <p:nvSpPr>
            <p:cNvPr id="107544" name="Oval 20"/>
            <p:cNvSpPr>
              <a:spLocks noChangeArrowheads="1"/>
            </p:cNvSpPr>
            <p:nvPr/>
          </p:nvSpPr>
          <p:spPr bwMode="auto">
            <a:xfrm>
              <a:off x="388" y="1072"/>
              <a:ext cx="2008" cy="232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7545" name="Text Box 21"/>
            <p:cNvSpPr txBox="1">
              <a:spLocks noChangeArrowheads="1"/>
            </p:cNvSpPr>
            <p:nvPr/>
          </p:nvSpPr>
          <p:spPr bwMode="auto">
            <a:xfrm>
              <a:off x="461" y="1732"/>
              <a:ext cx="20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3600" b="1" smtClean="0">
                  <a:solidFill>
                    <a:srgbClr val="FF0000"/>
                  </a:solidFill>
                  <a:latin typeface="Comic Sans MS" charset="0"/>
                </a:rPr>
                <a:t>NP-complete</a:t>
              </a:r>
            </a:p>
          </p:txBody>
        </p:sp>
        <p:sp>
          <p:nvSpPr>
            <p:cNvPr id="107546" name="Text Box 22"/>
            <p:cNvSpPr txBox="1">
              <a:spLocks noChangeArrowheads="1"/>
            </p:cNvSpPr>
            <p:nvPr/>
          </p:nvSpPr>
          <p:spPr bwMode="auto">
            <a:xfrm>
              <a:off x="1090" y="1265"/>
              <a:ext cx="471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Comic Sans MS" charset="0"/>
                </a:rPr>
                <a:t>SAT</a:t>
              </a:r>
            </a:p>
          </p:txBody>
        </p:sp>
      </p:grpSp>
      <p:sp>
        <p:nvSpPr>
          <p:cNvPr id="107529" name="Oval 23"/>
          <p:cNvSpPr>
            <a:spLocks noChangeArrowheads="1"/>
          </p:cNvSpPr>
          <p:nvPr/>
        </p:nvSpPr>
        <p:spPr bwMode="auto">
          <a:xfrm rot="3763495">
            <a:off x="5036344" y="1742281"/>
            <a:ext cx="3678238" cy="441007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0" name="Text Box 25"/>
          <p:cNvSpPr txBox="1">
            <a:spLocks noChangeArrowheads="1"/>
          </p:cNvSpPr>
          <p:nvPr/>
        </p:nvSpPr>
        <p:spPr bwMode="auto">
          <a:xfrm>
            <a:off x="3657600" y="2819400"/>
            <a:ext cx="1349375" cy="78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Integer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Factoring</a:t>
            </a:r>
          </a:p>
        </p:txBody>
      </p:sp>
      <p:sp>
        <p:nvSpPr>
          <p:cNvPr id="107531" name="Text Box 5"/>
          <p:cNvSpPr txBox="1">
            <a:spLocks noChangeArrowheads="1"/>
          </p:cNvSpPr>
          <p:nvPr/>
        </p:nvSpPr>
        <p:spPr bwMode="auto">
          <a:xfrm>
            <a:off x="7107238" y="3716338"/>
            <a:ext cx="1462087" cy="769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Error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Correction</a:t>
            </a:r>
          </a:p>
        </p:txBody>
      </p:sp>
      <p:sp>
        <p:nvSpPr>
          <p:cNvPr id="107532" name="Text Box 10"/>
          <p:cNvSpPr txBox="1">
            <a:spLocks noChangeArrowheads="1"/>
          </p:cNvSpPr>
          <p:nvPr/>
        </p:nvSpPr>
        <p:spPr bwMode="auto">
          <a:xfrm>
            <a:off x="6245225" y="4724400"/>
            <a:ext cx="1831975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Multiplication</a:t>
            </a:r>
          </a:p>
        </p:txBody>
      </p:sp>
      <p:sp>
        <p:nvSpPr>
          <p:cNvPr id="107533" name="Text Box 12"/>
          <p:cNvSpPr txBox="1">
            <a:spLocks noChangeArrowheads="1"/>
          </p:cNvSpPr>
          <p:nvPr/>
        </p:nvSpPr>
        <p:spPr bwMode="auto">
          <a:xfrm>
            <a:off x="6219825" y="5257800"/>
            <a:ext cx="1222375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Addition</a:t>
            </a:r>
          </a:p>
        </p:txBody>
      </p:sp>
      <p:sp>
        <p:nvSpPr>
          <p:cNvPr id="107534" name="Text Box 13"/>
          <p:cNvSpPr txBox="1">
            <a:spLocks noChangeArrowheads="1"/>
          </p:cNvSpPr>
          <p:nvPr/>
        </p:nvSpPr>
        <p:spPr bwMode="auto">
          <a:xfrm>
            <a:off x="7261225" y="2738438"/>
            <a:ext cx="1309688" cy="78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Pattern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Matching</a:t>
            </a:r>
          </a:p>
        </p:txBody>
      </p:sp>
      <p:sp>
        <p:nvSpPr>
          <p:cNvPr id="107535" name="Text Box 14"/>
          <p:cNvSpPr txBox="1">
            <a:spLocks noChangeArrowheads="1"/>
          </p:cNvSpPr>
          <p:nvPr/>
        </p:nvSpPr>
        <p:spPr bwMode="auto">
          <a:xfrm>
            <a:off x="5532438" y="2892425"/>
            <a:ext cx="1290637" cy="78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Shortest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Path</a:t>
            </a:r>
          </a:p>
        </p:txBody>
      </p:sp>
      <p:sp>
        <p:nvSpPr>
          <p:cNvPr id="107536" name="Text Box 27"/>
          <p:cNvSpPr txBox="1">
            <a:spLocks noChangeArrowheads="1"/>
          </p:cNvSpPr>
          <p:nvPr/>
        </p:nvSpPr>
        <p:spPr bwMode="auto">
          <a:xfrm>
            <a:off x="4762500" y="3775075"/>
            <a:ext cx="500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Comic Sans MS" charset="0"/>
              </a:rPr>
              <a:t>P</a:t>
            </a:r>
          </a:p>
        </p:txBody>
      </p:sp>
      <p:sp>
        <p:nvSpPr>
          <p:cNvPr id="107537" name="Text Box 28"/>
          <p:cNvSpPr txBox="1">
            <a:spLocks noChangeArrowheads="1"/>
          </p:cNvSpPr>
          <p:nvPr/>
        </p:nvSpPr>
        <p:spPr bwMode="auto">
          <a:xfrm>
            <a:off x="6248400" y="4038600"/>
            <a:ext cx="693738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Comic Sans MS" charset="0"/>
              </a:rPr>
              <a:t>FFT</a:t>
            </a:r>
          </a:p>
        </p:txBody>
      </p:sp>
      <p:sp>
        <p:nvSpPr>
          <p:cNvPr id="107538" name="Text Box 29"/>
          <p:cNvSpPr txBox="1">
            <a:spLocks noChangeArrowheads="1"/>
          </p:cNvSpPr>
          <p:nvPr/>
        </p:nvSpPr>
        <p:spPr bwMode="auto">
          <a:xfrm>
            <a:off x="2879197" y="1174750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Comic Sans MS" charset="0"/>
              </a:rPr>
              <a:t>NP</a:t>
            </a:r>
          </a:p>
        </p:txBody>
      </p:sp>
      <p:sp>
        <p:nvSpPr>
          <p:cNvPr id="107539" name="Oval 23"/>
          <p:cNvSpPr>
            <a:spLocks noChangeArrowheads="1"/>
          </p:cNvSpPr>
          <p:nvPr/>
        </p:nvSpPr>
        <p:spPr bwMode="auto">
          <a:xfrm rot="3763495">
            <a:off x="3675062" y="898000"/>
            <a:ext cx="4945063" cy="5519738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40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40" name="Text Box 27"/>
          <p:cNvSpPr txBox="1">
            <a:spLocks noChangeArrowheads="1"/>
          </p:cNvSpPr>
          <p:nvPr/>
        </p:nvSpPr>
        <p:spPr bwMode="auto">
          <a:xfrm>
            <a:off x="4419600" y="1828800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Comic Sans MS" charset="0"/>
              </a:rPr>
              <a:t>QP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36513" y="5716588"/>
            <a:ext cx="4534877" cy="107721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Math and Computation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book on my website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295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0378" y="5168667"/>
            <a:ext cx="4876799" cy="14268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87054" y="6090562"/>
            <a:ext cx="4910123" cy="488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2754" y="2434416"/>
            <a:ext cx="5747122" cy="2608183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3" y="-245105"/>
            <a:ext cx="8456084" cy="14770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Operator scaling algorithm 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0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Gurvits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04, Garg-Gurvits-Olivera-W’15]</a:t>
            </a:r>
            <a:endParaRPr lang="en-US" sz="20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847799"/>
            <a:ext cx="9029701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>
                <a:latin typeface="Comic Sans MS"/>
                <a:cs typeface="Comic Sans MS"/>
              </a:rPr>
              <a:t>,…,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>
                <a:solidFill>
                  <a:srgbClr val="800000"/>
                </a:solidFill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latin typeface="Comic Sans MS"/>
                <a:cs typeface="Comic Sans MS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Scaling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 </a:t>
            </a:r>
            <a:r>
              <a:rPr lang="en-US" sz="2400" b="1" dirty="0" smtClean="0">
                <a:latin typeface="Comic Sans MS"/>
                <a:cs typeface="Comic Sans MS"/>
              </a:rPr>
              <a:t>invertible,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DS: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I   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Scaling factors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R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latin typeface="Comic Sans MS"/>
                <a:cs typeface="Comic Sans MS"/>
              </a:rPr>
              <a:t> = (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latin typeface="Comic Sans MS"/>
                <a:cs typeface="Comic Sans MS"/>
              </a:rPr>
              <a:t>)</a:t>
            </a:r>
            <a:r>
              <a:rPr lang="en-US" sz="2400" b="1" baseline="30000" dirty="0">
                <a:latin typeface="Comic Sans MS"/>
                <a:cs typeface="Comic Sans MS"/>
              </a:rPr>
              <a:t>-</a:t>
            </a:r>
            <a:r>
              <a:rPr lang="en-US" sz="2400" b="1" baseline="30000" dirty="0" smtClean="0">
                <a:latin typeface="Comic Sans MS"/>
                <a:cs typeface="Comic Sans MS"/>
              </a:rPr>
              <a:t>1/2 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= (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</a:t>
            </a:r>
            <a:r>
              <a:rPr lang="en-US" sz="2400" b="1" baseline="30000" dirty="0">
                <a:latin typeface="Comic Sans MS"/>
                <a:cs typeface="Comic Sans MS"/>
              </a:rPr>
              <a:t>-</a:t>
            </a:r>
            <a:r>
              <a:rPr lang="en-US" sz="2400" b="1" baseline="30000" dirty="0" smtClean="0">
                <a:latin typeface="Comic Sans MS"/>
                <a:cs typeface="Comic Sans MS"/>
              </a:rPr>
              <a:t>1/2</a:t>
            </a:r>
            <a:endParaRPr lang="en-US" sz="2400" b="1" baseline="30000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baseline="30000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PT Mono"/>
                <a:cs typeface="PT Mono"/>
              </a:rPr>
              <a:t>Repeat </a:t>
            </a:r>
            <a:r>
              <a:rPr lang="en-US" sz="2400" b="1" dirty="0" smtClean="0">
                <a:solidFill>
                  <a:srgbClr val="FF0000"/>
                </a:solidFill>
                <a:latin typeface="PT Mono"/>
                <a:cs typeface="PT Mono"/>
              </a:rPr>
              <a:t>t</a:t>
            </a:r>
            <a:r>
              <a:rPr lang="en-US" sz="2400" b="1" dirty="0" smtClean="0">
                <a:latin typeface="PT Mono"/>
                <a:cs typeface="PT Mono"/>
              </a:rPr>
              <a:t>=</a:t>
            </a:r>
            <a:r>
              <a:rPr lang="en-US" sz="2400" b="1" dirty="0" err="1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times:</a:t>
            </a:r>
          </a:p>
          <a:p>
            <a:r>
              <a:rPr lang="en-US" sz="2400" dirty="0" smtClean="0">
                <a:latin typeface="PT Mono"/>
                <a:cs typeface="PT Mono"/>
              </a:rPr>
              <a:t>  Scale “rows”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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dirty="0" smtClean="0">
                <a:latin typeface="PT Mono"/>
                <a:cs typeface="PT Mono"/>
              </a:rPr>
              <a:t>)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</a:p>
          <a:p>
            <a:r>
              <a:rPr lang="en-US" sz="2400" dirty="0" smtClean="0">
                <a:latin typeface="PT Mono"/>
                <a:cs typeface="PT Mono"/>
              </a:rPr>
              <a:t>  Scale “cols”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>
                <a:latin typeface="PT Mono"/>
                <a:cs typeface="PT Mono"/>
              </a:rPr>
              <a:t>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</a:p>
          <a:p>
            <a:r>
              <a:rPr lang="en-US" sz="2400" dirty="0" smtClean="0">
                <a:latin typeface="PT Mono"/>
                <a:cs typeface="PT Mono"/>
              </a:rPr>
              <a:t>Test if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t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DS</a:t>
            </a:r>
            <a:r>
              <a:rPr lang="en-US" sz="2400" dirty="0" smtClean="0">
                <a:solidFill>
                  <a:srgbClr val="0000FF"/>
                </a:solidFill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(up to </a:t>
            </a:r>
            <a:r>
              <a:rPr lang="en-US" sz="2400" b="1" dirty="0" smtClean="0">
                <a:latin typeface="PT Mono"/>
                <a:cs typeface="PT Mono"/>
              </a:rPr>
              <a:t>1/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PT Mono"/>
                <a:cs typeface="PT Mono"/>
              </a:rPr>
              <a:t>)</a:t>
            </a:r>
            <a:endParaRPr lang="en-US" sz="2400" dirty="0">
              <a:solidFill>
                <a:srgbClr val="000000"/>
              </a:solidFill>
              <a:latin typeface="PT Mono"/>
              <a:cs typeface="PT Mono"/>
            </a:endParaRPr>
          </a:p>
          <a:p>
            <a:r>
              <a:rPr lang="en-US" sz="2400" dirty="0"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 </a:t>
            </a:r>
            <a:r>
              <a:rPr lang="en-US" sz="2400" dirty="0" err="1" smtClean="0">
                <a:latin typeface="PT Mono"/>
                <a:cs typeface="PT Mono"/>
              </a:rPr>
              <a:t>Yes:</a:t>
            </a:r>
            <a:r>
              <a:rPr lang="en-US" sz="2400" b="1" dirty="0" err="1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 </a:t>
            </a:r>
            <a:r>
              <a:rPr lang="en-US" sz="2400" dirty="0" smtClean="0">
                <a:latin typeface="PT Mono"/>
                <a:cs typeface="PT Mono"/>
              </a:rPr>
              <a:t>NC-</a:t>
            </a:r>
            <a:r>
              <a:rPr lang="en-US" sz="2400" dirty="0" err="1" smtClean="0">
                <a:latin typeface="PT Mono"/>
                <a:cs typeface="PT Mono"/>
              </a:rPr>
              <a:t>nonsing</a:t>
            </a:r>
            <a:endParaRPr lang="en-US" sz="2400" dirty="0" smtClean="0">
              <a:latin typeface="PT Mono"/>
              <a:cs typeface="PT Mono"/>
            </a:endParaRPr>
          </a:p>
          <a:p>
            <a:r>
              <a:rPr lang="en-US" sz="2400" dirty="0" smtClean="0">
                <a:latin typeface="PT Mono"/>
                <a:cs typeface="PT Mono"/>
              </a:rPr>
              <a:t>  No: 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 </a:t>
            </a:r>
            <a:r>
              <a:rPr lang="en-US" sz="2400" dirty="0" smtClean="0">
                <a:latin typeface="PT Mono"/>
                <a:cs typeface="PT Mono"/>
              </a:rPr>
              <a:t>NC-singular</a:t>
            </a:r>
            <a:endParaRPr lang="en-US" sz="2400" dirty="0">
              <a:latin typeface="PT Mono"/>
              <a:cs typeface="PT Mono"/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Analysis</a:t>
            </a:r>
            <a:r>
              <a:rPr lang="en-US" sz="2400" b="1" dirty="0" smtClean="0">
                <a:latin typeface="Comic Sans MS"/>
                <a:cs typeface="Comic Sans MS"/>
              </a:rPr>
              <a:t>: </a:t>
            </a:r>
            <a:r>
              <a:rPr lang="en-US" sz="2400" b="1" dirty="0">
                <a:latin typeface="Comic Sans MS"/>
                <a:cs typeface="Comic Sans MS"/>
              </a:rPr>
              <a:t>-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Cap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baseline="-25000" dirty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400" b="1" dirty="0">
                <a:latin typeface="Comic Sans MS"/>
                <a:cs typeface="Comic Sans MS"/>
              </a:rPr>
              <a:t>) ≤ </a:t>
            </a:r>
            <a:r>
              <a:rPr lang="en-US" sz="2400" b="1" dirty="0" smtClean="0"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                     (easy)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          -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Cap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) grows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*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by 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1+1/n</a:t>
            </a:r>
            <a:r>
              <a:rPr lang="en-US" sz="2400" b="1" dirty="0">
                <a:latin typeface="Comic Sans MS"/>
                <a:cs typeface="Comic Sans MS"/>
              </a:rPr>
              <a:t>)    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(AMGM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           -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Cap 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latin typeface="Comic Sans MS"/>
                <a:cs typeface="Comic Sans MS"/>
              </a:rPr>
              <a:t>)&gt;0 </a:t>
            </a:r>
            <a:r>
              <a:rPr lang="en-US" sz="2400" b="1" dirty="0">
                <a:latin typeface="Comic Sans MS"/>
                <a:cs typeface="Comic Sans MS"/>
                <a:sym typeface="Wingdings"/>
              </a:rPr>
              <a:t>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Cap</a:t>
            </a:r>
            <a:r>
              <a:rPr lang="en-US" sz="2400" b="1" dirty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baseline="-25000" dirty="0">
                <a:solidFill>
                  <a:srgbClr val="FF0000"/>
                </a:solidFill>
                <a:latin typeface="PT Mono"/>
                <a:cs typeface="PT Mono"/>
              </a:rPr>
              <a:t>1</a:t>
            </a:r>
            <a:r>
              <a:rPr lang="en-US" sz="2400" b="1" dirty="0">
                <a:latin typeface="Comic Sans MS"/>
                <a:cs typeface="Comic Sans MS"/>
              </a:rPr>
              <a:t>)&gt;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  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GGOW’15]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97177" y="4063720"/>
            <a:ext cx="2508243" cy="1321080"/>
          </a:xfrm>
          <a:prstGeom prst="wedgeRoundRectCallout">
            <a:avLst>
              <a:gd name="adj1" fmla="val -86223"/>
              <a:gd name="adj2" fmla="val -43268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Algorithm for: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-   NC-SING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-  Computes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Cap</a:t>
            </a:r>
            <a:r>
              <a:rPr lang="en-US" sz="2000" b="1" dirty="0" smtClean="0">
                <a:solidFill>
                  <a:srgbClr val="000000"/>
                </a:solidFill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       (non-convex!)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6876" y="2548716"/>
            <a:ext cx="2883422" cy="1403461"/>
          </a:xfrm>
          <a:prstGeom prst="rect">
            <a:avLst/>
          </a:prstGeom>
          <a:solidFill>
            <a:schemeClr val="accent6">
              <a:alpha val="68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Progress measure</a:t>
            </a:r>
          </a:p>
          <a:p>
            <a:pPr>
              <a:lnSpc>
                <a:spcPct val="70000"/>
              </a:lnSpc>
            </a:pPr>
            <a:endParaRPr lang="en-US" sz="24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7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Capcity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latin typeface="Comic Sans MS"/>
                <a:cs typeface="Comic Sans MS"/>
              </a:rPr>
              <a:t>) = </a:t>
            </a:r>
            <a:r>
              <a:rPr lang="en-US" sz="2400" b="1" dirty="0" err="1" smtClean="0">
                <a:latin typeface="Comic Sans MS"/>
                <a:cs typeface="Comic Sans MS"/>
              </a:rPr>
              <a:t>inf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baseline="-25000" dirty="0" smtClean="0">
                <a:latin typeface="Comic Sans MS"/>
                <a:cs typeface="Comic Sans MS"/>
              </a:rPr>
              <a:t>&gt;0</a:t>
            </a:r>
          </a:p>
          <a:p>
            <a:pPr>
              <a:lnSpc>
                <a:spcPct val="70000"/>
              </a:lnSpc>
            </a:pPr>
            <a:endParaRPr lang="en-US" sz="2400" b="1" dirty="0">
              <a:latin typeface="Comic Sans MS"/>
              <a:cs typeface="Comic Sans MS"/>
            </a:endParaRPr>
          </a:p>
          <a:p>
            <a:pPr>
              <a:lnSpc>
                <a:spcPct val="70000"/>
              </a:lnSpc>
            </a:pPr>
            <a:r>
              <a:rPr lang="en-US" sz="2400" b="1" dirty="0" err="1" smtClean="0">
                <a:latin typeface="Comic Sans MS"/>
                <a:cs typeface="Comic Sans MS"/>
              </a:rPr>
              <a:t>det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)/</a:t>
            </a:r>
            <a:r>
              <a:rPr lang="en-US" sz="2400" b="1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det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0800" y="4089400"/>
            <a:ext cx="1767646" cy="830997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T Mono"/>
                <a:cs typeface="PT Mono"/>
              </a:rPr>
              <a:t>cap</a:t>
            </a:r>
            <a:r>
              <a:rPr lang="en-US" sz="2400" b="1" dirty="0" smtClean="0">
                <a:latin typeface="PT Mono"/>
                <a:cs typeface="PT Mono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b="1" dirty="0" smtClean="0">
                <a:latin typeface="PT Mono"/>
                <a:cs typeface="PT Mono"/>
              </a:rPr>
              <a:t>)&gt;0</a:t>
            </a:r>
          </a:p>
          <a:p>
            <a:r>
              <a:rPr lang="en-US" sz="2400" b="1" dirty="0">
                <a:solidFill>
                  <a:srgbClr val="FF0000"/>
                </a:solidFill>
                <a:latin typeface="PT Mono"/>
                <a:cs typeface="PT Mono"/>
              </a:rPr>
              <a:t>cap</a:t>
            </a:r>
            <a:r>
              <a:rPr lang="en-US" sz="2400" b="1" dirty="0">
                <a:latin typeface="PT Mono"/>
                <a:cs typeface="PT Mono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PT Mono"/>
                <a:cs typeface="PT Mono"/>
              </a:rPr>
              <a:t>L</a:t>
            </a:r>
            <a:r>
              <a:rPr lang="en-US" sz="2400" b="1" dirty="0" smtClean="0">
                <a:latin typeface="PT Mono"/>
                <a:cs typeface="PT Mono"/>
              </a:rPr>
              <a:t>)=0</a:t>
            </a:r>
            <a:endParaRPr lang="en-US" sz="2400" b="1" dirty="0">
              <a:latin typeface="PT Mono"/>
              <a:cs typeface="PT Mono"/>
            </a:endParaRPr>
          </a:p>
        </p:txBody>
      </p:sp>
    </p:spTree>
    <p:extLst>
      <p:ext uri="{BB962C8B-B14F-4D97-AF65-F5344CB8AC3E}">
        <p14:creationId xmlns:p14="http://schemas.microsoft.com/office/powerpoint/2010/main" val="39100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1" grpId="0" animBg="1"/>
      <p:bldP spid="14" grpId="0" build="p"/>
      <p:bldP spid="10" grpId="0" animBg="1"/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3022" y="4368800"/>
            <a:ext cx="7058378" cy="20955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022" y="2628900"/>
            <a:ext cx="7579078" cy="168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22" y="1578018"/>
            <a:ext cx="5978878" cy="98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-211308"/>
            <a:ext cx="8445500" cy="205070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Origins</a:t>
            </a:r>
            <a:r>
              <a:rPr lang="en-US" sz="3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smtClean="0">
                <a:latin typeface="Comic Sans MS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[GGOW’15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r>
              <a:rPr lang="en-US" sz="3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800" b="1" dirty="0">
                <a:latin typeface="Comic Sans MS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): symbolic matrix</a:t>
            </a:r>
            <a:endParaRPr lang="en-US" sz="2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222" y="1652962"/>
            <a:ext cx="8544278" cy="5090738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Quantum Information Theory</a:t>
            </a:r>
          </a:p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  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):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positive operator</a:t>
            </a:r>
            <a:endParaRPr lang="en-US" b="1" dirty="0" smtClean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Non-commutative Algebra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):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rational expression</a:t>
            </a:r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Invariant Theory</a:t>
            </a: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):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orbit under Left-Right action</a:t>
            </a:r>
            <a:endParaRPr lang="en-US" b="1" dirty="0" smtClean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Analysis</a:t>
            </a: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):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projectors in </a:t>
            </a:r>
          </a:p>
          <a:p>
            <a:pPr algn="l"/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Brascamp-Lieb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inequalities</a:t>
            </a:r>
          </a:p>
          <a:p>
            <a:pPr algn="l"/>
            <a:r>
              <a:rPr lang="en-US" sz="30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Optimization</a:t>
            </a:r>
            <a:endParaRPr lang="en-US" sz="30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,…,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8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): </a:t>
            </a:r>
            <a:r>
              <a:rPr lang="en-US" sz="2800" b="1" dirty="0" err="1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exp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size linear programs</a:t>
            </a:r>
            <a:endParaRPr lang="en-US" sz="28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3383" y="1771237"/>
            <a:ext cx="88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082944" y="2925526"/>
            <a:ext cx="88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082944" y="3981037"/>
            <a:ext cx="88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97105" y="5135326"/>
            <a:ext cx="88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097105" y="6113226"/>
            <a:ext cx="88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389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 build="p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145" y="2406998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Unification/Generalization</a:t>
            </a:r>
            <a:b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Where does scaling come from</a:t>
            </a:r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?</a:t>
            </a:r>
            <a:b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Burgisser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Garg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Olivera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-Walter-W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b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iamond 1">
            <a:hlinkClick r:id="rId2" action="ppaction://hlinksldjump"/>
          </p:cNvPr>
          <p:cNvSpPr/>
          <p:nvPr/>
        </p:nvSpPr>
        <p:spPr>
          <a:xfrm>
            <a:off x="8466666" y="6096000"/>
            <a:ext cx="677333" cy="7620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0255" y="-196496"/>
            <a:ext cx="8445500" cy="2050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Unification: </a:t>
            </a:r>
            <a:r>
              <a:rPr lang="en-US" sz="32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Linear group actions </a:t>
            </a: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Burgisser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Garg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Olivera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-Walter-W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endParaRPr lang="en-US" sz="28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3446" y="2840056"/>
            <a:ext cx="8151035" cy="2076510"/>
            <a:chOff x="811027" y="4661475"/>
            <a:chExt cx="8151035" cy="2076510"/>
          </a:xfrm>
        </p:grpSpPr>
        <p:sp>
          <p:nvSpPr>
            <p:cNvPr id="4" name="Rectangle 3"/>
            <p:cNvSpPr/>
            <p:nvPr/>
          </p:nvSpPr>
          <p:spPr>
            <a:xfrm>
              <a:off x="190035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5744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09842" y="48138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2242" y="49662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4642" y="51186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7042" y="52710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9442" y="5423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71842" y="55758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213" y="5471116"/>
              <a:ext cx="476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  <a:endParaRPr lang="en-US" sz="20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3042" y="6337875"/>
              <a:ext cx="505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lang="en-US" sz="20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7985" y="5662798"/>
              <a:ext cx="476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sz="2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0439" y="5632965"/>
              <a:ext cx="372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1027" y="4669841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1114" y="56413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R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92881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62248" y="564970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01372" y="4669841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3831" y="56413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R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47662" y="4661475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7029" y="564970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>
                <a:solidFill>
                  <a:srgbClr val="660066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935292" y="4809509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97626" y="4803695"/>
              <a:ext cx="650821" cy="661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4064295" y="1786474"/>
            <a:ext cx="0" cy="3716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047" y="4973200"/>
            <a:ext cx="832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Alg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(Diagonal group)</a:t>
            </a:r>
            <a:r>
              <a:rPr lang="en-US" sz="2400" b="1" baseline="30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Alg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(General linear group)</a:t>
            </a:r>
            <a:r>
              <a:rPr lang="en-US" sz="2400" b="1" baseline="30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  action on matrices            action on tensors</a:t>
            </a:r>
            <a:endParaRPr lang="en-US" sz="2400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248" y="1674864"/>
            <a:ext cx="7758259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Goal: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Matrix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Scaling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           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Operator Scaling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A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=1,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1=1              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I   </a:t>
            </a:r>
            <a:r>
              <a:rPr lang="en-US" sz="2400" dirty="0">
                <a:sym typeface="Symbol"/>
              </a:rPr>
              <a:t></a:t>
            </a:r>
            <a:r>
              <a:rPr lang="en-US" sz="2400" b="1" baseline="-25000" dirty="0" err="1">
                <a:latin typeface="Comic Sans MS"/>
                <a:cs typeface="Comic Sans MS"/>
              </a:rPr>
              <a:t>i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047" y="5943013"/>
            <a:ext cx="890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Analysis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: </a:t>
            </a:r>
            <a:r>
              <a:rPr lang="en-US" sz="2200" b="1" dirty="0" smtClean="0">
                <a:latin typeface="Comic Sans MS"/>
                <a:cs typeface="Comic Sans MS"/>
              </a:rPr>
              <a:t>minimizing a potential function (</a:t>
            </a:r>
            <a:r>
              <a:rPr lang="en-US" sz="2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permanent, capacity</a:t>
            </a:r>
            <a:r>
              <a:rPr lang="en-US" sz="2200" b="1" dirty="0" smtClean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604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6600" y="2585362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6357262"/>
            <a:ext cx="8407400" cy="5007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0917" y="3512462"/>
            <a:ext cx="2832100" cy="488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-122408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Minimization</a:t>
            </a:r>
            <a:b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(and Scaling algorithms)</a:t>
            </a:r>
            <a:b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over groups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[BGOWW</a:t>
            </a:r>
            <a:r>
              <a:rPr lang="fr-FR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17]</a:t>
            </a: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" y="2032000"/>
            <a:ext cx="8894234" cy="4826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……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baseline="-25000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SL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(C) </a:t>
            </a: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×……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400" b="1" dirty="0" err="1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baseline="-25000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2400" b="1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acts on V</a:t>
            </a:r>
            <a:r>
              <a:rPr lang="en-US" sz="2400" b="1" baseline="-25000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</a:p>
          <a:p>
            <a:pPr lvl="0" algn="l">
              <a:lnSpc>
                <a:spcPct val="11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             </a:t>
            </a:r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Goal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2400" b="1" dirty="0" err="1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dirty="0" err="1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compute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=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</a:t>
            </a:r>
            <a:r>
              <a:rPr lang="en-US" sz="2400" b="1" baseline="-25000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aseline="-250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baseline="-25000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|</a:t>
            </a: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400" b="1" baseline="-250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(find the lightest vector </a:t>
            </a:r>
            <a:r>
              <a:rPr lang="en-US" sz="2400" b="1" dirty="0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in the orbit of 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Why?</a:t>
            </a:r>
            <a:endParaRPr lang="en-US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lnSpc>
                <a:spcPct val="110000"/>
              </a:lnSpc>
              <a:buFontTx/>
              <a:buChar char="-"/>
            </a:pP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=2, Matrix Scaling, Operator Scaling</a:t>
            </a:r>
          </a:p>
          <a:p>
            <a:pPr marL="342900" indent="-342900" algn="l" eaLnBrk="1" hangingPunct="1">
              <a:lnSpc>
                <a:spcPct val="110000"/>
              </a:lnSpc>
              <a:buFontTx/>
              <a:buChar char="-"/>
            </a:pP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=3, 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Kronecker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coefficients </a:t>
            </a:r>
            <a:r>
              <a:rPr lang="en-US" sz="24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(Representation Theory)</a:t>
            </a:r>
          </a:p>
          <a:p>
            <a:pPr marL="342900" indent="-342900" algn="l" eaLnBrk="1" hangingPunct="1">
              <a:lnSpc>
                <a:spcPct val="110000"/>
              </a:lnSpc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Any </a:t>
            </a: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Entanglement distillation </a:t>
            </a:r>
            <a:r>
              <a:rPr lang="en-US" sz="24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(Quantum 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</a:t>
            </a:r>
            <a:r>
              <a:rPr lang="en-US" sz="24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Theory)</a:t>
            </a:r>
          </a:p>
          <a:p>
            <a:pPr marL="342900" indent="-342900" algn="l">
              <a:lnSpc>
                <a:spcPct val="11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)=0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iff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  <a:sym typeface="Symbol"/>
              </a:rPr>
              <a:t>nullcone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  <a:sym typeface="Symbol"/>
              </a:rPr>
              <a:t>(</a:t>
            </a: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iff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0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u="sng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u="sng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(Invariant Theory)</a:t>
            </a:r>
            <a:endParaRPr lang="en-US" sz="2400" b="1" dirty="0">
              <a:solidFill>
                <a:srgbClr val="8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lnSpc>
                <a:spcPct val="110000"/>
              </a:lnSpc>
              <a:buFontTx/>
              <a:buChar char="-"/>
            </a:pPr>
            <a:endParaRPr lang="en-US" sz="2400" u="sng" dirty="0">
              <a:solidFill>
                <a:schemeClr val="tx1"/>
              </a:solidFill>
              <a:sym typeface="Symbol"/>
            </a:endParaRPr>
          </a:p>
          <a:p>
            <a:pPr marL="342900" indent="-342900" algn="l">
              <a:lnSpc>
                <a:spcPct val="110000"/>
              </a:lnSpc>
              <a:buFontTx/>
              <a:buChar char="-"/>
            </a:pPr>
            <a:endParaRPr lang="en-US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2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-122408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Minimization</a:t>
            </a:r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Scaling algorithms </a:t>
            </a:r>
            <a:r>
              <a:rPr lang="en-US" sz="36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over groups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[BGOWW</a:t>
            </a:r>
            <a:r>
              <a:rPr lang="fr-FR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17]</a:t>
            </a: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31" y="1792831"/>
            <a:ext cx="9025467" cy="485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×……×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b="1" baseline="-25000" dirty="0" smtClean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GL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(C),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SL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(C), …</a:t>
            </a:r>
            <a:endParaRPr lang="en-US" b="1" baseline="-25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×……×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 err="1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 </a:t>
            </a:r>
            <a:r>
              <a:rPr lang="en-US" b="1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C</a:t>
            </a:r>
            <a:r>
              <a:rPr lang="en-US" b="1" baseline="30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30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acts on V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 err="1">
                <a:sym typeface="Symbol"/>
              </a:rPr>
              <a:t>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compute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= </a:t>
            </a:r>
            <a:r>
              <a:rPr lang="en-US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</a:t>
            </a:r>
            <a:r>
              <a:rPr lang="en-US" b="1" baseline="-250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aseline="-25000" dirty="0" err="1">
                <a:sym typeface="Symbol"/>
              </a:rPr>
              <a:t></a:t>
            </a:r>
            <a:r>
              <a:rPr lang="en-US" b="1" baseline="-250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|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           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 </a:t>
            </a:r>
            <a:r>
              <a:rPr lang="en-US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argmin</a:t>
            </a:r>
            <a:endParaRPr lang="en-US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)=0 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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4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 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≈ 0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Kempf-</a:t>
            </a: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Ness’79] </a:t>
            </a:r>
            <a:r>
              <a:rPr lang="en-US" sz="24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)&gt;0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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 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v* 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≈ “Doubly Stochastic”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Non-commutative duality of Geometric Invariant theory</a:t>
            </a:r>
            <a:endParaRPr lang="en-US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Scaling arises naturally from optimization!</a:t>
            </a: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</a:t>
            </a:r>
            <a:r>
              <a:rPr lang="en-US" sz="2800" b="1" baseline="-25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generalizes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Per(</a:t>
            </a:r>
            <a:r>
              <a:rPr lang="en-US" sz="2800" b="1" dirty="0">
                <a:solidFill>
                  <a:schemeClr val="accent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 Capacity(</a:t>
            </a:r>
            <a:r>
              <a:rPr lang="en-US" sz="2800" b="1" dirty="0">
                <a:solidFill>
                  <a:srgbClr val="F7964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),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…</a:t>
            </a:r>
            <a:endParaRPr lang="en-US" sz="28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1060" y="3640667"/>
            <a:ext cx="1123925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k-way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-----</a:t>
            </a:r>
          </a:p>
        </p:txBody>
      </p:sp>
      <p:sp>
        <p:nvSpPr>
          <p:cNvPr id="7" name="Diamond 6">
            <a:hlinkClick r:id="rId2" action="ppaction://hlinksldjump"/>
          </p:cNvPr>
          <p:cNvSpPr/>
          <p:nvPr/>
        </p:nvSpPr>
        <p:spPr>
          <a:xfrm>
            <a:off x="8661399" y="6265319"/>
            <a:ext cx="482599" cy="592681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8799" y="4927610"/>
            <a:ext cx="5215467" cy="140546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922" y="5890638"/>
            <a:ext cx="4710545" cy="442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-291738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Minimization and Scaling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Algorithms </a:t>
            </a:r>
            <a:r>
              <a:rPr lang="en-US" sz="36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over groups 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[BGOWW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17]</a:t>
            </a: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524011"/>
            <a:ext cx="8445499" cy="485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×……×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GL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(C),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SL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(C), …</a:t>
            </a:r>
            <a:endParaRPr lang="en-US" b="1" baseline="-25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×……×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 err="1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baseline="-25000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 </a:t>
            </a:r>
            <a:r>
              <a:rPr lang="en-US" b="1" dirty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C</a:t>
            </a:r>
            <a:r>
              <a:rPr lang="en-US" b="1" baseline="30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30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acts on V</a:t>
            </a:r>
            <a:r>
              <a:rPr lang="en-US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                              </a:t>
            </a:r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 err="1">
                <a:sym typeface="Symbol"/>
              </a:rPr>
              <a:t>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compute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= </a:t>
            </a:r>
            <a:r>
              <a:rPr lang="en-US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</a:t>
            </a:r>
            <a:r>
              <a:rPr lang="en-US" b="1" baseline="-250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aseline="-25000" dirty="0" err="1">
                <a:sym typeface="Symbol"/>
              </a:rPr>
              <a:t></a:t>
            </a:r>
            <a:r>
              <a:rPr lang="en-US" b="1" baseline="-250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|</a:t>
            </a:r>
            <a:r>
              <a:rPr lang="en-US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b="1" dirty="0" err="1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</a:t>
            </a: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)=0 </a:t>
            </a:r>
            <a:r>
              <a:rPr lang="en-US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iff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 err="1">
                <a:sym typeface="Symbol"/>
              </a:rPr>
              <a:t></a:t>
            </a:r>
            <a:r>
              <a:rPr lang="en-US" b="1" dirty="0" err="1">
                <a:latin typeface="Comic Sans MS"/>
                <a:cs typeface="Comic Sans MS"/>
                <a:sym typeface="Symbol"/>
              </a:rPr>
              <a:t>nullcone</a:t>
            </a:r>
            <a:r>
              <a:rPr lang="en-US" b="1" dirty="0">
                <a:latin typeface="Comic Sans MS"/>
                <a:cs typeface="Comic Sans MS"/>
                <a:sym typeface="Symbol"/>
              </a:rPr>
              <a:t>(</a:t>
            </a:r>
            <a:r>
              <a:rPr lang="en-US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G)</a:t>
            </a:r>
            <a:r>
              <a:rPr lang="en-US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[BGOWW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17] </a:t>
            </a:r>
            <a:r>
              <a:rPr lang="en-US" sz="2800" b="1" dirty="0">
                <a:latin typeface="Comic Sans MS"/>
                <a:cs typeface="Comic Sans MS"/>
              </a:rPr>
              <a:t>Alternate minimization converges: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|</a:t>
            </a:r>
            <a:r>
              <a:rPr lang="en-US" sz="28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–DS|&lt;</a:t>
            </a:r>
            <a:r>
              <a:rPr lang="en-US" sz="2800" b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ε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in poly(|</a:t>
            </a:r>
            <a:r>
              <a:rPr lang="en-US" sz="2800" b="1" dirty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|,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,1/</a:t>
            </a:r>
            <a:r>
              <a:rPr lang="en-US" sz="2800" b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ε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steps.</a:t>
            </a:r>
          </a:p>
          <a:p>
            <a:endParaRPr lang="en-US" sz="2800" b="1" dirty="0" smtClean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Same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analysis</a:t>
            </a:r>
            <a:endParaRPr lang="en-US" sz="28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ea typeface="Lucida Grande"/>
                <a:cs typeface="Comic Sans MS"/>
              </a:rPr>
              <a:t>|</a:t>
            </a:r>
            <a:r>
              <a:rPr lang="en-US" sz="28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| 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≤ 1</a:t>
            </a:r>
            <a:r>
              <a:rPr lang="en-US" sz="2800" b="1" dirty="0">
                <a:solidFill>
                  <a:srgbClr val="C0504D"/>
                </a:solidFill>
                <a:latin typeface="Comic Sans MS"/>
                <a:cs typeface="Comic Sans MS"/>
              </a:rPr>
              <a:t>                     (easy)</a:t>
            </a:r>
            <a:endParaRPr lang="en-US" sz="28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   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- </a:t>
            </a:r>
            <a:r>
              <a:rPr lang="en-US" sz="2800" b="1" dirty="0">
                <a:latin typeface="Comic Sans MS"/>
                <a:ea typeface="Lucida Grande"/>
                <a:cs typeface="Comic Sans MS"/>
              </a:rPr>
              <a:t>|</a:t>
            </a:r>
            <a:r>
              <a:rPr lang="en-US" sz="28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| 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grows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*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 by 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1+1/n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)     </a:t>
            </a:r>
            <a:r>
              <a:rPr lang="en-US" sz="2800" b="1" dirty="0">
                <a:solidFill>
                  <a:srgbClr val="C0504D"/>
                </a:solidFill>
                <a:latin typeface="Comic Sans MS"/>
                <a:cs typeface="Comic Sans MS"/>
              </a:rPr>
              <a:t>(AMGM)</a:t>
            </a: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   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)&gt;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0 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  <a:sym typeface="Wingdings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 smtClean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PT Mono"/>
                <a:cs typeface="PT Mono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)&gt;</a:t>
            </a: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 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BGOWW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</a:t>
            </a:r>
            <a:endParaRPr lang="en-US" sz="2800" dirty="0"/>
          </a:p>
        </p:txBody>
      </p:sp>
      <p:sp>
        <p:nvSpPr>
          <p:cNvPr id="7" name="Diamond 6">
            <a:hlinkClick r:id="rId2" action="ppaction://hlinksldjump"/>
          </p:cNvPr>
          <p:cNvSpPr/>
          <p:nvPr/>
        </p:nvSpPr>
        <p:spPr>
          <a:xfrm>
            <a:off x="8483600" y="6096000"/>
            <a:ext cx="660400" cy="7620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-122408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Minimization and Scaling algorithms </a:t>
            </a:r>
            <a:r>
              <a:rPr lang="en-US" sz="36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over groups 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[BGOWW</a:t>
            </a:r>
            <a:r>
              <a:rPr lang="fr-FR" sz="2800" b="1" dirty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17]</a:t>
            </a: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" y="1917700"/>
            <a:ext cx="8894234" cy="4826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Must</a:t>
            </a:r>
            <a:r>
              <a:rPr lang="en-US" sz="24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prove </a:t>
            </a:r>
            <a:r>
              <a:rPr lang="en-US" sz="24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)&gt;0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(-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Old tools from Invariant Theory</a:t>
            </a:r>
          </a:p>
          <a:p>
            <a:pPr algn="l"/>
            <a:endParaRPr lang="en-US" sz="24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algn="l"/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Hilbert,Mumford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 </a:t>
            </a:r>
            <a:r>
              <a:rPr lang="en-US" sz="2400" b="1" dirty="0" err="1">
                <a:solidFill>
                  <a:schemeClr val="accent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dirty="0" err="1">
                <a:solidFill>
                  <a:schemeClr val="tx1"/>
                </a:solidFill>
                <a:latin typeface="Comic Sans MS"/>
                <a:cs typeface="Comic Sans MS"/>
                <a:sym typeface="Symbol"/>
              </a:rPr>
              <a:t>nullcone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  <a:sym typeface="Symbol"/>
              </a:rPr>
              <a:t>(</a:t>
            </a:r>
            <a:r>
              <a:rPr lang="en-US" sz="24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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p(</a:t>
            </a:r>
            <a:r>
              <a:rPr lang="en-US" sz="2400" b="1" dirty="0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)=0 for all </a:t>
            </a:r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invariant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polynomials p   [p(</a:t>
            </a:r>
            <a:r>
              <a:rPr lang="en-US" sz="2400" b="1" dirty="0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)=p(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err="1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endParaRPr lang="en-US" sz="2400" b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sz="2400" b="1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lvl="0" algn="l"/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Cayley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]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Generating invariants of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degree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height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&lt;</a:t>
            </a:r>
            <a:r>
              <a:rPr lang="en-US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sz="2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 smtClean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E46C0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)&gt;0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  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≤ |p(</a:t>
            </a:r>
            <a:r>
              <a:rPr lang="en-US" sz="2400" b="1" dirty="0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v*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)| = |p(</a:t>
            </a:r>
            <a:r>
              <a:rPr lang="en-US" sz="2400" b="1" dirty="0" smtClean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)| ≤ </a:t>
            </a:r>
            <a:r>
              <a:rPr lang="en-US" sz="2400" b="1" dirty="0" err="1">
                <a:solidFill>
                  <a:srgbClr val="008000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smtClean="0">
                <a:solidFill>
                  <a:schemeClr val="tx1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ψ</a:t>
            </a:r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4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457559"/>
            <a:ext cx="8445500" cy="20507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Minimization</a:t>
            </a:r>
            <a:br>
              <a:rPr lang="en-US" sz="40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600" b="1" dirty="0" smtClean="0">
                <a:latin typeface="Comic Sans MS" charset="0"/>
                <a:ea typeface="ＭＳ Ｐゴシック" charset="0"/>
                <a:cs typeface="ＭＳ Ｐゴシック" charset="0"/>
              </a:rPr>
              <a:t>numerous examples</a:t>
            </a:r>
            <a:br>
              <a:rPr lang="en-US" sz="3600" b="1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100" b="1" dirty="0" smtClean="0">
                <a:latin typeface="Comic Sans MS" charset="0"/>
                <a:ea typeface="ＭＳ Ｐゴシック" charset="0"/>
                <a:cs typeface="ＭＳ Ｐゴシック" charset="0"/>
              </a:rPr>
              <a:t>(statistics, optimization, machine learning,…)</a:t>
            </a:r>
            <a:endParaRPr lang="en-US" sz="3100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iamond 3">
            <a:hlinkClick r:id="" action="ppaction://hlinkshowjump?jump=lastslide"/>
          </p:cNvPr>
          <p:cNvSpPr/>
          <p:nvPr/>
        </p:nvSpPr>
        <p:spPr>
          <a:xfrm>
            <a:off x="8483600" y="6096000"/>
            <a:ext cx="660400" cy="7620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5901" y="2912533"/>
            <a:ext cx="84455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“solve” 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f(z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,z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,…,</a:t>
            </a:r>
            <a:r>
              <a:rPr lang="en-US" sz="2800" b="1" dirty="0" err="1"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,…,</a:t>
            </a:r>
            <a:r>
              <a:rPr lang="en-US" sz="2800" b="1" dirty="0" err="1"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all</a:t>
            </a:r>
            <a:r>
              <a:rPr lang="en-US" sz="28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 err="1"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b="1" dirty="0" smtClean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complex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“solve” 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b="1" baseline="-250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b="1" baseline="-250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,…,</a:t>
            </a:r>
            <a:r>
              <a:rPr lang="en-US" sz="2800" b="1" dirty="0" err="1"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,…,</a:t>
            </a:r>
            <a:r>
              <a:rPr lang="en-US" sz="2800" b="1" dirty="0" err="1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b="1" baseline="-25000" dirty="0" err="1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one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latin typeface="Comic Sans MS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baseline="-25000" dirty="0" err="1"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baseline="-25000" dirty="0">
                <a:latin typeface="Comic Sans MS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800" b="1" baseline="-25000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simple/local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prstClr val="black"/>
                </a:solidFill>
                <a:sym typeface="Symbol"/>
              </a:rPr>
              <a:t>                                                  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err="1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b="1" baseline="-25000" dirty="0" err="1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800" b="1" baseline="-250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fixed)</a:t>
            </a:r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3366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3366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b="1" dirty="0" smtClean="0">
                <a:solidFill>
                  <a:srgbClr val="3366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Examples we don’t understand well…</a:t>
            </a:r>
          </a:p>
          <a:p>
            <a:pPr>
              <a:lnSpc>
                <a:spcPct val="110000"/>
              </a:lnSpc>
            </a:pPr>
            <a:endParaRPr lang="en-US" sz="28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29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3" y="186695"/>
            <a:ext cx="8456084" cy="14770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Distance between convex sets</a:t>
            </a:r>
            <a:b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[von Neumann </a:t>
            </a:r>
            <a:r>
              <a:rPr lang="fr-FR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’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50]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Oval 2"/>
          <p:cNvSpPr/>
          <p:nvPr/>
        </p:nvSpPr>
        <p:spPr>
          <a:xfrm rot="17384915">
            <a:off x="2738183" y="2353361"/>
            <a:ext cx="4284332" cy="1935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ecagon 3"/>
          <p:cNvSpPr/>
          <p:nvPr/>
        </p:nvSpPr>
        <p:spPr>
          <a:xfrm rot="20388684">
            <a:off x="6823489" y="1108978"/>
            <a:ext cx="2508869" cy="4095719"/>
          </a:xfrm>
          <a:prstGeom prst="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4766" y="46736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8066" y="37846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23466" y="34925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73333" y="32893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50465" y="30861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1366" y="2932836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8199" y="2832100"/>
            <a:ext cx="194733" cy="203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41900" y="1511012"/>
            <a:ext cx="403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endParaRPr lang="en-US" sz="32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700" y="1371024"/>
            <a:ext cx="544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endParaRPr lang="en-US" sz="32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6706" y="4317712"/>
            <a:ext cx="42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306" y="3200112"/>
            <a:ext cx="42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9826" y="2800002"/>
            <a:ext cx="42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0386" y="2431990"/>
            <a:ext cx="42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6353" y="3485346"/>
            <a:ext cx="43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8066" y="3136036"/>
            <a:ext cx="43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8739" y="2735926"/>
            <a:ext cx="43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sz="2000" b="1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55800"/>
            <a:ext cx="8881534" cy="306069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convex                            </a:t>
            </a:r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Compute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dist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Not convex!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projection</a:t>
            </a:r>
          </a:p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…</a:t>
            </a:r>
          </a:p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(each step easy) </a:t>
            </a:r>
            <a:endParaRPr lang="en-US" sz="2600" b="1" baseline="-25000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100" y="5295900"/>
            <a:ext cx="7066758" cy="1712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Always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converges. Sometimes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fast </a:t>
            </a:r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(e.g. closed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subspaces of a Hilbert space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Fast convergence criteria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3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build="p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" y="1166167"/>
            <a:ext cx="706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One problem</a:t>
            </a:r>
          </a:p>
          <a:p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Singularity of Symbolic Matrices</a:t>
            </a:r>
            <a:endParaRPr lang="en-US" sz="3200" b="1" dirty="0">
              <a:solidFill>
                <a:srgbClr val="660066"/>
              </a:solidFill>
              <a:latin typeface="Comic Sans MS"/>
              <a:cs typeface="Comic Sans MS"/>
            </a:endParaRPr>
          </a:p>
          <a:p>
            <a:endParaRPr lang="en-US" sz="3200" b="1" dirty="0" smtClean="0">
              <a:solidFill>
                <a:srgbClr val="660066"/>
              </a:solidFill>
              <a:latin typeface="Comic Sans MS"/>
              <a:cs typeface="Comic Sans MS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One algorithm</a:t>
            </a:r>
          </a:p>
          <a:p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Alternating minimization</a:t>
            </a:r>
            <a:endParaRPr lang="en-US" sz="3200" b="1" dirty="0">
              <a:solidFill>
                <a:srgbClr val="660066"/>
              </a:solidFill>
              <a:latin typeface="Comic Sans MS"/>
              <a:cs typeface="Comic Sans MS"/>
            </a:endParaRPr>
          </a:p>
          <a:p>
            <a:endParaRPr lang="en-US" sz="32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3200" b="1" dirty="0" smtClean="0">
                <a:latin typeface="Comic Sans MS"/>
                <a:cs typeface="Comic Sans MS"/>
              </a:rPr>
              <a:t>Connections &amp; applications</a:t>
            </a:r>
          </a:p>
          <a:p>
            <a:r>
              <a:rPr lang="en-US" sz="3200" b="1" dirty="0">
                <a:latin typeface="Comic Sans MS"/>
                <a:cs typeface="Comic Sans MS"/>
              </a:rPr>
              <a:t>a</a:t>
            </a:r>
            <a:r>
              <a:rPr lang="en-US" sz="3200" b="1" dirty="0" smtClean="0">
                <a:latin typeface="Comic Sans MS"/>
                <a:cs typeface="Comic Sans MS"/>
              </a:rPr>
              <a:t>cross Math, Physics &amp; CS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3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3" y="186695"/>
            <a:ext cx="8456084" cy="14770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Gibbs sampling / Metropolis alg.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" y="1689100"/>
            <a:ext cx="8894234" cy="51689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8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probability distribution on 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(or 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×…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</a:p>
          <a:p>
            <a:pPr algn="l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Sample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from </a:t>
            </a:r>
            <a:r>
              <a:rPr lang="el-GR" sz="28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μ</a:t>
            </a:r>
            <a:endParaRPr lang="en-US" sz="28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endParaRPr lang="en-US" sz="28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conditional sample</a:t>
            </a:r>
          </a:p>
          <a:p>
            <a:pPr algn="l">
              <a:lnSpc>
                <a:spcPct val="11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q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……  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(each step easy) </a:t>
            </a:r>
            <a:endParaRPr lang="en-US" sz="2800" b="1" baseline="-25000" dirty="0" smtClean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  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sample from </a:t>
            </a:r>
            <a:r>
              <a:rPr lang="el-GR" sz="28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|p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i+1 </a:t>
            </a:r>
            <a:r>
              <a:rPr lang="en-US" sz="28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sample from </a:t>
            </a:r>
            <a:r>
              <a:rPr lang="el-GR" sz="2800" b="1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|q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>
              <a:lnSpc>
                <a:spcPct val="110000"/>
              </a:lnSpc>
            </a:pPr>
            <a:endParaRPr lang="en-US" sz="2800" b="1" dirty="0" smtClean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[DKS’07] </a:t>
            </a:r>
            <a:r>
              <a:rPr lang="en-US" sz="28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Converges conditions for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b="1" baseline="-25000" dirty="0" err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b="1" baseline="-25000" dirty="0" err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endParaRPr lang="en-US" sz="2800" b="1" baseline="-25000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endParaRPr lang="en-US" sz="2600" b="1" baseline="-25000" dirty="0" smtClean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 smtClean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iamond 3">
            <a:hlinkClick r:id="" action="ppaction://hlinkshowjump?jump=lastslide"/>
          </p:cNvPr>
          <p:cNvSpPr/>
          <p:nvPr/>
        </p:nvSpPr>
        <p:spPr>
          <a:xfrm>
            <a:off x="8483600" y="6096000"/>
            <a:ext cx="660400" cy="7620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83" y="186695"/>
            <a:ext cx="8456084" cy="14770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Nash equilibrium</a:t>
            </a:r>
            <a:b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[Lemke-Houson’64]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" y="1600200"/>
            <a:ext cx="8894234" cy="5156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2-player Game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A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real (payoff) matrices</a:t>
            </a:r>
          </a:p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Compute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2600" b="1" dirty="0" smtClean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Nash equilibrium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probability distributions p*,q* on 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600" b="1" baseline="30000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such that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each best response to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other:</a:t>
            </a:r>
          </a:p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for all </a:t>
            </a:r>
            <a:r>
              <a:rPr lang="en-US" sz="2600" b="1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dirty="0" err="1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600" b="1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p*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≥</a:t>
            </a:r>
            <a:r>
              <a:rPr lang="en-US" sz="2600" b="1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*,  p*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6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≥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p*</a:t>
            </a:r>
            <a:r>
              <a:rPr lang="en-US" sz="26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600" b="1" dirty="0" err="1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Alternate best response</a:t>
            </a:r>
          </a:p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q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……   </a:t>
            </a:r>
            <a:r>
              <a:rPr lang="en-US" sz="2600" b="1" dirty="0" smtClean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(each step easy) </a:t>
            </a:r>
            <a:endParaRPr lang="en-US" sz="2600" b="1" baseline="-25000" dirty="0" smtClean="0">
              <a:solidFill>
                <a:srgbClr val="8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  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“best response” to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i+1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“best response” </a:t>
            </a:r>
            <a:r>
              <a:rPr lang="en-US" sz="26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to</a:t>
            </a:r>
            <a:r>
              <a:rPr lang="en-US" sz="2600" b="1" baseline="-25000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="1" baseline="-25000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</a:p>
          <a:p>
            <a:pPr algn="l">
              <a:lnSpc>
                <a:spcPct val="110000"/>
              </a:lnSpc>
            </a:pPr>
            <a:endParaRPr lang="en-US" sz="2600" b="1" dirty="0" smtClean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Always converges. Sometimes requires </a:t>
            </a:r>
            <a:r>
              <a:rPr lang="en-US" sz="2600" b="1" dirty="0" err="1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6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steps. </a:t>
            </a:r>
            <a:endParaRPr lang="en-US" sz="2600" b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Open: 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Faster 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algorithm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? </a:t>
            </a:r>
            <a:r>
              <a:rPr lang="en-US" sz="24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players? </a:t>
            </a:r>
            <a:endParaRPr lang="en-US" sz="2400" b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endParaRPr lang="en-US" sz="2600" b="1" baseline="-25000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10000"/>
              </a:lnSpc>
            </a:pPr>
            <a:endParaRPr lang="en-US" sz="2600" b="1" baseline="-25000" dirty="0" smtClean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 smtClean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4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-143673"/>
            <a:ext cx="8445500" cy="14625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Conclusions &amp; Open Problems</a:t>
            </a:r>
            <a:endParaRPr lang="en-US" sz="36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32" y="1007179"/>
            <a:ext cx="8657167" cy="52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7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General themes</a:t>
            </a:r>
            <a:endParaRPr lang="en-US" sz="27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Efficient algorithms interacts with Math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Alternate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minimization &amp; Scaling algorithms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Many incarnations of Symbolic matrices 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Analytic solutions to algebraic problems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Algebraic analysis of continuous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algorithms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7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 Problems</a:t>
            </a:r>
            <a:endParaRPr lang="en-US" sz="22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 Commutative singularity of symbolic matrices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Power of new algorithms for optimization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- Better understanding of alternate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minimization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-207173"/>
            <a:ext cx="8445500" cy="14625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Applications &amp; Connections</a:t>
            </a:r>
            <a:endParaRPr lang="en-US" sz="36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30644"/>
            <a:ext cx="8343900" cy="5827356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Non-commutative Algebra</a:t>
            </a:r>
          </a:p>
          <a:p>
            <a:pPr algn="l" eaLnBrk="1" hangingPunct="1"/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Word problem in free skew fields</a:t>
            </a:r>
          </a:p>
          <a:p>
            <a:pPr algn="l" eaLnBrk="1" hangingPunct="1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Invariant Theory</a:t>
            </a:r>
          </a:p>
          <a:p>
            <a:pPr lvl="0" algn="l"/>
            <a:r>
              <a:rPr lang="en-US" sz="24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Nullcone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membership &amp; orbit closure intersection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Quantum Information Theory</a:t>
            </a:r>
          </a:p>
          <a:p>
            <a:pPr algn="l"/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Positive operators, quantum distillation</a:t>
            </a:r>
            <a:endParaRPr lang="en-US" sz="26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Analysis</a:t>
            </a:r>
          </a:p>
          <a:p>
            <a:pPr algn="l"/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b="1" dirty="0" err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Brascamp-Lieb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inequalities</a:t>
            </a: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Computational complexity </a:t>
            </a:r>
          </a:p>
          <a:p>
            <a:pPr algn="l"/>
            <a:r>
              <a:rPr lang="en-US" sz="2600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Symbolic matrices, algebraic identities, lower bounds</a:t>
            </a:r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Optimization</a:t>
            </a:r>
          </a:p>
          <a:p>
            <a:pPr algn="l"/>
            <a:r>
              <a:rPr lang="en-US" sz="2600" b="1" dirty="0" smtClean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Efficiently solving certain general families of  </a:t>
            </a:r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 Quadratic systems of equations</a:t>
            </a: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- Exponentially large linear programs</a:t>
            </a: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0" algn="l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084092"/>
            <a:ext cx="8445500" cy="2050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problem(s)</a:t>
            </a:r>
            <a:endParaRPr lang="en-US" sz="2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5276271" y="5293633"/>
            <a:ext cx="3801435" cy="6012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0" y="412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Perfect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Matchings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(PMs)</a:t>
            </a:r>
            <a:endParaRPr lang="en-US" sz="3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" y="1451956"/>
            <a:ext cx="4503883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Bipartite graphs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latin typeface="Comic Sans MS"/>
                <a:cs typeface="Comic Sans MS"/>
              </a:rPr>
              <a:t>(U,V;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|U|=|V|=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4299" y="5175706"/>
            <a:ext cx="8921075" cy="118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Fact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: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has a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PM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Per(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)&gt;0   </a:t>
            </a:r>
            <a:r>
              <a:rPr lang="en-US" sz="2400" b="1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Per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(A)=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</a:t>
            </a:r>
            <a:r>
              <a:rPr lang="en-US" sz="2400" b="1" baseline="-25000" dirty="0" err="1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baseline="-25000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</a:t>
            </a:r>
            <a:r>
              <a:rPr lang="en-US" sz="2400" b="1" baseline="-25000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[</a:t>
            </a:r>
            <a:r>
              <a:rPr lang="en-US" sz="24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]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2400" b="1" baseline="-25000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400" b="1" baseline="-25000" dirty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(</a:t>
            </a:r>
            <a:r>
              <a:rPr lang="en-US" sz="2400" b="1" baseline="-25000" dirty="0" err="1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400" b="1" baseline="-25000" dirty="0" smtClean="0"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[Jacobi‘90] 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PM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     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= polynomial time)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75476" y="1087999"/>
            <a:ext cx="3371888" cy="3944652"/>
            <a:chOff x="4975476" y="1087999"/>
            <a:chExt cx="3371888" cy="3944652"/>
          </a:xfrm>
        </p:grpSpPr>
        <p:sp>
          <p:nvSpPr>
            <p:cNvPr id="12" name="Rectangle 11"/>
            <p:cNvSpPr/>
            <p:nvPr/>
          </p:nvSpPr>
          <p:spPr>
            <a:xfrm>
              <a:off x="5611091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85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29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6467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39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83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06467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39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83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6361" y="1087999"/>
              <a:ext cx="426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25690" y="4509431"/>
              <a:ext cx="610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8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8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75476" y="2734888"/>
              <a:ext cx="449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U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30977" y="2327327"/>
            <a:ext cx="1237000" cy="2713584"/>
            <a:chOff x="2444714" y="2327327"/>
            <a:chExt cx="1237000" cy="2713584"/>
          </a:xfrm>
        </p:grpSpPr>
        <p:sp>
          <p:nvSpPr>
            <p:cNvPr id="5" name="Oval 4"/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endCxn id="30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5" idx="6"/>
              <a:endCxn id="29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6"/>
              <a:endCxn id="28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7" idx="7"/>
              <a:endCxn id="28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909342" y="4517691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44714" y="2327327"/>
              <a:ext cx="449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U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54744" y="2327327"/>
              <a:ext cx="426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59720" y="4526937"/>
            <a:ext cx="50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G’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95092" y="2336573"/>
            <a:ext cx="44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05122" y="2336573"/>
            <a:ext cx="42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V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89263" y="2964680"/>
            <a:ext cx="930553" cy="1183374"/>
            <a:chOff x="705851" y="2955639"/>
            <a:chExt cx="930553" cy="1183374"/>
          </a:xfrm>
        </p:grpSpPr>
        <p:sp>
          <p:nvSpPr>
            <p:cNvPr id="66" name="Oval 65"/>
            <p:cNvSpPr/>
            <p:nvPr/>
          </p:nvSpPr>
          <p:spPr>
            <a:xfrm>
              <a:off x="705851" y="296486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19711" y="3428984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33571" y="389655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400866" y="295563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14726" y="3419754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endCxn id="72" idx="1"/>
            </p:cNvCxnSpPr>
            <p:nvPr/>
          </p:nvCxnSpPr>
          <p:spPr>
            <a:xfrm>
              <a:off x="832850" y="3057204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428586" y="3887329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66" idx="6"/>
              <a:endCxn id="70" idx="2"/>
            </p:cNvCxnSpPr>
            <p:nvPr/>
          </p:nvCxnSpPr>
          <p:spPr>
            <a:xfrm>
              <a:off x="913669" y="3086096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6" idx="6"/>
              <a:endCxn id="69" idx="2"/>
            </p:cNvCxnSpPr>
            <p:nvPr/>
          </p:nvCxnSpPr>
          <p:spPr>
            <a:xfrm flipV="1">
              <a:off x="913669" y="3076866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7" idx="6"/>
            </p:cNvCxnSpPr>
            <p:nvPr/>
          </p:nvCxnSpPr>
          <p:spPr>
            <a:xfrm flipV="1">
              <a:off x="927529" y="3103387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8" idx="7"/>
              <a:endCxn id="69" idx="3"/>
            </p:cNvCxnSpPr>
            <p:nvPr/>
          </p:nvCxnSpPr>
          <p:spPr>
            <a:xfrm flipV="1">
              <a:off x="910955" y="3162586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941389" y="3548079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64785" y="3153340"/>
            <a:ext cx="577647" cy="845970"/>
            <a:chOff x="7976785" y="5654966"/>
            <a:chExt cx="577647" cy="84597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7976785" y="5654966"/>
              <a:ext cx="577647" cy="8459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036801" y="5672258"/>
              <a:ext cx="487197" cy="7931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8004505" y="6066149"/>
              <a:ext cx="487197" cy="92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7852" y="2859793"/>
            <a:ext cx="1909842" cy="1448632"/>
            <a:chOff x="279450" y="2859793"/>
            <a:chExt cx="1909842" cy="1448632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50" y="3384922"/>
              <a:ext cx="487268" cy="3302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501" y="2934458"/>
              <a:ext cx="317500" cy="33944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01" y="3848806"/>
              <a:ext cx="402167" cy="45961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6325" y="2859793"/>
              <a:ext cx="452967" cy="484278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2092" y="3353324"/>
              <a:ext cx="399942" cy="341969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6470" y="3845297"/>
              <a:ext cx="418956" cy="395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1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9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215"/>
            <a:ext cx="9144000" cy="141074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PMs &amp; symbolic matrices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[Edmonds‘67]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4299" y="5322000"/>
            <a:ext cx="8921075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[Edmonds ‘67]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has a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PM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Det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)) 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0  (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87877" y="1606519"/>
            <a:ext cx="2740897" cy="3360891"/>
            <a:chOff x="5606467" y="1671760"/>
            <a:chExt cx="2740897" cy="3360891"/>
          </a:xfrm>
        </p:grpSpPr>
        <p:sp>
          <p:nvSpPr>
            <p:cNvPr id="12" name="Rectangle 11"/>
            <p:cNvSpPr/>
            <p:nvPr/>
          </p:nvSpPr>
          <p:spPr>
            <a:xfrm>
              <a:off x="5611091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85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29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06467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39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83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06467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39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83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1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25690" y="4509431"/>
              <a:ext cx="610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8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800" baseline="-25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4260" y="1493755"/>
            <a:ext cx="1237000" cy="2713584"/>
            <a:chOff x="2444714" y="2327327"/>
            <a:chExt cx="1237000" cy="2713584"/>
          </a:xfrm>
        </p:grpSpPr>
        <p:sp>
          <p:nvSpPr>
            <p:cNvPr id="5" name="Oval 4"/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endCxn id="30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5" idx="6"/>
              <a:endCxn id="29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6"/>
              <a:endCxn id="28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7" idx="7"/>
              <a:endCxn id="28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909342" y="4517691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44714" y="2327327"/>
              <a:ext cx="449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U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54744" y="2327327"/>
              <a:ext cx="426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57732" y="1606519"/>
            <a:ext cx="2740897" cy="3360891"/>
            <a:chOff x="5606467" y="1671760"/>
            <a:chExt cx="2740897" cy="3360891"/>
          </a:xfrm>
        </p:grpSpPr>
        <p:sp>
          <p:nvSpPr>
            <p:cNvPr id="36" name="Rectangle 35"/>
            <p:cNvSpPr/>
            <p:nvPr/>
          </p:nvSpPr>
          <p:spPr>
            <a:xfrm>
              <a:off x="5611091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85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329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0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06467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139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283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1700" y="4509431"/>
              <a:ext cx="114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800" b="1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G</a:t>
              </a:r>
              <a:r>
                <a:rPr lang="en-US" sz="2800" b="1" dirty="0" smtClean="0">
                  <a:latin typeface="Comic Sans MS"/>
                  <a:cs typeface="Comic Sans MS"/>
                </a:rPr>
                <a:t>(</a:t>
              </a:r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1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" y="5231808"/>
            <a:ext cx="8062451" cy="6222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" y="2657944"/>
            <a:ext cx="4927598" cy="6222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215"/>
            <a:ext cx="9144000" cy="141074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ymbolic matrices </a:t>
            </a:r>
            <a:r>
              <a:rPr lang="en-US" sz="32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[Edmonds‘67]</a:t>
            </a:r>
            <a:endParaRPr lang="en-US" sz="32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91954" y="1166207"/>
            <a:ext cx="2740897" cy="3360891"/>
            <a:chOff x="5606467" y="1671760"/>
            <a:chExt cx="2740897" cy="3360891"/>
          </a:xfrm>
        </p:grpSpPr>
        <p:sp>
          <p:nvSpPr>
            <p:cNvPr id="36" name="Rectangle 35"/>
            <p:cNvSpPr/>
            <p:nvPr/>
          </p:nvSpPr>
          <p:spPr>
            <a:xfrm>
              <a:off x="5611091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85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32964" y="35005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33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6467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39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28340" y="25861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23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06467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11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139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28340" y="1671760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L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13</a:t>
              </a:r>
              <a:endParaRPr lang="en-US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1700" y="4509431"/>
              <a:ext cx="905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L</a:t>
              </a:r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(</a:t>
              </a:r>
              <a:r>
                <a:rPr lang="en-US" sz="28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28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" y="1361762"/>
            <a:ext cx="9144000" cy="586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 {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latin typeface="Comic Sans MS"/>
                <a:cs typeface="Comic Sans MS"/>
              </a:rPr>
              <a:t>,… }   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field   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ij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b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dirty="0" smtClean="0">
                <a:latin typeface="Comic Sans MS"/>
                <a:cs typeface="Comic Sans MS"/>
              </a:rPr>
              <a:t>+…   :linear forms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SINGULAR</a:t>
            </a:r>
            <a:r>
              <a:rPr lang="en-US" sz="2400" b="1" dirty="0" smtClean="0">
                <a:latin typeface="Comic Sans MS"/>
                <a:cs typeface="Comic Sans MS"/>
              </a:rPr>
              <a:t>: Is </a:t>
            </a:r>
            <a:r>
              <a:rPr lang="en-US" sz="2400" b="1" dirty="0" err="1" smtClean="0">
                <a:latin typeface="Comic Sans MS"/>
                <a:cs typeface="Comic Sans MS"/>
              </a:rPr>
              <a:t>Det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)) </a:t>
            </a:r>
            <a:r>
              <a:rPr lang="en-US" sz="2400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0 ?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Edmonds ‘67]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??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Lovasz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‘79] 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sym typeface="Symbol"/>
              </a:rPr>
              <a:t></a:t>
            </a:r>
            <a:r>
              <a:rPr lang="en-US" sz="2400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RP 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[Valiant ‘79] 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  <a:sym typeface="Symbol"/>
              </a:rPr>
              <a:t>captures algebraic identities</a:t>
            </a: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[Kabanets-Impagliazzo‘01]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800" b="1" dirty="0" smtClean="0"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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“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b="1" dirty="0" smtClean="0">
                <a:latin typeface="Comic Sans MS"/>
                <a:cs typeface="Comic Sans MS"/>
                <a:sym typeface="Wingdings"/>
              </a:rPr>
              <a:t> ≠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NP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”</a:t>
            </a:r>
            <a:endParaRPr lang="en-US" sz="2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SINGULAR</a:t>
            </a:r>
            <a:r>
              <a:rPr lang="en-US" sz="2400" b="1" dirty="0" smtClean="0">
                <a:latin typeface="Comic Sans MS"/>
                <a:cs typeface="Comic Sans MS"/>
              </a:rPr>
              <a:t>: max rank matrix in a linear space of matrices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Special cases</a:t>
            </a:r>
            <a:r>
              <a:rPr lang="en-US" sz="2400" b="1" dirty="0" smtClean="0">
                <a:latin typeface="Comic Sans MS"/>
                <a:cs typeface="Comic Sans MS"/>
              </a:rPr>
              <a:t>: Module isomorphism, graph rigidity,… 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043496" y="3330951"/>
            <a:ext cx="2000250" cy="436965"/>
          </a:xfrm>
          <a:prstGeom prst="wedgeRoundRectCallout">
            <a:avLst>
              <a:gd name="adj1" fmla="val -62702"/>
              <a:gd name="adj2" fmla="val 4801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Polynomial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312975" y="4165600"/>
            <a:ext cx="2000682" cy="580651"/>
          </a:xfrm>
          <a:prstGeom prst="wedgeRoundRectCallout">
            <a:avLst>
              <a:gd name="adj1" fmla="val -61009"/>
              <a:gd name="adj2" fmla="val 2176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Randomized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Poly Time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7" grpId="0" animBg="1"/>
      <p:bldP spid="50" grpId="0" build="p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808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808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201599</TotalTime>
  <Words>3156</Words>
  <Application>Microsoft Macintosh PowerPoint</Application>
  <PresentationFormat>On-screen Show (4:3)</PresentationFormat>
  <Paragraphs>686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Default Design</vt:lpstr>
      <vt:lpstr>1_Default Design</vt:lpstr>
      <vt:lpstr>Alternate Minimization  &amp; Scaling Algorithms: Theory,Applications,Connections</vt:lpstr>
      <vt:lpstr>PowerPoint Presentation</vt:lpstr>
      <vt:lpstr>Computation is everywhere</vt:lpstr>
      <vt:lpstr>PowerPoint Presentation</vt:lpstr>
      <vt:lpstr>Applications &amp; Connections</vt:lpstr>
      <vt:lpstr>The problem(s)</vt:lpstr>
      <vt:lpstr>Perfect Matchings (PMs)</vt:lpstr>
      <vt:lpstr>PMs &amp; symbolic matrices [Edmonds‘67]</vt:lpstr>
      <vt:lpstr>Symbolic matrices [Edmonds‘67]</vt:lpstr>
      <vt:lpstr>Symbolic matrices dual life</vt:lpstr>
      <vt:lpstr> The algorithm</vt:lpstr>
      <vt:lpstr>Matrix Scaling  [Sinkhorn’64,…]</vt:lpstr>
      <vt:lpstr>Scaling algorithm</vt:lpstr>
      <vt:lpstr>Scaling algorithm [Sinkhorn’64]</vt:lpstr>
      <vt:lpstr>Scaling algorithm</vt:lpstr>
      <vt:lpstr>Scaling algorithm</vt:lpstr>
      <vt:lpstr>Scaling algorithm </vt:lpstr>
      <vt:lpstr>Scaling algorithm </vt:lpstr>
      <vt:lpstr>Scaling algorithm </vt:lpstr>
      <vt:lpstr>Scaling algorithm </vt:lpstr>
      <vt:lpstr>Scaling algorithm</vt:lpstr>
      <vt:lpstr>Scaling algorithm</vt:lpstr>
      <vt:lpstr>Scaling algorithm</vt:lpstr>
      <vt:lpstr>Scaling algorithm [LSW ‘01]</vt:lpstr>
      <vt:lpstr>Scaling algorithm [LSW ‘01]</vt:lpstr>
      <vt:lpstr>Analysis of the algorithm  [Linial-Samorodnitsky-W’01]</vt:lpstr>
      <vt:lpstr> Operator Scaling</vt:lpstr>
      <vt:lpstr>Operator Scaling [Gurvits ’04] a quantum leap</vt:lpstr>
      <vt:lpstr>The algorithm [Gurvits ’04]</vt:lpstr>
      <vt:lpstr>Operator scaling algorithm  [Gurvits ’04, Garg-Gurvits-Olivera-W’15]</vt:lpstr>
      <vt:lpstr>     Origins &amp; Applications [GGOW’15]  (A1,A2,…,Am): symbolic matrix</vt:lpstr>
      <vt:lpstr> Unification/Generalization  Where does scaling come from?  [Burgisser-Garg-Olivera-Walter-W’17] </vt:lpstr>
      <vt:lpstr> Unification: Linear group actions  [Burgisser-Garg-Olivera-Walter-W’17]</vt:lpstr>
      <vt:lpstr> Alternate Minimization (and Scaling algorithms) over groups [BGOWW’17]</vt:lpstr>
      <vt:lpstr> Alternate Minimization and Scaling algorithms over groups [BGOWW’17]</vt:lpstr>
      <vt:lpstr> Alternate Minimization and Scaling Algorithms over groups [BGOWW’17]</vt:lpstr>
      <vt:lpstr> Alternate Minimization and Scaling algorithms over groups [BGOWW’17]</vt:lpstr>
      <vt:lpstr> Alternate Minimization numerous examples (statistics, optimization, machine learning,…)</vt:lpstr>
      <vt:lpstr>Distance between convex sets [von Neumann ’50]</vt:lpstr>
      <vt:lpstr>Gibbs sampling / Metropolis alg.</vt:lpstr>
      <vt:lpstr>Nash equilibrium  [Lemke-Houson’64]</vt:lpstr>
      <vt:lpstr>Conclusions &amp; Open Problems</vt:lpstr>
    </vt:vector>
  </TitlesOfParts>
  <Company>Institute for Advanced Study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Univalent Foundations, 2012-13 Vladimir Voevodsky</dc:title>
  <dc:creator>Avi Wigderson</dc:creator>
  <cp:lastModifiedBy>Avi Wigderson</cp:lastModifiedBy>
  <cp:revision>584</cp:revision>
  <dcterms:created xsi:type="dcterms:W3CDTF">2012-05-04T10:25:56Z</dcterms:created>
  <dcterms:modified xsi:type="dcterms:W3CDTF">2018-01-12T05:26:50Z</dcterms:modified>
</cp:coreProperties>
</file>